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66" r:id="rId5"/>
    <p:sldId id="261" r:id="rId6"/>
    <p:sldId id="265" r:id="rId7"/>
    <p:sldId id="267" r:id="rId8"/>
    <p:sldId id="286" r:id="rId9"/>
    <p:sldId id="263" r:id="rId10"/>
    <p:sldId id="257" r:id="rId11"/>
    <p:sldId id="260" r:id="rId12"/>
    <p:sldId id="259" r:id="rId13"/>
    <p:sldId id="268" r:id="rId14"/>
    <p:sldId id="269" r:id="rId15"/>
    <p:sldId id="270" r:id="rId16"/>
    <p:sldId id="278" r:id="rId17"/>
    <p:sldId id="282" r:id="rId18"/>
    <p:sldId id="283" r:id="rId19"/>
    <p:sldId id="287" r:id="rId20"/>
    <p:sldId id="290" r:id="rId21"/>
    <p:sldId id="291" r:id="rId22"/>
    <p:sldId id="272" r:id="rId23"/>
    <p:sldId id="273" r:id="rId2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ertina M F C Neves Oliveira de Freitas" initials="AMFCNOdF" lastIdx="8" clrIdx="0">
    <p:extLst/>
  </p:cmAuthor>
  <p:cmAuthor id="2" name="Francisco Jose Ribeiro Dias" initials="FJRD" lastIdx="8" clrIdx="1">
    <p:extLst/>
  </p:cmAuthor>
  <p:cmAuthor id="3" name="Maria Castro" initials="MC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B80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DCCB-765A-4452-9061-A83C3C7B4622}" type="datetimeFigureOut">
              <a:rPr lang="pt-PT" smtClean="0"/>
              <a:t>06/03/2019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A3FE-4645-418A-969C-744FCF404C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346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DCCB-765A-4452-9061-A83C3C7B4622}" type="datetimeFigureOut">
              <a:rPr lang="pt-PT" smtClean="0"/>
              <a:t>06/03/2019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A3FE-4645-418A-969C-744FCF404C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894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DCCB-765A-4452-9061-A83C3C7B4622}" type="datetimeFigureOut">
              <a:rPr lang="pt-PT" smtClean="0"/>
              <a:t>06/03/2019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A3FE-4645-418A-969C-744FCF404C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794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DCCB-765A-4452-9061-A83C3C7B4622}" type="datetimeFigureOut">
              <a:rPr lang="pt-PT" smtClean="0"/>
              <a:t>06/03/2019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A3FE-4645-418A-969C-744FCF404C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252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DCCB-765A-4452-9061-A83C3C7B4622}" type="datetimeFigureOut">
              <a:rPr lang="pt-PT" smtClean="0"/>
              <a:t>06/03/2019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A3FE-4645-418A-969C-744FCF404C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0589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DCCB-765A-4452-9061-A83C3C7B4622}" type="datetimeFigureOut">
              <a:rPr lang="pt-PT" smtClean="0"/>
              <a:t>06/03/2019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A3FE-4645-418A-969C-744FCF404C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063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DCCB-765A-4452-9061-A83C3C7B4622}" type="datetimeFigureOut">
              <a:rPr lang="pt-PT" smtClean="0"/>
              <a:t>06/03/2019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A3FE-4645-418A-969C-744FCF404C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521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DCCB-765A-4452-9061-A83C3C7B4622}" type="datetimeFigureOut">
              <a:rPr lang="pt-PT" smtClean="0"/>
              <a:t>06/03/2019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A3FE-4645-418A-969C-744FCF404C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7072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DCCB-765A-4452-9061-A83C3C7B4622}" type="datetimeFigureOut">
              <a:rPr lang="pt-PT" smtClean="0"/>
              <a:t>06/03/2019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A3FE-4645-418A-969C-744FCF404C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1421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DCCB-765A-4452-9061-A83C3C7B4622}" type="datetimeFigureOut">
              <a:rPr lang="pt-PT" smtClean="0"/>
              <a:t>06/03/2019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A3FE-4645-418A-969C-744FCF404C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6537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DCCB-765A-4452-9061-A83C3C7B4622}" type="datetimeFigureOut">
              <a:rPr lang="pt-PT" smtClean="0"/>
              <a:t>06/03/2019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A3FE-4645-418A-969C-744FCF404C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4256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7DCCB-765A-4452-9061-A83C3C7B4622}" type="datetimeFigureOut">
              <a:rPr lang="pt-PT" smtClean="0"/>
              <a:t>06/03/2019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FA3FE-4645-418A-969C-744FCF404C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9844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2636912"/>
            <a:ext cx="8352928" cy="37444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P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pt-P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pt-P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“</a:t>
            </a:r>
            <a:r>
              <a:rPr lang="pt-PT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O </a:t>
            </a:r>
            <a:r>
              <a:rPr lang="pt-PT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PAPEL DA(S) LIDERANÇA(S) NO PROCESSO DE MELHORIA DA </a:t>
            </a:r>
            <a:r>
              <a:rPr lang="pt-PT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ESCOLA”</a:t>
            </a:r>
            <a:br>
              <a:rPr lang="pt-PT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</a:br>
            <a:r>
              <a:rPr lang="pt-P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/>
            </a:r>
            <a:br>
              <a:rPr lang="pt-P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</a:br>
            <a:r>
              <a:rPr lang="pt-PT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EB1/PE DAS FIGUEIRINHAS</a:t>
            </a:r>
            <a:r>
              <a:rPr lang="pt-P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/>
            </a:r>
            <a:br>
              <a:rPr lang="pt-P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</a:br>
            <a:r>
              <a:rPr lang="pt-P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pt-P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pt-P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    </a:t>
            </a:r>
            <a:r>
              <a:rPr lang="pt-PT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rebuchet MS" panose="020B0603020202020204" pitchFamily="34" charset="0"/>
              </a:rPr>
              <a:t>Ribeira </a:t>
            </a:r>
            <a:r>
              <a:rPr lang="pt-PT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rebuchet MS" panose="020B0603020202020204" pitchFamily="34" charset="0"/>
              </a:rPr>
              <a:t>Brava, 12 de </a:t>
            </a:r>
            <a:r>
              <a:rPr lang="pt-PT" sz="2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rebuchet MS" panose="020B0603020202020204" pitchFamily="34" charset="0"/>
              </a:rPr>
              <a:t>março</a:t>
            </a:r>
            <a:r>
              <a:rPr lang="pt-PT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rebuchet MS" panose="020B0603020202020204" pitchFamily="34" charset="0"/>
              </a:rPr>
              <a:t> de 2019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sp>
        <p:nvSpPr>
          <p:cNvPr id="4" name="Rectângulo arredondado 3"/>
          <p:cNvSpPr/>
          <p:nvPr/>
        </p:nvSpPr>
        <p:spPr>
          <a:xfrm>
            <a:off x="251520" y="332656"/>
            <a:ext cx="8712968" cy="201622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3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“2ª </a:t>
            </a:r>
            <a:r>
              <a:rPr lang="pt-PT" sz="3200" dirty="0">
                <a:solidFill>
                  <a:schemeClr val="tx1"/>
                </a:solidFill>
                <a:latin typeface="Trebuchet MS" panose="020B0603020202020204" pitchFamily="34" charset="0"/>
              </a:rPr>
              <a:t>SESSÃO DE BOAS PRÁTICAS – “O IMPACTO DA AUTOAVALIAÇÃO NA MELHORIA DO </a:t>
            </a:r>
            <a:r>
              <a:rPr lang="pt-PT" sz="3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SERVIÇO </a:t>
            </a:r>
            <a:r>
              <a:rPr lang="pt-PT" sz="3200" dirty="0">
                <a:solidFill>
                  <a:schemeClr val="tx1"/>
                </a:solidFill>
                <a:latin typeface="Trebuchet MS" panose="020B0603020202020204" pitchFamily="34" charset="0"/>
              </a:rPr>
              <a:t>EDUCATIVO”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05064"/>
            <a:ext cx="165618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43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>
                <a:latin typeface="Segoe UI Black" panose="020B0A02040204020203" pitchFamily="34" charset="0"/>
                <a:ea typeface="Segoe UI Black" panose="020B0A02040204020203" pitchFamily="34" charset="0"/>
              </a:rPr>
              <a:t>QUE DIFICULDADES: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dirty="0">
                <a:latin typeface="Trebuchet MS" panose="020B0603020202020204" pitchFamily="34" charset="0"/>
              </a:rPr>
              <a:t>Mobilizar a Comunidade Educativa para a participação de </a:t>
            </a:r>
            <a:r>
              <a:rPr lang="pt-PT" sz="4000" dirty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todos</a:t>
            </a:r>
            <a:r>
              <a:rPr lang="pt-PT" dirty="0">
                <a:latin typeface="Trebuchet MS" panose="020B0603020202020204" pitchFamily="34" charset="0"/>
              </a:rPr>
              <a:t> no processo de autoavaliação, bem como sensibilizá-la para a importância da sua participação neste processo.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sz="36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Recolher</a:t>
            </a:r>
            <a:r>
              <a:rPr lang="pt-PT" dirty="0">
                <a:latin typeface="Trebuchet MS" panose="020B0603020202020204" pitchFamily="34" charset="0"/>
              </a:rPr>
              <a:t>, </a:t>
            </a:r>
            <a:r>
              <a:rPr lang="pt-PT" sz="36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tratar</a:t>
            </a:r>
            <a:r>
              <a:rPr lang="pt-PT" dirty="0">
                <a:latin typeface="Trebuchet MS" panose="020B0603020202020204" pitchFamily="34" charset="0"/>
              </a:rPr>
              <a:t> e </a:t>
            </a:r>
            <a:r>
              <a:rPr lang="pt-PT" sz="3600" dirty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divulgar</a:t>
            </a:r>
            <a:r>
              <a:rPr lang="pt-PT" dirty="0">
                <a:latin typeface="Trebuchet MS" panose="020B0603020202020204" pitchFamily="34" charset="0"/>
              </a:rPr>
              <a:t> a informação relevante.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PT" dirty="0"/>
          </a:p>
          <a:p>
            <a:pPr marL="0" indent="0" algn="just">
              <a:buNone/>
            </a:pPr>
            <a:endParaRPr lang="pt-PT" dirty="0"/>
          </a:p>
        </p:txBody>
      </p:sp>
      <p:sp>
        <p:nvSpPr>
          <p:cNvPr id="4" name="Rectângulo arredondado 3"/>
          <p:cNvSpPr/>
          <p:nvPr/>
        </p:nvSpPr>
        <p:spPr>
          <a:xfrm>
            <a:off x="251520" y="116632"/>
            <a:ext cx="8712968" cy="144016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3200" dirty="0">
                <a:solidFill>
                  <a:prstClr val="black"/>
                </a:solidFill>
                <a:latin typeface="Trebuchet MS" panose="020B0603020202020204" pitchFamily="34" charset="0"/>
                <a:ea typeface="+mj-ea"/>
                <a:cs typeface="+mj-cs"/>
              </a:rPr>
              <a:t>COMO ORGANIZAR O PROCESSO DE AUTOAVALIAÇÃO NUMA ESCOLA DE 1º CICLO</a:t>
            </a:r>
            <a:r>
              <a:rPr lang="pt-PT" sz="2800" dirty="0">
                <a:solidFill>
                  <a:prstClr val="black"/>
                </a:solidFill>
                <a:latin typeface="Trebuchet MS" panose="020B0603020202020204" pitchFamily="34" charset="0"/>
                <a:ea typeface="+mj-ea"/>
                <a:cs typeface="+mj-cs"/>
              </a:rPr>
              <a:t>?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4814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507288" cy="564949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PT" dirty="0">
                <a:latin typeface="Trebuchet MS" panose="020B0603020202020204" pitchFamily="34" charset="0"/>
              </a:rPr>
              <a:t>Identificar os pontos fortes, </a:t>
            </a:r>
            <a:r>
              <a:rPr lang="pt-PT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oportunidades</a:t>
            </a:r>
            <a:r>
              <a:rPr lang="pt-PT" dirty="0">
                <a:latin typeface="Trebuchet MS" panose="020B0603020202020204" pitchFamily="34" charset="0"/>
              </a:rPr>
              <a:t> e </a:t>
            </a:r>
            <a:r>
              <a:rPr lang="pt-PT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constrangimentos</a:t>
            </a:r>
            <a:r>
              <a:rPr lang="pt-PT" dirty="0">
                <a:latin typeface="Trebuchet MS" panose="020B0603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dirty="0">
                <a:latin typeface="Trebuchet MS" panose="020B0603020202020204" pitchFamily="34" charset="0"/>
              </a:rPr>
              <a:t>Preparação técnica da equipa de autoavaliação - </a:t>
            </a:r>
            <a:r>
              <a:rPr lang="pt-PT" dirty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falta de  formação</a:t>
            </a:r>
            <a:r>
              <a:rPr lang="pt-PT" dirty="0">
                <a:latin typeface="Trebuchet MS" panose="020B0603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dirty="0">
                <a:latin typeface="Trebuchet MS" panose="020B0603020202020204" pitchFamily="34" charset="0"/>
              </a:rPr>
              <a:t>A </a:t>
            </a:r>
            <a:r>
              <a:rPr lang="pt-PT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impossibilidade</a:t>
            </a:r>
            <a:r>
              <a:rPr lang="pt-PT" dirty="0">
                <a:latin typeface="Trebuchet MS" panose="020B0603020202020204" pitchFamily="34" charset="0"/>
              </a:rPr>
              <a:t> de contemplação de horas no horário dos docentes para se dedicarem ao projeto de autoavaliação.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dirty="0">
                <a:latin typeface="Trebuchet MS" panose="020B0603020202020204" pitchFamily="34" charset="0"/>
              </a:rPr>
              <a:t>Constituir um </a:t>
            </a:r>
            <a:r>
              <a:rPr lang="pt-PT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instrumento</a:t>
            </a:r>
            <a:r>
              <a:rPr lang="pt-PT" dirty="0">
                <a:latin typeface="Trebuchet MS" panose="020B0603020202020204" pitchFamily="34" charset="0"/>
              </a:rPr>
              <a:t> de reflexão e de debate, perspetivando o envolvimento de toda a comunidade educativa.</a:t>
            </a:r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548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pt-PT" dirty="0">
                <a:latin typeface="Segoe UI Black" panose="020B0A02040204020203" pitchFamily="34" charset="0"/>
                <a:ea typeface="Segoe UI Black" panose="020B0A02040204020203" pitchFamily="34" charset="0"/>
              </a:rPr>
              <a:t/>
            </a:r>
            <a:br>
              <a:rPr lang="pt-PT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pt-PT" sz="3600" dirty="0">
                <a:latin typeface="Segoe UI Black" panose="020B0A02040204020203" pitchFamily="34" charset="0"/>
                <a:ea typeface="Segoe UI Black" panose="020B0A02040204020203" pitchFamily="34" charset="0"/>
              </a:rPr>
              <a:t>QUE SOLUÇÕES:</a:t>
            </a:r>
            <a:r>
              <a:rPr lang="pt-PT" dirty="0">
                <a:latin typeface="Segoe UI Black" panose="020B0A02040204020203" pitchFamily="34" charset="0"/>
                <a:ea typeface="Segoe UI Black" panose="020B0A02040204020203" pitchFamily="34" charset="0"/>
              </a:rPr>
              <a:t/>
            </a:r>
            <a:br>
              <a:rPr lang="pt-PT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endParaRPr lang="pt-PT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PT" dirty="0">
                <a:latin typeface="Trebuchet MS" panose="020B0603020202020204" pitchFamily="34" charset="0"/>
              </a:rPr>
              <a:t>1º </a:t>
            </a:r>
            <a:r>
              <a:rPr lang="pt-PT" sz="3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Realizar</a:t>
            </a:r>
            <a:r>
              <a:rPr lang="pt-PT" sz="3000" dirty="0">
                <a:latin typeface="Trebuchet MS" panose="020B0603020202020204" pitchFamily="34" charset="0"/>
              </a:rPr>
              <a:t> uma </a:t>
            </a:r>
            <a:r>
              <a:rPr lang="pt-PT" sz="3900" dirty="0"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sessão</a:t>
            </a:r>
            <a:r>
              <a:rPr lang="pt-PT" dirty="0">
                <a:latin typeface="Trebuchet MS" panose="020B0603020202020204" pitchFamily="34" charset="0"/>
              </a:rPr>
              <a:t> </a:t>
            </a:r>
            <a:r>
              <a:rPr lang="pt-PT" sz="3000" dirty="0">
                <a:latin typeface="Trebuchet MS" panose="020B0603020202020204" pitchFamily="34" charset="0"/>
              </a:rPr>
              <a:t>de apresentação do projeto estendida à comunidade educativa para que todos tivessem acesso à informação sobre o projeto e atividades a serem concretizadas.</a:t>
            </a:r>
          </a:p>
          <a:p>
            <a:pPr marL="0" indent="0" algn="just">
              <a:buNone/>
            </a:pPr>
            <a:r>
              <a:rPr lang="pt-PT" dirty="0">
                <a:latin typeface="Trebuchet MS" panose="020B0603020202020204" pitchFamily="34" charset="0"/>
              </a:rPr>
              <a:t>2º </a:t>
            </a:r>
            <a:r>
              <a:rPr lang="pt-PT" sz="3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Constituir </a:t>
            </a:r>
            <a:r>
              <a:rPr lang="pt-PT" sz="3000" dirty="0">
                <a:latin typeface="Trebuchet MS" panose="020B0603020202020204" pitchFamily="34" charset="0"/>
              </a:rPr>
              <a:t>a equipa de autoavaliação</a:t>
            </a:r>
            <a:r>
              <a:rPr lang="pt-PT" dirty="0">
                <a:latin typeface="Trebuchet MS" panose="020B06030202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pt-PT" sz="3000" dirty="0">
                <a:latin typeface="Trebuchet MS" panose="020B0603020202020204" pitchFamily="34" charset="0"/>
              </a:rPr>
              <a:t>Critérios pré-estabelecidos</a:t>
            </a:r>
            <a:r>
              <a:rPr lang="pt-PT" dirty="0">
                <a:latin typeface="Trebuchet MS" panose="020B0603020202020204" pitchFamily="34" charset="0"/>
              </a:rPr>
              <a:t>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PT" dirty="0">
                <a:latin typeface="Trebuchet MS" panose="020B0603020202020204" pitchFamily="34" charset="0"/>
              </a:rPr>
              <a:t>Heterogeneidade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PT" dirty="0">
                <a:latin typeface="Trebuchet MS" panose="020B0603020202020204" pitchFamily="34" charset="0"/>
              </a:rPr>
              <a:t>Responsabilidade e disponibilidade dos participantes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PT" dirty="0">
                <a:latin typeface="Trebuchet MS" panose="020B0603020202020204" pitchFamily="34" charset="0"/>
              </a:rPr>
              <a:t>Anos de trabalho na escola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PT" dirty="0">
                <a:latin typeface="Trebuchet MS" panose="020B0603020202020204" pitchFamily="34" charset="0"/>
              </a:rPr>
              <a:t>Participante </a:t>
            </a:r>
            <a:r>
              <a:rPr lang="pt-PT" dirty="0" err="1">
                <a:latin typeface="Trebuchet MS" panose="020B0603020202020204" pitchFamily="34" charset="0"/>
              </a:rPr>
              <a:t>ativo</a:t>
            </a:r>
            <a:r>
              <a:rPr lang="pt-PT" dirty="0">
                <a:latin typeface="Trebuchet MS" panose="020B0603020202020204" pitchFamily="34" charset="0"/>
              </a:rPr>
              <a:t> da escola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PT" dirty="0">
                <a:latin typeface="Trebuchet MS" panose="020B0603020202020204" pitchFamily="34" charset="0"/>
              </a:rPr>
              <a:t>Bom relacionamento interpessoal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PT" dirty="0">
                <a:latin typeface="Trebuchet MS" panose="020B0603020202020204" pitchFamily="34" charset="0"/>
              </a:rPr>
              <a:t>Capacidade analítica.</a:t>
            </a:r>
          </a:p>
        </p:txBody>
      </p:sp>
    </p:spTree>
    <p:extLst>
      <p:ext uri="{BB962C8B-B14F-4D97-AF65-F5344CB8AC3E}">
        <p14:creationId xmlns:p14="http://schemas.microsoft.com/office/powerpoint/2010/main" val="15871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507288" cy="63367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dirty="0">
                <a:latin typeface="Trebuchet MS" panose="020B0603020202020204" pitchFamily="34" charset="0"/>
              </a:rPr>
              <a:t>3º </a:t>
            </a:r>
            <a:r>
              <a:rPr lang="pt-PT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Planear</a:t>
            </a:r>
            <a:r>
              <a:rPr lang="pt-PT" dirty="0">
                <a:latin typeface="Trebuchet MS" panose="020B0603020202020204" pitchFamily="34" charset="0"/>
              </a:rPr>
              <a:t> todo o processo de autoavaliação</a:t>
            </a:r>
            <a:endParaRPr lang="pt-PT" sz="1000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pt-PT" dirty="0">
                <a:latin typeface="Trebuchet MS" panose="020B0603020202020204" pitchFamily="34" charset="0"/>
              </a:rPr>
              <a:t>4º </a:t>
            </a:r>
            <a:r>
              <a:rPr lang="pt-PT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Definir</a:t>
            </a:r>
            <a:r>
              <a:rPr lang="pt-PT" dirty="0">
                <a:latin typeface="Trebuchet MS" panose="020B0603020202020204" pitchFamily="34" charset="0"/>
              </a:rPr>
              <a:t> uma metodologia: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PT" dirty="0">
                <a:latin typeface="Trebuchet MS" panose="020B0603020202020204" pitchFamily="34" charset="0"/>
              </a:rPr>
              <a:t>Promover encontros de trabalho entre os elementos, tendo como propósito, delinear os passos e organizar todas as ações: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pt-PT" dirty="0">
                <a:latin typeface="Trebuchet MS" panose="020B0603020202020204" pitchFamily="34" charset="0"/>
              </a:rPr>
              <a:t>elaborar o calendário;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pt-PT" dirty="0">
                <a:latin typeface="Trebuchet MS" panose="020B0603020202020204" pitchFamily="34" charset="0"/>
              </a:rPr>
              <a:t>providenciar todos os documentos e informações pertinentes para a avaliação;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pt-PT" dirty="0">
                <a:latin typeface="Trebuchet MS" panose="020B0603020202020204" pitchFamily="34" charset="0"/>
              </a:rPr>
              <a:t>recolher documentos de apoio e de evidências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pt-PT" dirty="0">
                <a:latin typeface="Trebuchet MS" panose="020B0603020202020204" pitchFamily="34" charset="0"/>
              </a:rPr>
              <a:t>construir alguns documentos…</a:t>
            </a:r>
          </a:p>
          <a:p>
            <a:pPr marL="0" indent="0" algn="just">
              <a:buNone/>
            </a:pPr>
            <a:r>
              <a:rPr lang="pt-PT" dirty="0">
                <a:latin typeface="Trebuchet MS" panose="020B0603020202020204" pitchFamily="34" charset="0"/>
              </a:rPr>
              <a:t>5º </a:t>
            </a:r>
            <a:r>
              <a:rPr lang="pt-PT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Elaborar/formalizar</a:t>
            </a:r>
            <a:r>
              <a:rPr lang="pt-PT" dirty="0">
                <a:latin typeface="Trebuchet MS" panose="020B0603020202020204" pitchFamily="34" charset="0"/>
              </a:rPr>
              <a:t> o Projeto da Autoavaliação.</a:t>
            </a:r>
          </a:p>
        </p:txBody>
      </p:sp>
    </p:spTree>
    <p:extLst>
      <p:ext uri="{BB962C8B-B14F-4D97-AF65-F5344CB8AC3E}">
        <p14:creationId xmlns:p14="http://schemas.microsoft.com/office/powerpoint/2010/main" val="121948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09634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16998" y="2142145"/>
            <a:ext cx="8727001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1200" dirty="0" smtClean="0">
              <a:latin typeface="Trebuchet MS" panose="020B0603020202020204" pitchFamily="34" charset="0"/>
            </a:endParaRPr>
          </a:p>
          <a:p>
            <a:r>
              <a:rPr lang="pt-PT" sz="3200" dirty="0" smtClean="0">
                <a:latin typeface="Trebuchet MS" panose="020B0603020202020204" pitchFamily="34" charset="0"/>
              </a:rPr>
              <a:t>Ter </a:t>
            </a:r>
            <a:r>
              <a:rPr lang="pt-PT" sz="3200" dirty="0">
                <a:latin typeface="Trebuchet MS" panose="020B0603020202020204" pitchFamily="34" charset="0"/>
              </a:rPr>
              <a:t>uma </a:t>
            </a:r>
            <a:r>
              <a:rPr lang="pt-PT" sz="40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visão</a:t>
            </a:r>
            <a:r>
              <a:rPr lang="pt-PT" sz="3200" dirty="0">
                <a:latin typeface="Trebuchet MS" panose="020B0603020202020204" pitchFamily="34" charset="0"/>
              </a:rPr>
              <a:t> para a </a:t>
            </a:r>
            <a:r>
              <a:rPr lang="pt-PT" sz="3200" dirty="0" smtClean="0">
                <a:latin typeface="Trebuchet MS" panose="020B0603020202020204" pitchFamily="34" charset="0"/>
              </a:rPr>
              <a:t>escola.</a:t>
            </a:r>
            <a:endParaRPr lang="pt-PT" sz="3200" dirty="0">
              <a:latin typeface="Trebuchet MS" panose="020B0603020202020204" pitchFamily="34" charset="0"/>
            </a:endParaRPr>
          </a:p>
          <a:p>
            <a:endParaRPr lang="pt-PT" sz="1400" dirty="0">
              <a:solidFill>
                <a:srgbClr val="B80E87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pt-PT" sz="3200" dirty="0">
                <a:solidFill>
                  <a:srgbClr val="B80E87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Ser</a:t>
            </a:r>
            <a:r>
              <a:rPr lang="pt-PT" sz="3200" dirty="0">
                <a:latin typeface="Trebuchet MS" panose="020B0603020202020204" pitchFamily="34" charset="0"/>
              </a:rPr>
              <a:t> proativa.</a:t>
            </a:r>
          </a:p>
          <a:p>
            <a:endParaRPr lang="pt-PT" sz="1600" dirty="0">
              <a:latin typeface="Trebuchet MS" panose="020B0603020202020204" pitchFamily="34" charset="0"/>
            </a:endParaRPr>
          </a:p>
          <a:p>
            <a:r>
              <a:rPr lang="pt-PT" sz="3200" dirty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Criar e Valorizar </a:t>
            </a:r>
            <a:r>
              <a:rPr lang="pt-PT" sz="3200" dirty="0">
                <a:latin typeface="Trebuchet MS" panose="020B0603020202020204" pitchFamily="34" charset="0"/>
              </a:rPr>
              <a:t>o trabalho em equipa e</a:t>
            </a:r>
            <a:r>
              <a:rPr lang="pt-PT" sz="3200" dirty="0"/>
              <a:t> </a:t>
            </a:r>
            <a:r>
              <a:rPr lang="pt-PT" sz="3200" dirty="0">
                <a:latin typeface="Trebuchet MS" panose="020B0603020202020204" pitchFamily="34" charset="0"/>
              </a:rPr>
              <a:t>os contributos de todos.</a:t>
            </a:r>
          </a:p>
          <a:p>
            <a:endParaRPr lang="pt-PT" sz="1600" dirty="0">
              <a:latin typeface="Trebuchet MS" panose="020B0603020202020204" pitchFamily="34" charset="0"/>
            </a:endParaRPr>
          </a:p>
          <a:p>
            <a:r>
              <a:rPr lang="pt-PT" sz="3200" dirty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Apoiar</a:t>
            </a:r>
            <a:r>
              <a:rPr lang="pt-PT" sz="3200" dirty="0">
                <a:latin typeface="Trebuchet MS" panose="020B0603020202020204" pitchFamily="34" charset="0"/>
              </a:rPr>
              <a:t> na definição de etapas e diagnósticos.</a:t>
            </a:r>
          </a:p>
          <a:p>
            <a:endParaRPr lang="pt-PT" sz="1600" dirty="0">
              <a:latin typeface="Trebuchet MS" panose="020B0603020202020204" pitchFamily="34" charset="0"/>
            </a:endParaRPr>
          </a:p>
          <a:p>
            <a:r>
              <a:rPr lang="pt-PT" sz="3200" dirty="0">
                <a:solidFill>
                  <a:schemeClr val="accent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Incrementar</a:t>
            </a:r>
            <a:r>
              <a:rPr lang="pt-PT" sz="3200" dirty="0">
                <a:latin typeface="Trebuchet MS" panose="020B0603020202020204" pitchFamily="34" charset="0"/>
              </a:rPr>
              <a:t> a análise de resultados.</a:t>
            </a:r>
          </a:p>
          <a:p>
            <a:endParaRPr lang="pt-PT" sz="3200" dirty="0">
              <a:latin typeface="Trebuchet MS" panose="020B0603020202020204" pitchFamily="34" charset="0"/>
            </a:endParaRPr>
          </a:p>
          <a:p>
            <a:endParaRPr lang="pt-PT" sz="3200" dirty="0">
              <a:latin typeface="Trebuchet MS" panose="020B0603020202020204" pitchFamily="34" charset="0"/>
            </a:endParaRPr>
          </a:p>
          <a:p>
            <a:endParaRPr lang="pt-PT" sz="1600" dirty="0">
              <a:latin typeface="Trebuchet MS" panose="020B0603020202020204" pitchFamily="34" charset="0"/>
            </a:endParaRPr>
          </a:p>
          <a:p>
            <a:endParaRPr lang="pt-PT" sz="3200" dirty="0">
              <a:latin typeface="Trebuchet MS" panose="020B0603020202020204" pitchFamily="34" charset="0"/>
            </a:endParaRPr>
          </a:p>
          <a:p>
            <a:endParaRPr lang="pt-PT" sz="3200" dirty="0">
              <a:latin typeface="Trebuchet MS" panose="020B0603020202020204" pitchFamily="34" charset="0"/>
            </a:endParaRPr>
          </a:p>
          <a:p>
            <a:endParaRPr lang="pt-PT" sz="3200" dirty="0">
              <a:latin typeface="Trebuchet MS" panose="020B0603020202020204" pitchFamily="34" charset="0"/>
            </a:endParaRPr>
          </a:p>
          <a:p>
            <a:endParaRPr lang="pt-PT" sz="2400" dirty="0">
              <a:latin typeface="Trebuchet MS" panose="020B0603020202020204" pitchFamily="34" charset="0"/>
            </a:endParaRPr>
          </a:p>
          <a:p>
            <a:endParaRPr lang="pt-PT" sz="2400" dirty="0">
              <a:latin typeface="Trebuchet MS" panose="020B0603020202020204" pitchFamily="34" charset="0"/>
            </a:endParaRPr>
          </a:p>
        </p:txBody>
      </p:sp>
      <p:sp>
        <p:nvSpPr>
          <p:cNvPr id="2" name="Rectângulo arredondado 1"/>
          <p:cNvSpPr/>
          <p:nvPr/>
        </p:nvSpPr>
        <p:spPr>
          <a:xfrm>
            <a:off x="3491880" y="260648"/>
            <a:ext cx="5544616" cy="201622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PT" sz="2800" b="1" dirty="0">
                <a:solidFill>
                  <a:prstClr val="black"/>
                </a:solidFill>
                <a:latin typeface="Trebuchet MS" panose="020B0603020202020204" pitchFamily="34" charset="0"/>
              </a:rPr>
              <a:t>O PAPEL DA DIRETORA NA IMPLEMENTAÇÃO E DESENVOLVIMENTO DO PROCESSO DE AUTOAVALIAÇÃO</a:t>
            </a:r>
          </a:p>
        </p:txBody>
      </p:sp>
    </p:spTree>
    <p:extLst>
      <p:ext uri="{BB962C8B-B14F-4D97-AF65-F5344CB8AC3E}">
        <p14:creationId xmlns:p14="http://schemas.microsoft.com/office/powerpoint/2010/main" val="422479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686800" cy="645333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PT" dirty="0"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Mobilizar </a:t>
            </a:r>
            <a:r>
              <a:rPr lang="pt-PT" dirty="0">
                <a:latin typeface="Trebuchet MS" panose="020B0603020202020204" pitchFamily="34" charset="0"/>
              </a:rPr>
              <a:t>propostas de melhoria.</a:t>
            </a:r>
          </a:p>
          <a:p>
            <a:pPr marL="0" indent="0" algn="just">
              <a:buNone/>
            </a:pPr>
            <a:endParaRPr lang="pt-PT" sz="1600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pt-PT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Possibilitar</a:t>
            </a:r>
            <a:r>
              <a:rPr lang="pt-PT" b="1" dirty="0"/>
              <a:t> </a:t>
            </a:r>
            <a:r>
              <a:rPr lang="pt-PT" dirty="0">
                <a:latin typeface="Trebuchet MS" panose="020B0603020202020204" pitchFamily="34" charset="0"/>
              </a:rPr>
              <a:t>a implementação das mesmas.</a:t>
            </a:r>
          </a:p>
          <a:p>
            <a:pPr marL="0" indent="0" algn="just">
              <a:buNone/>
            </a:pPr>
            <a:endParaRPr lang="pt-PT" sz="1600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pt-PT" dirty="0">
                <a:latin typeface="Segoe UI Black" panose="020B0A02040204020203" pitchFamily="34" charset="0"/>
                <a:ea typeface="Segoe UI Black" panose="020B0A02040204020203" pitchFamily="34" charset="0"/>
              </a:rPr>
              <a:t>Entender</a:t>
            </a:r>
            <a:r>
              <a:rPr lang="pt-PT" b="1" dirty="0"/>
              <a:t> </a:t>
            </a:r>
            <a:r>
              <a:rPr lang="pt-PT" dirty="0">
                <a:latin typeface="Trebuchet MS" panose="020B0603020202020204" pitchFamily="34" charset="0"/>
              </a:rPr>
              <a:t>todo o processo como algo contínuo no tempo, sujeito a verificações e reajustes.</a:t>
            </a:r>
          </a:p>
          <a:p>
            <a:pPr marL="0" indent="0" algn="just">
              <a:buNone/>
            </a:pPr>
            <a:endParaRPr lang="pt-PT" sz="1600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pt-PT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Reconhecer</a:t>
            </a:r>
            <a:r>
              <a:rPr lang="pt-PT" dirty="0">
                <a:latin typeface="Trebuchet MS" panose="020B0603020202020204" pitchFamily="34" charset="0"/>
              </a:rPr>
              <a:t> boas práticas, resultados e incentivar a inovação.</a:t>
            </a:r>
          </a:p>
          <a:p>
            <a:pPr marL="0" indent="0" algn="just">
              <a:buNone/>
            </a:pPr>
            <a:endParaRPr lang="pt-PT" sz="1600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pt-PT" dirty="0">
                <a:solidFill>
                  <a:srgbClr val="00924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Desenvolver</a:t>
            </a:r>
            <a:r>
              <a:rPr lang="pt-PT" dirty="0">
                <a:latin typeface="Trebuchet MS" panose="020B0603020202020204" pitchFamily="34" charset="0"/>
              </a:rPr>
              <a:t> a comunicação e a </a:t>
            </a:r>
            <a:r>
              <a:rPr lang="pt-PT" dirty="0" smtClean="0">
                <a:latin typeface="Trebuchet MS" panose="020B0603020202020204" pitchFamily="34" charset="0"/>
              </a:rPr>
              <a:t>liderança.</a:t>
            </a:r>
            <a:endParaRPr lang="pt-PT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endParaRPr lang="pt-PT" sz="1600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pt-PT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Proporcionar</a:t>
            </a:r>
            <a:r>
              <a:rPr lang="pt-PT" dirty="0">
                <a:latin typeface="Trebuchet MS" panose="020B0603020202020204" pitchFamily="34" charset="0"/>
              </a:rPr>
              <a:t> momentos de </a:t>
            </a:r>
            <a:r>
              <a:rPr lang="pt-PT" dirty="0" smtClean="0">
                <a:latin typeface="Trebuchet MS" panose="020B0603020202020204" pitchFamily="34" charset="0"/>
              </a:rPr>
              <a:t>convívio.</a:t>
            </a:r>
            <a:endParaRPr lang="pt-PT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endParaRPr lang="pt-PT" sz="1600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pt-PT" dirty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Gerir</a:t>
            </a:r>
            <a:r>
              <a:rPr lang="pt-PT" dirty="0">
                <a:latin typeface="Trebuchet MS" panose="020B0603020202020204" pitchFamily="34" charset="0"/>
              </a:rPr>
              <a:t> as tensões e os dilemas </a:t>
            </a:r>
            <a:r>
              <a:rPr lang="pt-PT" dirty="0" smtClean="0">
                <a:latin typeface="Trebuchet MS" panose="020B0603020202020204" pitchFamily="34" charset="0"/>
              </a:rPr>
              <a:t>existentes.</a:t>
            </a:r>
            <a:endParaRPr lang="pt-PT" dirty="0">
              <a:latin typeface="Trebuchet MS" panose="020B0603020202020204" pitchFamily="34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5416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82968"/>
            <a:ext cx="5006241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467544" y="5085184"/>
            <a:ext cx="8496944" cy="15121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PT" sz="3200" dirty="0">
                <a:solidFill>
                  <a:prstClr val="black"/>
                </a:solidFill>
                <a:latin typeface="Trebuchet MS" panose="020B0603020202020204" pitchFamily="34" charset="0"/>
              </a:rPr>
              <a:t>Acreditar nas vantagens da implementação do processo de autoavaliação para a melhoria.</a:t>
            </a:r>
            <a:endParaRPr lang="pt-PT" dirty="0"/>
          </a:p>
        </p:txBody>
      </p:sp>
      <p:sp>
        <p:nvSpPr>
          <p:cNvPr id="3" name="Rectângulo arredondado 2"/>
          <p:cNvSpPr/>
          <p:nvPr/>
        </p:nvSpPr>
        <p:spPr>
          <a:xfrm>
            <a:off x="323528" y="188640"/>
            <a:ext cx="8496944" cy="1800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PT" sz="3600" b="1" dirty="0">
                <a:solidFill>
                  <a:prstClr val="black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O PAPEL DAS </a:t>
            </a:r>
            <a:r>
              <a:rPr lang="pt-PT" sz="3600" b="1" dirty="0" smtClean="0">
                <a:solidFill>
                  <a:prstClr val="black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LIDERANÇAS </a:t>
            </a:r>
            <a:r>
              <a:rPr lang="pt-PT" sz="3600" b="1" dirty="0">
                <a:solidFill>
                  <a:prstClr val="black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NO PROCESSO DE MELHORIA DECORRENTE DA AUTOAVALIAÇÃO</a:t>
            </a:r>
            <a:endParaRPr lang="pt-PT" sz="2400" dirty="0">
              <a:solidFill>
                <a:prstClr val="black"/>
              </a:solidFill>
              <a:latin typeface="Trebuchet MS" panose="020B0603020202020204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57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395536" y="476672"/>
            <a:ext cx="8352928" cy="2304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spcBef>
                <a:spcPct val="20000"/>
              </a:spcBef>
            </a:pPr>
            <a:r>
              <a:rPr lang="pt-PT" sz="2800" dirty="0">
                <a:solidFill>
                  <a:prstClr val="black"/>
                </a:solidFill>
                <a:latin typeface="Trebuchet MS" panose="020B0603020202020204" pitchFamily="34" charset="0"/>
              </a:rPr>
              <a:t>Criar tempos e espaços para que aconteça um processo de autoavaliação consciente e adaptado à realidade de cada escola.</a:t>
            </a:r>
          </a:p>
        </p:txBody>
      </p:sp>
      <p:sp>
        <p:nvSpPr>
          <p:cNvPr id="5" name="Rectângulo 4"/>
          <p:cNvSpPr/>
          <p:nvPr/>
        </p:nvSpPr>
        <p:spPr>
          <a:xfrm>
            <a:off x="467544" y="3140968"/>
            <a:ext cx="8280920" cy="32403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spcBef>
                <a:spcPct val="20000"/>
              </a:spcBef>
            </a:pPr>
            <a:r>
              <a:rPr lang="pt-PT" sz="2800" dirty="0">
                <a:solidFill>
                  <a:prstClr val="black"/>
                </a:solidFill>
                <a:latin typeface="Trebuchet MS" panose="020B0603020202020204" pitchFamily="34" charset="0"/>
              </a:rPr>
              <a:t>Incutir na cultura de escola, não como forma de controlo, mas como estratégia de melhoria a diferentes níveis, fomentando a participação, a cooperação, o diálogo, a aprendizagem e a partilha </a:t>
            </a:r>
            <a:r>
              <a:rPr lang="pt-PT" sz="28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de objetivos e </a:t>
            </a:r>
            <a:r>
              <a:rPr lang="pt-PT" sz="2800" dirty="0">
                <a:solidFill>
                  <a:prstClr val="black"/>
                </a:solidFill>
                <a:latin typeface="Trebuchet MS" panose="020B0603020202020204" pitchFamily="34" charset="0"/>
              </a:rPr>
              <a:t>metas comuns</a:t>
            </a:r>
            <a:r>
              <a:rPr lang="pt-PT" sz="3000" dirty="0">
                <a:solidFill>
                  <a:prstClr val="black"/>
                </a:solidFill>
                <a:latin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301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395536" y="260648"/>
            <a:ext cx="8352928" cy="15121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lang="pt-PT" sz="3200" dirty="0">
                <a:solidFill>
                  <a:prstClr val="black"/>
                </a:solidFill>
                <a:latin typeface="Trebuchet MS" panose="020B0603020202020204" pitchFamily="34" charset="0"/>
              </a:rPr>
              <a:t>Demonstrar os impactos positivos que a autoavaliação poderá ter na escola:</a:t>
            </a:r>
          </a:p>
        </p:txBody>
      </p:sp>
      <p:sp>
        <p:nvSpPr>
          <p:cNvPr id="5" name="Rectângulo arredondado 4"/>
          <p:cNvSpPr/>
          <p:nvPr/>
        </p:nvSpPr>
        <p:spPr>
          <a:xfrm>
            <a:off x="395536" y="2109161"/>
            <a:ext cx="3456384" cy="11038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>
              <a:spcBef>
                <a:spcPct val="20000"/>
              </a:spcBef>
            </a:pPr>
            <a:r>
              <a:rPr lang="pt-PT" sz="2400" dirty="0">
                <a:solidFill>
                  <a:prstClr val="black"/>
                </a:solidFill>
                <a:latin typeface="Trebuchet MS" panose="020B0603020202020204" pitchFamily="34" charset="0"/>
              </a:rPr>
              <a:t>Aumenta o autoconhecimento da escola.</a:t>
            </a:r>
          </a:p>
        </p:txBody>
      </p:sp>
      <p:sp>
        <p:nvSpPr>
          <p:cNvPr id="6" name="Rectângulo arredondado 5"/>
          <p:cNvSpPr/>
          <p:nvPr/>
        </p:nvSpPr>
        <p:spPr>
          <a:xfrm>
            <a:off x="1511660" y="3429000"/>
            <a:ext cx="6264696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dirty="0">
                <a:solidFill>
                  <a:prstClr val="black"/>
                </a:solidFill>
                <a:latin typeface="Trebuchet MS" panose="020B0603020202020204" pitchFamily="34" charset="0"/>
              </a:rPr>
              <a:t>Fortalece a cultura geral da escola, a cultura da avaliação e a cultura do profissionalismo.</a:t>
            </a:r>
            <a:endParaRPr lang="pt-PT" sz="1400" dirty="0"/>
          </a:p>
        </p:txBody>
      </p:sp>
      <p:sp>
        <p:nvSpPr>
          <p:cNvPr id="7" name="Rectângulo arredondado 6"/>
          <p:cNvSpPr/>
          <p:nvPr/>
        </p:nvSpPr>
        <p:spPr>
          <a:xfrm>
            <a:off x="4146670" y="2109161"/>
            <a:ext cx="468052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dirty="0">
                <a:solidFill>
                  <a:prstClr val="black"/>
                </a:solidFill>
                <a:latin typeface="Trebuchet MS" panose="020B0603020202020204" pitchFamily="34" charset="0"/>
              </a:rPr>
              <a:t>Estimula a escola a reagir criativa e proativamente</a:t>
            </a:r>
            <a:r>
              <a:rPr lang="pt-PT" sz="2800" dirty="0">
                <a:solidFill>
                  <a:prstClr val="black"/>
                </a:solidFill>
                <a:latin typeface="Trebuchet MS" panose="020B0603020202020204" pitchFamily="34" charset="0"/>
              </a:rPr>
              <a:t>.</a:t>
            </a:r>
            <a:endParaRPr lang="pt-PT" sz="1600" dirty="0"/>
          </a:p>
        </p:txBody>
      </p:sp>
      <p:sp>
        <p:nvSpPr>
          <p:cNvPr id="9" name="Rectângulo arredondado 8"/>
          <p:cNvSpPr/>
          <p:nvPr/>
        </p:nvSpPr>
        <p:spPr>
          <a:xfrm>
            <a:off x="395536" y="4797152"/>
            <a:ext cx="8496944" cy="18722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prstClr val="black"/>
                </a:solidFill>
                <a:latin typeface="Trebuchet MS" panose="020B0603020202020204" pitchFamily="34" charset="0"/>
              </a:rPr>
              <a:t>Promove o intercâmbio de informação, a consciencialização das áreas mais preocupantes, o aumento das expetativas nos resultados académicos, a identificação de boas práticas…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261963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arredondado 3"/>
          <p:cNvSpPr/>
          <p:nvPr/>
        </p:nvSpPr>
        <p:spPr>
          <a:xfrm>
            <a:off x="323528" y="188640"/>
            <a:ext cx="8424936" cy="129614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sz="3600" b="1" dirty="0">
              <a:solidFill>
                <a:prstClr val="black"/>
              </a:solidFill>
              <a:latin typeface="Trebuchet MS" panose="020B0603020202020204" pitchFamily="34" charset="0"/>
              <a:ea typeface="+mj-ea"/>
              <a:cs typeface="+mj-cs"/>
            </a:endParaRPr>
          </a:p>
          <a:p>
            <a:pPr algn="ctr"/>
            <a:r>
              <a:rPr lang="pt-PT" sz="3600" b="1" dirty="0">
                <a:solidFill>
                  <a:prstClr val="black"/>
                </a:solidFill>
                <a:latin typeface="Trebuchet MS" panose="020B0603020202020204" pitchFamily="34" charset="0"/>
                <a:ea typeface="+mj-ea"/>
                <a:cs typeface="+mj-cs"/>
              </a:rPr>
              <a:t>ASPETOS A ATENDER NA PREPARAÇÃO DO PRÓXIMO CICLO DE GESTÃO!</a:t>
            </a:r>
            <a:r>
              <a:rPr lang="pt-PT" sz="44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pt-PT" sz="4400" dirty="0">
                <a:solidFill>
                  <a:prstClr val="black"/>
                </a:solidFill>
                <a:ea typeface="+mj-ea"/>
                <a:cs typeface="+mj-cs"/>
              </a:rPr>
            </a:br>
            <a:endParaRPr lang="pt-PT" dirty="0"/>
          </a:p>
        </p:txBody>
      </p:sp>
      <p:sp>
        <p:nvSpPr>
          <p:cNvPr id="5" name="Rectângulo 4"/>
          <p:cNvSpPr/>
          <p:nvPr/>
        </p:nvSpPr>
        <p:spPr>
          <a:xfrm>
            <a:off x="431540" y="1700808"/>
            <a:ext cx="8208912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PT" sz="2400" dirty="0">
                <a:latin typeface="Trebuchet MS" panose="020B0603020202020204" pitchFamily="34" charset="0"/>
              </a:rPr>
              <a:t>Do processo de reflexão e autoavaliação resultou  um </a:t>
            </a:r>
            <a:r>
              <a:rPr lang="pt-PT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Plano de Melhoria</a:t>
            </a:r>
            <a:r>
              <a:rPr lang="pt-PT" sz="2400" dirty="0">
                <a:latin typeface="Trebuchet MS" panose="020B0603020202020204" pitchFamily="34" charset="0"/>
              </a:rPr>
              <a:t>. A sua implementação, monitorização e avaliação, a realizar no quadriénio 2016/2020.</a:t>
            </a:r>
          </a:p>
        </p:txBody>
      </p:sp>
      <p:sp>
        <p:nvSpPr>
          <p:cNvPr id="6" name="Seta para baixo 5"/>
          <p:cNvSpPr/>
          <p:nvPr/>
        </p:nvSpPr>
        <p:spPr>
          <a:xfrm>
            <a:off x="3923928" y="3068960"/>
            <a:ext cx="484632" cy="36004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ctângulo arredondado 6"/>
          <p:cNvSpPr/>
          <p:nvPr/>
        </p:nvSpPr>
        <p:spPr>
          <a:xfrm>
            <a:off x="1492236" y="3494541"/>
            <a:ext cx="5832648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pt-PT" sz="2800" dirty="0">
                <a:solidFill>
                  <a:prstClr val="black"/>
                </a:solidFill>
                <a:latin typeface="Trebuchet MS" panose="020B0603020202020204" pitchFamily="34" charset="0"/>
              </a:rPr>
              <a:t>Traçar um plano de </a:t>
            </a:r>
            <a:r>
              <a:rPr lang="pt-PT" sz="28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ação</a:t>
            </a:r>
            <a:endParaRPr lang="pt-PT" sz="28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Seta para baixo 7"/>
          <p:cNvSpPr/>
          <p:nvPr/>
        </p:nvSpPr>
        <p:spPr>
          <a:xfrm>
            <a:off x="3923928" y="3926589"/>
            <a:ext cx="484632" cy="36004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ctângulo 8"/>
          <p:cNvSpPr/>
          <p:nvPr/>
        </p:nvSpPr>
        <p:spPr>
          <a:xfrm>
            <a:off x="431540" y="4365104"/>
            <a:ext cx="8208912" cy="17281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indent="0" algn="just">
              <a:lnSpc>
                <a:spcPct val="150000"/>
              </a:lnSpc>
              <a:buNone/>
            </a:pPr>
            <a:r>
              <a:rPr lang="pt-PT" sz="2600" dirty="0">
                <a:latin typeface="Trebuchet MS" panose="020B0603020202020204" pitchFamily="34" charset="0"/>
              </a:rPr>
              <a:t>1º </a:t>
            </a:r>
            <a:r>
              <a:rPr lang="pt-PT" sz="2400" dirty="0">
                <a:latin typeface="Trebuchet MS" panose="020B0603020202020204" pitchFamily="34" charset="0"/>
              </a:rPr>
              <a:t>Elaborar e aprovar o relatório de execução do Plano de Melhoria - </a:t>
            </a:r>
            <a:r>
              <a:rPr lang="pt-PT" sz="2000" dirty="0">
                <a:latin typeface="Trebuchet MS" panose="020B0603020202020204" pitchFamily="34" charset="0"/>
              </a:rPr>
              <a:t>A avaliação deste plano contribuirá para a avaliação do nível de concretização do Projeto Educativo.</a:t>
            </a:r>
          </a:p>
        </p:txBody>
      </p:sp>
    </p:spTree>
    <p:extLst>
      <p:ext uri="{BB962C8B-B14F-4D97-AF65-F5344CB8AC3E}">
        <p14:creationId xmlns:p14="http://schemas.microsoft.com/office/powerpoint/2010/main" val="415765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610" y="0"/>
            <a:ext cx="986196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834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arredondado 3"/>
          <p:cNvSpPr/>
          <p:nvPr/>
        </p:nvSpPr>
        <p:spPr>
          <a:xfrm>
            <a:off x="323528" y="188640"/>
            <a:ext cx="8424936" cy="129614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sz="3600" b="1" dirty="0">
              <a:solidFill>
                <a:prstClr val="black"/>
              </a:solidFill>
              <a:latin typeface="Trebuchet MS" panose="020B0603020202020204" pitchFamily="34" charset="0"/>
              <a:ea typeface="+mj-ea"/>
              <a:cs typeface="+mj-cs"/>
            </a:endParaRPr>
          </a:p>
          <a:p>
            <a:pPr algn="ctr"/>
            <a:r>
              <a:rPr lang="pt-PT" sz="3600" b="1" dirty="0">
                <a:solidFill>
                  <a:prstClr val="black"/>
                </a:solidFill>
                <a:latin typeface="Trebuchet MS" panose="020B0603020202020204" pitchFamily="34" charset="0"/>
                <a:ea typeface="+mj-ea"/>
                <a:cs typeface="+mj-cs"/>
              </a:rPr>
              <a:t>ASPETOS A ATENDER NA PREPARAÇÃO DO PRÓXIMO CICLO DE GESTÃO!</a:t>
            </a:r>
            <a:r>
              <a:rPr lang="pt-PT" sz="44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pt-PT" sz="4400" dirty="0">
                <a:solidFill>
                  <a:prstClr val="black"/>
                </a:solidFill>
                <a:ea typeface="+mj-ea"/>
                <a:cs typeface="+mj-cs"/>
              </a:rPr>
            </a:br>
            <a:endParaRPr lang="pt-PT" dirty="0"/>
          </a:p>
        </p:txBody>
      </p:sp>
      <p:sp>
        <p:nvSpPr>
          <p:cNvPr id="5" name="Rectângulo 4"/>
          <p:cNvSpPr/>
          <p:nvPr/>
        </p:nvSpPr>
        <p:spPr>
          <a:xfrm>
            <a:off x="358113" y="1865135"/>
            <a:ext cx="8208912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">
              <a:lnSpc>
                <a:spcPct val="150000"/>
              </a:lnSpc>
            </a:pPr>
            <a:r>
              <a:rPr lang="pt-PT" sz="2400" dirty="0">
                <a:latin typeface="Trebuchet MS" panose="020B0603020202020204" pitchFamily="34" charset="0"/>
              </a:rPr>
              <a:t>2º Divulgar as conclusões do relatório da execução do Plano de Melhoria a toda a Comunidade Educativa.</a:t>
            </a:r>
          </a:p>
        </p:txBody>
      </p:sp>
      <p:sp>
        <p:nvSpPr>
          <p:cNvPr id="6" name="Rectângulo 5"/>
          <p:cNvSpPr/>
          <p:nvPr/>
        </p:nvSpPr>
        <p:spPr>
          <a:xfrm>
            <a:off x="397138" y="3449311"/>
            <a:ext cx="8208912" cy="29320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">
              <a:lnSpc>
                <a:spcPct val="150000"/>
              </a:lnSpc>
              <a:spcBef>
                <a:spcPct val="20000"/>
              </a:spcBef>
            </a:pPr>
            <a:r>
              <a:rPr lang="pt-PT" sz="2400" dirty="0">
                <a:solidFill>
                  <a:prstClr val="black"/>
                </a:solidFill>
                <a:latin typeface="Trebuchet MS" panose="020B0603020202020204" pitchFamily="34" charset="0"/>
              </a:rPr>
              <a:t>3º Implementar o processo de análise para tomada de decisões relativas aos aspetos a melhorar em cada uma das áreas de intervenção, por forma a resolver as fragilidades, sem descurar a procura de aprofundamento das potencialidades.</a:t>
            </a:r>
          </a:p>
        </p:txBody>
      </p:sp>
      <p:sp>
        <p:nvSpPr>
          <p:cNvPr id="7" name="Seta para baixo 6"/>
          <p:cNvSpPr/>
          <p:nvPr/>
        </p:nvSpPr>
        <p:spPr>
          <a:xfrm>
            <a:off x="3923928" y="1484784"/>
            <a:ext cx="484632" cy="36004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Seta para baixo 8"/>
          <p:cNvSpPr/>
          <p:nvPr/>
        </p:nvSpPr>
        <p:spPr>
          <a:xfrm>
            <a:off x="3923928" y="3089271"/>
            <a:ext cx="484632" cy="36004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227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arredondado 3"/>
          <p:cNvSpPr/>
          <p:nvPr/>
        </p:nvSpPr>
        <p:spPr>
          <a:xfrm>
            <a:off x="323528" y="188640"/>
            <a:ext cx="8424936" cy="129614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sz="3600" b="1" dirty="0">
              <a:solidFill>
                <a:prstClr val="black"/>
              </a:solidFill>
              <a:latin typeface="Trebuchet MS" panose="020B0603020202020204" pitchFamily="34" charset="0"/>
              <a:ea typeface="+mj-ea"/>
              <a:cs typeface="+mj-cs"/>
            </a:endParaRPr>
          </a:p>
          <a:p>
            <a:pPr algn="ctr"/>
            <a:r>
              <a:rPr lang="pt-PT" sz="3600" b="1" dirty="0">
                <a:solidFill>
                  <a:prstClr val="black"/>
                </a:solidFill>
                <a:latin typeface="Trebuchet MS" panose="020B0603020202020204" pitchFamily="34" charset="0"/>
                <a:ea typeface="+mj-ea"/>
                <a:cs typeface="+mj-cs"/>
              </a:rPr>
              <a:t>ASPETOS A ATENDER NA PREPARAÇÃO DO PRÓXIMO CICLO DE GESTÃO!</a:t>
            </a:r>
            <a:r>
              <a:rPr lang="pt-PT" sz="44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pt-PT" sz="4400" dirty="0">
                <a:solidFill>
                  <a:prstClr val="black"/>
                </a:solidFill>
                <a:ea typeface="+mj-ea"/>
                <a:cs typeface="+mj-cs"/>
              </a:rPr>
            </a:br>
            <a:endParaRPr lang="pt-PT" dirty="0"/>
          </a:p>
        </p:txBody>
      </p:sp>
      <p:sp>
        <p:nvSpPr>
          <p:cNvPr id="5" name="Rectângulo 4"/>
          <p:cNvSpPr/>
          <p:nvPr/>
        </p:nvSpPr>
        <p:spPr>
          <a:xfrm>
            <a:off x="358113" y="1865135"/>
            <a:ext cx="8208912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">
              <a:lnSpc>
                <a:spcPct val="150000"/>
              </a:lnSpc>
            </a:pPr>
            <a:r>
              <a:rPr lang="pt-PT" sz="2000" dirty="0">
                <a:latin typeface="Trebuchet MS" panose="020B0603020202020204" pitchFamily="34" charset="0"/>
              </a:rPr>
              <a:t>4º </a:t>
            </a:r>
            <a:r>
              <a:rPr lang="pt-PT" sz="2400" dirty="0">
                <a:latin typeface="Trebuchet MS" panose="020B0603020202020204" pitchFamily="34" charset="0"/>
              </a:rPr>
              <a:t>Auscultar todos os intervenientes no processo para solicitação de contributos.</a:t>
            </a:r>
          </a:p>
        </p:txBody>
      </p:sp>
      <p:sp>
        <p:nvSpPr>
          <p:cNvPr id="6" name="Rectângulo 5"/>
          <p:cNvSpPr/>
          <p:nvPr/>
        </p:nvSpPr>
        <p:spPr>
          <a:xfrm>
            <a:off x="397138" y="3449311"/>
            <a:ext cx="8208912" cy="771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">
              <a:lnSpc>
                <a:spcPct val="150000"/>
              </a:lnSpc>
            </a:pPr>
            <a:r>
              <a:rPr lang="pt-PT" sz="2400" dirty="0">
                <a:latin typeface="Trebuchet MS" panose="020B0603020202020204" pitchFamily="34" charset="0"/>
              </a:rPr>
              <a:t>5º Recolher propostas de melhoria.</a:t>
            </a:r>
          </a:p>
        </p:txBody>
      </p:sp>
      <p:sp>
        <p:nvSpPr>
          <p:cNvPr id="7" name="Seta para baixo 6"/>
          <p:cNvSpPr/>
          <p:nvPr/>
        </p:nvSpPr>
        <p:spPr>
          <a:xfrm>
            <a:off x="3923928" y="1484784"/>
            <a:ext cx="484632" cy="36004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Seta para baixo 8"/>
          <p:cNvSpPr/>
          <p:nvPr/>
        </p:nvSpPr>
        <p:spPr>
          <a:xfrm>
            <a:off x="3923928" y="3089271"/>
            <a:ext cx="484632" cy="36004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ângulo 7"/>
          <p:cNvSpPr/>
          <p:nvPr/>
        </p:nvSpPr>
        <p:spPr>
          <a:xfrm>
            <a:off x="397138" y="4592792"/>
            <a:ext cx="8208912" cy="771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">
              <a:lnSpc>
                <a:spcPct val="150000"/>
              </a:lnSpc>
            </a:pPr>
            <a:endParaRPr lang="pt-PT" sz="2400" dirty="0" smtClean="0">
              <a:latin typeface="Trebuchet MS" panose="020B0603020202020204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pt-PT" sz="2400" dirty="0" smtClean="0">
                <a:latin typeface="Trebuchet MS" panose="020B0603020202020204" pitchFamily="34" charset="0"/>
              </a:rPr>
              <a:t>6º </a:t>
            </a:r>
            <a:r>
              <a:rPr lang="pt-PT" sz="2400" dirty="0">
                <a:latin typeface="Trebuchet MS" panose="020B0603020202020204" pitchFamily="34" charset="0"/>
              </a:rPr>
              <a:t>Delinear objetivos e metas para o novo </a:t>
            </a:r>
            <a:r>
              <a:rPr lang="pt-PT" sz="2400" dirty="0" smtClean="0">
                <a:latin typeface="Trebuchet MS" panose="020B0603020202020204" pitchFamily="34" charset="0"/>
              </a:rPr>
              <a:t>PEE</a:t>
            </a:r>
            <a:endParaRPr lang="pt-PT" sz="2400" dirty="0">
              <a:latin typeface="Trebuchet MS" panose="020B0603020202020204" pitchFamily="34" charset="0"/>
            </a:endParaRPr>
          </a:p>
          <a:p>
            <a:pPr lvl="1" algn="just">
              <a:lnSpc>
                <a:spcPct val="150000"/>
              </a:lnSpc>
            </a:pPr>
            <a:endParaRPr lang="pt-PT" sz="2400" dirty="0">
              <a:latin typeface="Trebuchet MS" panose="020B0603020202020204" pitchFamily="34" charset="0"/>
            </a:endParaRPr>
          </a:p>
        </p:txBody>
      </p:sp>
      <p:sp>
        <p:nvSpPr>
          <p:cNvPr id="10" name="Seta para baixo 9"/>
          <p:cNvSpPr/>
          <p:nvPr/>
        </p:nvSpPr>
        <p:spPr>
          <a:xfrm>
            <a:off x="3913708" y="4232753"/>
            <a:ext cx="484632" cy="36004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Seta para baixo 10"/>
          <p:cNvSpPr/>
          <p:nvPr/>
        </p:nvSpPr>
        <p:spPr>
          <a:xfrm>
            <a:off x="3923928" y="5364569"/>
            <a:ext cx="484632" cy="36004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ângulo arredondado 1"/>
          <p:cNvSpPr/>
          <p:nvPr/>
        </p:nvSpPr>
        <p:spPr>
          <a:xfrm>
            <a:off x="397138" y="5724609"/>
            <a:ext cx="8351326" cy="8727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">
              <a:lnSpc>
                <a:spcPct val="150000"/>
              </a:lnSpc>
            </a:pPr>
            <a:r>
              <a:rPr lang="pt-PT" sz="32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 PLANO DE AÇÕES DE MELHORIA.</a:t>
            </a:r>
            <a:endParaRPr lang="pt-PT" sz="3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84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8" grpId="0" animBg="1"/>
      <p:bldP spid="10" grpId="0" animBg="1"/>
      <p:bldP spid="11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12968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30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3.bp.blogspot.com/-VmNkx8yFwtw/WlScdZmcFxI/AAAAAAAAbzI/yIXhC699-7sggqf_4h2ZvJ5_2vyXbwxqQCLcBGAs/s1600/Obrigad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45" y="476672"/>
            <a:ext cx="8235519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13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666" y="3350254"/>
            <a:ext cx="3810000" cy="28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3585263" y="1700808"/>
            <a:ext cx="1847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pt-PT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375434" y="1535579"/>
            <a:ext cx="8424936" cy="6692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t-P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pt-PT" sz="20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RECEIO EM SUBMETER-SE A UM </a:t>
            </a:r>
            <a:r>
              <a:rPr lang="pt-PT" sz="24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PROCESSO DE AVALIAÇÃO</a:t>
            </a:r>
            <a:r>
              <a:rPr lang="pt-PT" sz="2400" dirty="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!</a:t>
            </a:r>
          </a:p>
          <a:p>
            <a:pPr lvl="0" algn="ctr"/>
            <a:endParaRPr lang="pt-P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364000" y="2417684"/>
            <a:ext cx="7416825" cy="8573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t-P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pt-P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pt-PT" sz="20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</a:t>
            </a:r>
            <a:r>
              <a:rPr lang="pt-P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PRÁTICA</a:t>
            </a:r>
            <a:r>
              <a:rPr lang="pt-PT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 PROCESSOS DE AUTOAVALIAÇÃO REQUER:</a:t>
            </a:r>
          </a:p>
          <a:p>
            <a:pPr lvl="0" algn="just"/>
            <a:endParaRPr lang="pt-P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dirty="0"/>
              <a:t>ECEIO EM SUBMETER-SE A UM PROCESSO DE AVALIAÇÃO </a:t>
            </a:r>
          </a:p>
        </p:txBody>
      </p:sp>
      <p:sp>
        <p:nvSpPr>
          <p:cNvPr id="14" name="Seta para baixo 13"/>
          <p:cNvSpPr/>
          <p:nvPr/>
        </p:nvSpPr>
        <p:spPr>
          <a:xfrm>
            <a:off x="2467376" y="3284984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16"/>
          <p:cNvSpPr/>
          <p:nvPr/>
        </p:nvSpPr>
        <p:spPr>
          <a:xfrm>
            <a:off x="344206" y="3861048"/>
            <a:ext cx="5184577" cy="8573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t-P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P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P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pt-PT" sz="24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MECANISMOS ORGANIZADOS</a:t>
            </a:r>
          </a:p>
          <a:p>
            <a:pPr lvl="0" algn="just"/>
            <a:endParaRPr lang="pt-P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dirty="0"/>
              <a:t>ECEIO EM SUBMETER-SE A UM PROCESSO DE AVALIAÇÃO </a:t>
            </a:r>
          </a:p>
        </p:txBody>
      </p:sp>
      <p:sp>
        <p:nvSpPr>
          <p:cNvPr id="18" name="Rectângulo 17"/>
          <p:cNvSpPr/>
          <p:nvPr/>
        </p:nvSpPr>
        <p:spPr>
          <a:xfrm>
            <a:off x="332656" y="4912826"/>
            <a:ext cx="5184577" cy="16125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t-PT" sz="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pt-PT" sz="2000" b="1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DEFINIÇÃO DE ESTRATÉGIAS</a:t>
            </a:r>
            <a:r>
              <a:rPr lang="pt-PT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Identificação das áreas de avaliação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Constituição de equipas de avaliação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Preparação dessas equipas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Escolha de modelos…</a:t>
            </a:r>
            <a:endParaRPr lang="pt-P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ângulo arredondado 4"/>
          <p:cNvSpPr/>
          <p:nvPr/>
        </p:nvSpPr>
        <p:spPr>
          <a:xfrm>
            <a:off x="375434" y="116632"/>
            <a:ext cx="8589054" cy="129614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4000" dirty="0">
                <a:solidFill>
                  <a:prstClr val="black"/>
                </a:solidFill>
                <a:latin typeface="Trebuchet MS" panose="020B0603020202020204" pitchFamily="34" charset="0"/>
                <a:ea typeface="+mj-ea"/>
                <a:cs typeface="+mj-cs"/>
              </a:rPr>
              <a:t>O DESAFIO DE IMPLEMENTAR O PROCESSO DE AUTOAVALIAÇÃO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80047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4" grpId="0" animBg="1"/>
      <p:bldP spid="17" grpId="0" animBg="1"/>
      <p:bldP spid="18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7" t="13780" r="5777" b="12908"/>
          <a:stretch/>
        </p:blipFill>
        <p:spPr>
          <a:xfrm>
            <a:off x="-125263" y="476672"/>
            <a:ext cx="9269263" cy="5801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035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375434" y="188640"/>
            <a:ext cx="8373030" cy="6192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t-P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P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PT" sz="2000" b="1" dirty="0">
              <a:solidFill>
                <a:srgbClr val="0070C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  <a:p>
            <a:pPr lvl="0"/>
            <a:endParaRPr lang="pt-PT" sz="2000" b="1" dirty="0">
              <a:solidFill>
                <a:srgbClr val="0070C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t-PT" sz="2000" b="1" dirty="0">
                <a:solidFill>
                  <a:schemeClr val="tx1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DOTAR A ESCOLA DE </a:t>
            </a:r>
            <a:r>
              <a:rPr lang="pt-PT" sz="2000" b="1" dirty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MAIS ESPAÇOS DE DIÁLOGO</a:t>
            </a:r>
            <a:r>
              <a:rPr lang="pt-PT" sz="2000" b="1" dirty="0">
                <a:solidFill>
                  <a:schemeClr val="tx1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pt-PT" sz="900" b="1" dirty="0">
              <a:solidFill>
                <a:schemeClr val="tx1"/>
              </a:solidFill>
              <a:latin typeface="Trebuchet MS" panose="020B0603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b="1" dirty="0">
                <a:solidFill>
                  <a:schemeClr val="tx1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CONCEDER À COMUNIDADE EDUCATIVA </a:t>
            </a:r>
            <a:r>
              <a:rPr lang="pt-PT" sz="2800" b="1" dirty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OPORTUNIDADES</a:t>
            </a:r>
            <a:r>
              <a:rPr lang="pt-PT" sz="2000" b="1" dirty="0">
                <a:solidFill>
                  <a:schemeClr val="tx1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PARA: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b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PENSAREM </a:t>
            </a:r>
            <a:r>
              <a:rPr lang="pt-PT" sz="2000" b="1" dirty="0">
                <a:solidFill>
                  <a:schemeClr val="tx1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A ESCOLA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b="1" dirty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VIVEREM-NA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b="1" dirty="0">
                <a:solidFill>
                  <a:schemeClr val="accent1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(</a:t>
            </a:r>
            <a:r>
              <a:rPr lang="pt-PT" sz="2000" b="1" dirty="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RE)CONSTRUÍ-LA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b="1" dirty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PREPARÁ-LA</a:t>
            </a:r>
            <a:r>
              <a:rPr lang="pt-PT" sz="2000" b="1" dirty="0">
                <a:solidFill>
                  <a:schemeClr val="tx1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PARA OS DESAFIOS </a:t>
            </a:r>
            <a:r>
              <a:rPr lang="pt-PT" sz="2000" b="1" dirty="0" smtClean="0">
                <a:solidFill>
                  <a:schemeClr val="tx1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FUTUROS</a:t>
            </a:r>
            <a:endParaRPr lang="pt-PT" sz="2000" b="1" dirty="0">
              <a:solidFill>
                <a:schemeClr val="tx1"/>
              </a:solidFill>
              <a:latin typeface="Trebuchet MS" panose="020B0603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" name="Rectângulo arredondado 1"/>
          <p:cNvSpPr/>
          <p:nvPr/>
        </p:nvSpPr>
        <p:spPr>
          <a:xfrm>
            <a:off x="1897653" y="551450"/>
            <a:ext cx="5328592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5400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PREPARAR</a:t>
            </a:r>
            <a:endParaRPr lang="pt-PT" sz="5400" dirty="0">
              <a:solidFill>
                <a:srgbClr val="00B05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2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89651" y="116632"/>
            <a:ext cx="8784976" cy="6552728"/>
          </a:xfr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endParaRPr lang="pt-PT" dirty="0" smtClean="0">
              <a:latin typeface="Trebuchet MS" panose="020B0603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pt-PT" dirty="0">
              <a:latin typeface="Trebuchet MS" panose="020B0603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pt-PT" dirty="0" smtClean="0">
              <a:latin typeface="Trebuchet MS" panose="020B0603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dirty="0" smtClean="0">
                <a:latin typeface="Trebuchet MS" panose="020B0603020202020204" pitchFamily="34" charset="0"/>
              </a:rPr>
              <a:t>O </a:t>
            </a:r>
            <a:r>
              <a:rPr lang="pt-PT" dirty="0">
                <a:latin typeface="Trebuchet MS" panose="020B0603020202020204" pitchFamily="34" charset="0"/>
              </a:rPr>
              <a:t>grau de </a:t>
            </a:r>
            <a:r>
              <a:rPr lang="pt-PT" sz="3900" dirty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cumprimento</a:t>
            </a:r>
            <a:r>
              <a:rPr lang="pt-PT" dirty="0">
                <a:latin typeface="Trebuchet MS" panose="020B0603020202020204" pitchFamily="34" charset="0"/>
              </a:rPr>
              <a:t> do Projeto Educativo.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dirty="0">
                <a:latin typeface="Trebuchet MS" panose="020B0603020202020204" pitchFamily="34" charset="0"/>
              </a:rPr>
              <a:t>O nível de </a:t>
            </a:r>
            <a:r>
              <a:rPr lang="pt-PT" sz="3900" dirty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execução</a:t>
            </a:r>
            <a:r>
              <a:rPr lang="pt-PT" dirty="0">
                <a:latin typeface="Trebuchet MS" panose="020B0603020202020204" pitchFamily="34" charset="0"/>
              </a:rPr>
              <a:t> das atividades planificadas pela escola.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dirty="0">
                <a:latin typeface="Trebuchet MS" panose="020B0603020202020204" pitchFamily="34" charset="0"/>
              </a:rPr>
              <a:t>O modo de </a:t>
            </a:r>
            <a:r>
              <a:rPr lang="pt-PT" sz="39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concretização</a:t>
            </a:r>
            <a:r>
              <a:rPr lang="pt-PT" dirty="0">
                <a:latin typeface="Trebuchet MS" panose="020B0603020202020204" pitchFamily="34" charset="0"/>
              </a:rPr>
              <a:t> da educação, do ensino e das aprendizagens das crianças/ alunos, tendo em conta as suas características específicas.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dirty="0">
                <a:latin typeface="Trebuchet MS" panose="020B0603020202020204" pitchFamily="34" charset="0"/>
              </a:rPr>
              <a:t>O nível de </a:t>
            </a:r>
            <a:r>
              <a:rPr lang="pt-PT" sz="3900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sucesso</a:t>
            </a:r>
            <a:r>
              <a:rPr lang="pt-PT" dirty="0">
                <a:latin typeface="Trebuchet MS" panose="020B0603020202020204" pitchFamily="34" charset="0"/>
              </a:rPr>
              <a:t> escolar dos alunos avaliados.</a:t>
            </a:r>
          </a:p>
          <a:p>
            <a:pPr marL="0" indent="0" algn="just">
              <a:buNone/>
            </a:pPr>
            <a:endParaRPr lang="pt-PT" dirty="0"/>
          </a:p>
          <a:p>
            <a:endParaRPr lang="pt-PT" dirty="0"/>
          </a:p>
        </p:txBody>
      </p:sp>
      <p:sp>
        <p:nvSpPr>
          <p:cNvPr id="4" name="Rectângulo arredondado 3"/>
          <p:cNvSpPr/>
          <p:nvPr/>
        </p:nvSpPr>
        <p:spPr>
          <a:xfrm>
            <a:off x="1449791" y="476672"/>
            <a:ext cx="6264696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54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CONHECER</a:t>
            </a:r>
          </a:p>
        </p:txBody>
      </p:sp>
    </p:spTree>
    <p:extLst>
      <p:ext uri="{BB962C8B-B14F-4D97-AF65-F5344CB8AC3E}">
        <p14:creationId xmlns:p14="http://schemas.microsoft.com/office/powerpoint/2010/main" val="70241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endParaRPr lang="pt-PT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endParaRPr lang="pt-PT" dirty="0" smtClean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endParaRPr lang="pt-PT" dirty="0" smtClean="0">
              <a:latin typeface="Trebuchet MS" panose="020B0603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dirty="0" smtClean="0">
                <a:latin typeface="Trebuchet MS" panose="020B0603020202020204" pitchFamily="34" charset="0"/>
              </a:rPr>
              <a:t>Na </a:t>
            </a:r>
            <a:r>
              <a:rPr lang="pt-PT" sz="3600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análise</a:t>
            </a:r>
            <a:r>
              <a:rPr lang="pt-PT" dirty="0">
                <a:latin typeface="Trebuchet MS" panose="020B0603020202020204" pitchFamily="34" charset="0"/>
              </a:rPr>
              <a:t> do funcionamento da Escola e dos seus resultados</a:t>
            </a:r>
            <a:r>
              <a:rPr lang="pt-PT" dirty="0" smtClean="0">
                <a:latin typeface="Trebuchet MS" panose="020B0603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PT" sz="1400" dirty="0">
              <a:latin typeface="Trebuchet MS" panose="020B0603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dirty="0">
                <a:latin typeface="Trebuchet MS" panose="020B0603020202020204" pitchFamily="34" charset="0"/>
              </a:rPr>
              <a:t>No </a:t>
            </a:r>
            <a:r>
              <a:rPr lang="pt-PT" sz="3600" dirty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diagnóstico</a:t>
            </a:r>
            <a:r>
              <a:rPr lang="pt-PT" dirty="0">
                <a:latin typeface="Trebuchet MS" panose="020B0603020202020204" pitchFamily="34" charset="0"/>
              </a:rPr>
              <a:t> dos pontos fortes e pontos  fracos</a:t>
            </a:r>
            <a:r>
              <a:rPr lang="pt-PT" dirty="0" smtClean="0">
                <a:latin typeface="Trebuchet MS" panose="020B0603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PT" sz="1400" dirty="0">
              <a:latin typeface="Trebuchet MS" panose="020B0603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dirty="0">
                <a:latin typeface="Trebuchet MS" panose="020B0603020202020204" pitchFamily="34" charset="0"/>
              </a:rPr>
              <a:t>Na </a:t>
            </a:r>
            <a:r>
              <a:rPr lang="pt-PT" sz="3600" dirty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formulação</a:t>
            </a:r>
            <a:r>
              <a:rPr lang="pt-PT" dirty="0">
                <a:latin typeface="Trebuchet MS" panose="020B0603020202020204" pitchFamily="34" charset="0"/>
              </a:rPr>
              <a:t> dos objetivos, das metas e das estratégias.</a:t>
            </a:r>
          </a:p>
          <a:p>
            <a:endParaRPr lang="pt-PT" dirty="0"/>
          </a:p>
        </p:txBody>
      </p:sp>
      <p:sp>
        <p:nvSpPr>
          <p:cNvPr id="4" name="Rectângulo arredondado 3"/>
          <p:cNvSpPr/>
          <p:nvPr/>
        </p:nvSpPr>
        <p:spPr>
          <a:xfrm>
            <a:off x="1985539" y="404664"/>
            <a:ext cx="511256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5400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PARTICIPAR</a:t>
            </a:r>
          </a:p>
        </p:txBody>
      </p:sp>
    </p:spTree>
    <p:extLst>
      <p:ext uri="{BB962C8B-B14F-4D97-AF65-F5344CB8AC3E}">
        <p14:creationId xmlns:p14="http://schemas.microsoft.com/office/powerpoint/2010/main" val="68882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pt-PT" dirty="0" smtClean="0"/>
          </a:p>
          <a:p>
            <a:endParaRPr lang="pt-PT" dirty="0"/>
          </a:p>
          <a:p>
            <a:pPr marL="0" indent="0">
              <a:buNone/>
            </a:pPr>
            <a:endParaRPr lang="pt-PT" sz="1800" dirty="0" smtClean="0"/>
          </a:p>
          <a:p>
            <a:pPr algn="just"/>
            <a:r>
              <a:rPr lang="pt-PT" dirty="0">
                <a:solidFill>
                  <a:schemeClr val="accent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Promover</a:t>
            </a:r>
            <a:r>
              <a:rPr lang="pt-PT" dirty="0">
                <a:latin typeface="Trebuchet MS" panose="020B0603020202020204" pitchFamily="34" charset="0"/>
              </a:rPr>
              <a:t> o cumprimento dos objetivos apresentados no Projeto </a:t>
            </a:r>
            <a:r>
              <a:rPr lang="pt-PT" dirty="0" smtClean="0">
                <a:latin typeface="Trebuchet MS" panose="020B0603020202020204" pitchFamily="34" charset="0"/>
              </a:rPr>
              <a:t>Educativo.</a:t>
            </a:r>
          </a:p>
          <a:p>
            <a:pPr algn="just"/>
            <a:endParaRPr lang="pt-PT" sz="1400" dirty="0">
              <a:latin typeface="Trebuchet MS" panose="020B0603020202020204" pitchFamily="34" charset="0"/>
            </a:endParaRPr>
          </a:p>
          <a:p>
            <a:pPr algn="just"/>
            <a:r>
              <a:rPr lang="pt-PT" dirty="0" smtClean="0"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Planificar</a:t>
            </a:r>
            <a:r>
              <a:rPr lang="pt-PT" dirty="0" smtClean="0">
                <a:latin typeface="Trebuchet MS" panose="020B0603020202020204" pitchFamily="34" charset="0"/>
              </a:rPr>
              <a:t> e </a:t>
            </a:r>
            <a:r>
              <a:rPr lang="pt-PT" dirty="0" smtClean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estruturar</a:t>
            </a:r>
            <a:r>
              <a:rPr lang="pt-PT" dirty="0" smtClean="0">
                <a:latin typeface="Trebuchet MS" panose="020B0603020202020204" pitchFamily="34" charset="0"/>
              </a:rPr>
              <a:t> um plano de melhoria.</a:t>
            </a:r>
          </a:p>
          <a:p>
            <a:pPr algn="just"/>
            <a:endParaRPr lang="pt-PT" sz="1400" dirty="0" smtClean="0">
              <a:latin typeface="Trebuchet MS" panose="020B0603020202020204" pitchFamily="34" charset="0"/>
            </a:endParaRPr>
          </a:p>
          <a:p>
            <a:r>
              <a:rPr lang="pt-PT" dirty="0" smtClean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Implementar</a:t>
            </a:r>
            <a:r>
              <a:rPr lang="pt-PT" dirty="0" smtClean="0">
                <a:latin typeface="Trebuchet MS" panose="020B0603020202020204" pitchFamily="34" charset="0"/>
              </a:rPr>
              <a:t> </a:t>
            </a:r>
            <a:r>
              <a:rPr lang="pt-PT" dirty="0">
                <a:latin typeface="Trebuchet MS" panose="020B0603020202020204" pitchFamily="34" charset="0"/>
              </a:rPr>
              <a:t>as ações de </a:t>
            </a:r>
            <a:r>
              <a:rPr lang="pt-PT" dirty="0" smtClean="0">
                <a:latin typeface="Trebuchet MS" panose="020B0603020202020204" pitchFamily="34" charset="0"/>
              </a:rPr>
              <a:t>melhoria.</a:t>
            </a:r>
          </a:p>
          <a:p>
            <a:endParaRPr lang="pt-PT" sz="1400" dirty="0" smtClean="0">
              <a:latin typeface="Trebuchet MS" panose="020B0603020202020204" pitchFamily="34" charset="0"/>
            </a:endParaRPr>
          </a:p>
          <a:p>
            <a:r>
              <a:rPr lang="pt-PT" dirty="0">
                <a:solidFill>
                  <a:srgbClr val="00924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Monitorizar</a:t>
            </a:r>
            <a:r>
              <a:rPr lang="pt-PT" dirty="0">
                <a:latin typeface="Trebuchet MS" panose="020B0603020202020204" pitchFamily="34" charset="0"/>
              </a:rPr>
              <a:t> a implementação das ações de </a:t>
            </a:r>
            <a:r>
              <a:rPr lang="pt-PT" dirty="0" smtClean="0">
                <a:latin typeface="Trebuchet MS" panose="020B0603020202020204" pitchFamily="34" charset="0"/>
              </a:rPr>
              <a:t>melhoria.</a:t>
            </a:r>
          </a:p>
          <a:p>
            <a:endParaRPr lang="pt-PT" dirty="0"/>
          </a:p>
        </p:txBody>
      </p:sp>
      <p:sp>
        <p:nvSpPr>
          <p:cNvPr id="4" name="Rectângulo arredondado 3"/>
          <p:cNvSpPr/>
          <p:nvPr/>
        </p:nvSpPr>
        <p:spPr>
          <a:xfrm>
            <a:off x="1835696" y="548680"/>
            <a:ext cx="5688632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5400" dirty="0" smtClean="0"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AGIR</a:t>
            </a:r>
            <a:r>
              <a:rPr lang="pt-PT" sz="4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pt-PT" dirty="0" smtClean="0">
                <a:solidFill>
                  <a:schemeClr val="tx1"/>
                </a:solidFill>
              </a:rPr>
              <a:t> </a:t>
            </a:r>
            <a:endParaRPr lang="pt-P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50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1800200"/>
          </a:xfrm>
        </p:spPr>
        <p:txBody>
          <a:bodyPr/>
          <a:lstStyle/>
          <a:p>
            <a:pPr marL="0" indent="0" algn="ctr">
              <a:buNone/>
            </a:pPr>
            <a:r>
              <a:rPr lang="pt-PT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  <a:ea typeface="Segoe UI Black" panose="020B0A02040204020203" pitchFamily="34" charset="0"/>
              </a:rPr>
              <a:t>QUAL O </a:t>
            </a:r>
            <a:r>
              <a:rPr lang="pt-PT" sz="36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CAMINHO</a:t>
            </a:r>
            <a:r>
              <a:rPr lang="pt-PT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  <a:ea typeface="Segoe UI Black" panose="020B0A02040204020203" pitchFamily="34" charset="0"/>
              </a:rPr>
              <a:t> A PERCORRER?</a:t>
            </a:r>
          </a:p>
          <a:p>
            <a:pPr marL="0" indent="0" algn="ctr">
              <a:buNone/>
            </a:pPr>
            <a:endParaRPr lang="pt-PT" sz="1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anose="020B0603020202020204" pitchFamily="34" charset="0"/>
              <a:ea typeface="Segoe UI Black" panose="020B0A02040204020203" pitchFamily="34" charset="0"/>
            </a:endParaRPr>
          </a:p>
          <a:p>
            <a:pPr marL="0" indent="0" algn="ctr">
              <a:buNone/>
            </a:pPr>
            <a:r>
              <a:rPr lang="pt-PT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</a:rPr>
              <a:t>POR ONDE </a:t>
            </a:r>
            <a:r>
              <a:rPr lang="pt-PT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COMEÇAR?</a:t>
            </a:r>
            <a:endParaRPr lang="pt-PT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endParaRPr lang="pt-PT" dirty="0"/>
          </a:p>
        </p:txBody>
      </p:sp>
      <p:sp>
        <p:nvSpPr>
          <p:cNvPr id="5" name="Rectângulo 4"/>
          <p:cNvSpPr/>
          <p:nvPr/>
        </p:nvSpPr>
        <p:spPr>
          <a:xfrm>
            <a:off x="384795" y="1772816"/>
            <a:ext cx="837303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pt-PT" sz="2000" b="1" dirty="0" smtClean="0">
              <a:latin typeface="Trebuchet MS" panose="020B0603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  <a:p>
            <a:pPr lvl="0" algn="ctr"/>
            <a:r>
              <a:rPr lang="pt-PT" sz="2000" b="1" dirty="0" smtClean="0">
                <a:latin typeface="Trebuchet MS" panose="020B0603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INSTRUMENTOS </a:t>
            </a:r>
            <a:r>
              <a:rPr lang="pt-PT" sz="2000" b="1" dirty="0">
                <a:latin typeface="Trebuchet MS" panose="020B0603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DE GESTÃO DA ESCOLA</a:t>
            </a:r>
          </a:p>
          <a:p>
            <a:pPr algn="just"/>
            <a:endParaRPr lang="pt-PT" sz="2000" dirty="0" smtClean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PROJETO </a:t>
            </a:r>
            <a:r>
              <a:rPr lang="pt-PT" sz="2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EDUCATIVO DE ESCOLA </a:t>
            </a:r>
            <a:r>
              <a:rPr lang="pt-PT" dirty="0">
                <a:latin typeface="Trebuchet MS" panose="020B0603020202020204" pitchFamily="34" charset="0"/>
                <a:ea typeface="Calibri"/>
              </a:rPr>
              <a:t>(PEE) que define a estratégia da escola</a:t>
            </a:r>
            <a:r>
              <a:rPr lang="pt-PT" dirty="0" smtClean="0">
                <a:latin typeface="Trebuchet MS" panose="020B0603020202020204" pitchFamily="34" charset="0"/>
                <a:ea typeface="Calibri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dirty="0">
              <a:latin typeface="Trebuchet MS" panose="020B0603020202020204" pitchFamily="34" charset="0"/>
              <a:ea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>
                <a:latin typeface="Trebuchet MS" panose="020B0603020202020204" pitchFamily="34" charset="0"/>
              </a:rPr>
              <a:t>O </a:t>
            </a:r>
            <a:r>
              <a:rPr lang="pt-PT" sz="2000" dirty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PLANO ANUAL  DE ATIVIDADES </a:t>
            </a:r>
            <a:r>
              <a:rPr lang="pt-PT" dirty="0">
                <a:latin typeface="Trebuchet MS" panose="020B0603020202020204" pitchFamily="34" charset="0"/>
              </a:rPr>
              <a:t>(PAA), que propõe o conjunto de atividades a realizar durante o ano;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dirty="0">
              <a:latin typeface="Trebuchet MS" panose="020B0603020202020204" pitchFamily="34" charset="0"/>
              <a:ea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PROJETOS CURRICULARES </a:t>
            </a:r>
            <a:r>
              <a:rPr lang="pt-PT" sz="2000" dirty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DE GRUPO </a:t>
            </a:r>
            <a:r>
              <a:rPr lang="pt-PT" dirty="0">
                <a:latin typeface="Trebuchet MS" panose="020B0603020202020204" pitchFamily="34" charset="0"/>
                <a:ea typeface="Calibri"/>
              </a:rPr>
              <a:t>(PCG) E </a:t>
            </a:r>
            <a:r>
              <a:rPr lang="pt-PT" sz="20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PLANOS ANUAIS DE TURMA</a:t>
            </a:r>
            <a:r>
              <a:rPr lang="pt-PT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pt-PT" dirty="0">
                <a:latin typeface="Trebuchet MS" panose="020B0603020202020204" pitchFamily="34" charset="0"/>
                <a:ea typeface="Calibri"/>
              </a:rPr>
              <a:t>(PAT) - </a:t>
            </a:r>
            <a:r>
              <a:rPr lang="pt-PT" dirty="0">
                <a:latin typeface="Trebuchet MS" panose="020B0603020202020204" pitchFamily="34" charset="0"/>
              </a:rPr>
              <a:t>que definem a abordagem pedagógica que melhor se adapta  às crianças e aos alunos da escola, da cada sala e de cada turma; </a:t>
            </a:r>
          </a:p>
          <a:p>
            <a:pPr algn="just"/>
            <a:endParaRPr lang="pt-PT" dirty="0">
              <a:latin typeface="Trebuchet MS" panose="020B0603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REGULAMENTO INTERNO </a:t>
            </a:r>
            <a:r>
              <a:rPr lang="pt-PT" dirty="0">
                <a:latin typeface="Trebuchet MS" panose="020B0603020202020204" pitchFamily="34" charset="0"/>
              </a:rPr>
              <a:t>(RI</a:t>
            </a:r>
            <a:r>
              <a:rPr lang="pt-PT" dirty="0" smtClean="0">
                <a:latin typeface="Trebuchet MS" panose="020B0603020202020204" pitchFamily="34" charset="0"/>
              </a:rPr>
              <a:t>) - que </a:t>
            </a:r>
            <a:r>
              <a:rPr lang="pt-PT" dirty="0">
                <a:latin typeface="Trebuchet MS" panose="020B0603020202020204" pitchFamily="34" charset="0"/>
              </a:rPr>
              <a:t>garante as regras </a:t>
            </a:r>
            <a:r>
              <a:rPr lang="pt-PT" dirty="0" smtClean="0">
                <a:latin typeface="Trebuchet MS" panose="020B0603020202020204" pitchFamily="34" charset="0"/>
              </a:rPr>
              <a:t>de </a:t>
            </a:r>
            <a:r>
              <a:rPr lang="pt-PT" dirty="0">
                <a:latin typeface="Trebuchet MS" panose="020B0603020202020204" pitchFamily="34" charset="0"/>
              </a:rPr>
              <a:t>convivência e funcionamento, bem como assegura o cumprimento dos objetivos do </a:t>
            </a:r>
            <a:r>
              <a:rPr lang="pt-PT" dirty="0" smtClean="0">
                <a:latin typeface="Trebuchet MS" panose="020B0603020202020204" pitchFamily="34" charset="0"/>
              </a:rPr>
              <a:t>PEE.</a:t>
            </a:r>
            <a:endParaRPr lang="pt-PT" dirty="0">
              <a:latin typeface="Trebuchet MS" panose="020B0603020202020204" pitchFamily="34" charset="0"/>
            </a:endParaRPr>
          </a:p>
          <a:p>
            <a:endParaRPr lang="pt-PT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>
              <a:ea typeface="Calibri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5965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1021</Words>
  <Application>Microsoft Office PowerPoint</Application>
  <PresentationFormat>Apresentação no Ecrã (4:3)</PresentationFormat>
  <Paragraphs>157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23</vt:i4>
      </vt:variant>
    </vt:vector>
  </HeadingPairs>
  <TitlesOfParts>
    <vt:vector size="24" baseType="lpstr">
      <vt:lpstr>Tema do Office</vt:lpstr>
      <vt:lpstr> “O PAPEL DA(S) LIDERANÇA(S) NO PROCESSO DE MELHORIA DA ESCOLA”  EB1/PE DAS FIGUEIRINHAS                                   Ribeira Brava, 12 de março de 2019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QUE SOLUÇÕES: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PAPEL DA(S) LIDERANÇA(S) NO PROCESSO DE MELHORIA DA ESCOLA</dc:title>
  <dc:creator>Maria Castro</dc:creator>
  <cp:lastModifiedBy>Maria Castro</cp:lastModifiedBy>
  <cp:revision>175</cp:revision>
  <dcterms:created xsi:type="dcterms:W3CDTF">2019-02-11T08:25:55Z</dcterms:created>
  <dcterms:modified xsi:type="dcterms:W3CDTF">2019-03-06T11:09:30Z</dcterms:modified>
</cp:coreProperties>
</file>