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5"/>
  </p:notesMasterIdLst>
  <p:sldIdLst>
    <p:sldId id="263" r:id="rId2"/>
    <p:sldId id="257" r:id="rId3"/>
    <p:sldId id="258" r:id="rId4"/>
  </p:sldIdLst>
  <p:sldSz cx="6858000" cy="9144000" type="screen4x3"/>
  <p:notesSz cx="6669088" cy="9775825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C8B34-5A13-4E51-95FD-9AC9DAE0A3CF}" type="datetimeFigureOut">
              <a:rPr lang="pt-PT" smtClean="0"/>
              <a:pPr/>
              <a:t>01-06-2015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960563" y="733425"/>
            <a:ext cx="2747962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66909" y="4643517"/>
            <a:ext cx="5335270" cy="4399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777607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4C8C1-9627-4F08-9772-A230F5970EF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726609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2515831" y="4719819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1" name="Marcador de Posição da Data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BE79E9-ABDB-4E56-BBCB-EB505B62BF77}" type="datetime1">
              <a:rPr lang="pt-PT" smtClean="0"/>
              <a:pPr/>
              <a:t>01-06-2015</a:t>
            </a:fld>
            <a:endParaRPr lang="pt-PT"/>
          </a:p>
        </p:txBody>
      </p:sp>
      <p:sp>
        <p:nvSpPr>
          <p:cNvPr id="18" name="Marcador de Posição do Rodapé 17"/>
          <p:cNvSpPr>
            <a:spLocks noGrp="1"/>
          </p:cNvSpPr>
          <p:nvPr>
            <p:ph type="ftr" sz="quarter" idx="11"/>
          </p:nvPr>
        </p:nvSpPr>
        <p:spPr>
          <a:xfrm>
            <a:off x="2114550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C9E20CA-03E2-42CA-84D6-C35F6A2FF1E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B8BF7-78C4-426B-BE6B-8BC9AAFAC8CC}" type="datetime1">
              <a:rPr lang="pt-PT" smtClean="0"/>
              <a:pPr/>
              <a:t>01-06-2015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E20CA-03E2-42CA-84D6-C35F6A2FF1E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14900" y="366608"/>
            <a:ext cx="1143000" cy="7802033"/>
          </a:xfrm>
        </p:spPr>
        <p:txBody>
          <a:bodyPr vert="eaVert" anchor="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>
            <a:extLst/>
          </a:lstStyle>
          <a:p>
            <a:fld id="{E9E95A88-95F4-4095-BB4F-D1960BDBC6C3}" type="datetime1">
              <a:rPr lang="pt-PT" smtClean="0"/>
              <a:pPr/>
              <a:t>01-06-2015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C9E20CA-03E2-42CA-84D6-C35F6A2FF1E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F3E4A-8C74-420F-9D53-9D7A5420820D}" type="datetime1">
              <a:rPr lang="pt-PT" smtClean="0"/>
              <a:pPr/>
              <a:t>01-06-2015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E20CA-03E2-42CA-84D6-C35F6A2FF1E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0100" y="3762450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00100" y="2540001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C8BCF6-A5F6-444A-9885-14BBC862ABC4}" type="datetime1">
              <a:rPr lang="pt-PT" smtClean="0"/>
              <a:pPr/>
              <a:t>01-06-2015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>
            <a:extLst/>
          </a:lstStyle>
          <a:p>
            <a:fld id="{4C9E20CA-03E2-42CA-84D6-C35F6A2FF1E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134106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5E7EC0-B932-4712-B2DB-8ABA60DA22C0}" type="datetime1">
              <a:rPr lang="pt-PT" smtClean="0"/>
              <a:pPr/>
              <a:t>01-06-2015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E20CA-03E2-42CA-84D6-C35F6A2FF1E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710DE2-6500-409A-BFE1-C0DE31CE5F2C}" type="datetime1">
              <a:rPr lang="pt-PT" smtClean="0"/>
              <a:pPr/>
              <a:t>01-06-2015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E20CA-03E2-42CA-84D6-C35F6A2FF1E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2CDFA2-5181-4C99-8100-83A85F27523A}" type="datetime1">
              <a:rPr lang="pt-PT" smtClean="0"/>
              <a:pPr/>
              <a:t>01-06-2015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E20CA-03E2-42CA-84D6-C35F6A2FF1E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3A2F484-9217-44C5-8369-ECBEB71946F6}" type="datetime1">
              <a:rPr lang="pt-PT" smtClean="0"/>
              <a:pPr/>
              <a:t>01-06-2015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E20CA-03E2-42CA-84D6-C35F6A2FF1E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342900" y="1996555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42900" y="2844800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FDCCD-0915-42B9-984A-30DFB034354B}" type="datetime1">
              <a:rPr lang="pt-PT" smtClean="0"/>
              <a:pPr/>
              <a:t>01-06-2015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E20CA-03E2-42CA-84D6-C35F6A2FF1E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 rot="21240000">
            <a:off x="448477" y="1339558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 rot="21420000">
            <a:off x="447530" y="1331756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6914C-2A64-4DCF-9D53-BC017DA0C095}" type="datetime1">
              <a:rPr lang="pt-PT" smtClean="0"/>
              <a:pPr/>
              <a:t>01-06-2015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E20CA-03E2-42CA-84D6-C35F6A2FF1E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Marcador de Posição da Imagem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Marcador de Posição do Título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1" name="Marcador de Posição do Texto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7" name="Marcador de Posição da Data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C12A1DB-A88A-4BCC-BC13-A7F7433FADD2}" type="datetime1">
              <a:rPr lang="pt-PT" smtClean="0"/>
              <a:pPr/>
              <a:t>01-06-2015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16" name="Marcador de Posição do Número do Diapositivo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C9E20CA-03E2-42CA-84D6-C35F6A2FF1E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2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29066" y="2214546"/>
            <a:ext cx="2786082" cy="142876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PT" sz="2200" dirty="0" smtClean="0">
                <a:solidFill>
                  <a:schemeClr val="accent2">
                    <a:lumMod val="75000"/>
                  </a:schemeClr>
                </a:solidFill>
              </a:rPr>
              <a:t>curso de Formação Canal </a:t>
            </a:r>
            <a:r>
              <a:rPr lang="pt-PT" sz="2200" dirty="0" err="1" smtClean="0">
                <a:solidFill>
                  <a:schemeClr val="accent2">
                    <a:lumMod val="75000"/>
                  </a:schemeClr>
                </a:solidFill>
              </a:rPr>
              <a:t>Horeca</a:t>
            </a:r>
            <a:r>
              <a:rPr lang="pt-PT" sz="2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t-PT" sz="22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pt-PT" sz="2800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sz="half" idx="2"/>
          </p:nvPr>
        </p:nvSpPr>
        <p:spPr>
          <a:xfrm>
            <a:off x="3929066" y="4071933"/>
            <a:ext cx="2786082" cy="221457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algn="ctr"/>
            <a:endParaRPr lang="pt-PT" sz="2800" b="1" cap="all" dirty="0" smtClean="0">
              <a:ln w="500">
                <a:solidFill>
                  <a:schemeClr val="tx2">
                    <a:shade val="10000"/>
                    <a:satMod val="135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pt-PT" sz="2800" b="1" cap="all" dirty="0" smtClean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PROGRAMA DE FORMAÇÃO</a:t>
            </a:r>
          </a:p>
          <a:p>
            <a:pPr algn="ctr"/>
            <a:endParaRPr lang="pt-PT" sz="2800" b="1" cap="all" dirty="0" smtClean="0">
              <a:ln w="500">
                <a:solidFill>
                  <a:schemeClr val="tx2">
                    <a:shade val="10000"/>
                    <a:satMod val="135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pt-PT" sz="2600" b="1" dirty="0" smtClean="0">
                <a:solidFill>
                  <a:schemeClr val="accent2">
                    <a:lumMod val="75000"/>
                  </a:schemeClr>
                </a:solidFill>
              </a:rPr>
              <a:t>VINHOS da Região Demarcada da Madeira (RDM)</a:t>
            </a:r>
            <a:r>
              <a:rPr lang="pt-PT" sz="2800" b="1" dirty="0" smtClean="0"/>
              <a:t/>
            </a:r>
            <a:br>
              <a:rPr lang="pt-PT" sz="2800" b="1" dirty="0" smtClean="0"/>
            </a:br>
            <a:endParaRPr lang="pt-PT" sz="2800" b="1" cap="all" dirty="0" smtClean="0">
              <a:ln w="500">
                <a:solidFill>
                  <a:schemeClr val="tx2">
                    <a:shade val="10000"/>
                    <a:satMod val="135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Marcador de Posição da Imagem 6" descr="TDXCAVCRENFCA4XBQ3SCAGOA2O4CA1TLLHYCAX6NQPKCAFP82HHCAL5FQVYCAOF7KP0CAGR12X4CAY3D9VMCAPOADZ8CADSW9TNCA5L1ZAMCAU4X26KCA0KO8B8CAC7J0ZOCA8EKXVVCAO2LN6D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1052736" y="1619672"/>
            <a:ext cx="2071702" cy="5000660"/>
          </a:xfrm>
        </p:spPr>
      </p:pic>
      <p:sp>
        <p:nvSpPr>
          <p:cNvPr id="9" name="Rectângulo 8"/>
          <p:cNvSpPr/>
          <p:nvPr/>
        </p:nvSpPr>
        <p:spPr>
          <a:xfrm>
            <a:off x="214290" y="142845"/>
            <a:ext cx="642942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pt-PT" sz="1400" b="1" dirty="0" smtClean="0"/>
              <a:t>Instituto do Vinho, do Bordado e do Artesanato da Madeira, I.P- RAM</a:t>
            </a:r>
          </a:p>
          <a:p>
            <a:pPr lvl="0" algn="ctr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pt-PT" sz="1400" b="1" dirty="0" smtClean="0"/>
              <a:t>Direcção de Serviços de Apoio à Qualidade</a:t>
            </a:r>
          </a:p>
          <a:p>
            <a:pPr lvl="0" algn="ctr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pt-PT" sz="1400" b="1" dirty="0" smtClean="0"/>
              <a:t>Câmara de Provadores</a:t>
            </a:r>
            <a:endParaRPr lang="pt-PT" sz="1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0"/>
            <a:ext cx="5429250" cy="714348"/>
          </a:xfr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  <a:reflection blurRad="6350" stA="50000" endA="275" endPos="40000" dist="1016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pt-PT" sz="1000" b="0" cap="none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</a:rPr>
              <a:t>Instituto do Vinho, do Bordado e do Artesanato da Madeira, I.P.</a:t>
            </a:r>
            <a:br>
              <a:rPr lang="pt-PT" sz="1000" b="0" cap="none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</a:rPr>
            </a:br>
            <a:r>
              <a:rPr lang="pt-PT" sz="1000" b="0" cap="none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</a:rPr>
              <a:t>Direcção de Serviços de Apoio à Qualidade</a:t>
            </a:r>
            <a:br>
              <a:rPr lang="pt-PT" sz="1000" b="0" cap="none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</a:rPr>
            </a:br>
            <a:r>
              <a:rPr lang="pt-PT" sz="1200" b="0" u="sng" cap="none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</a:rPr>
              <a:t>Câmara de Provadores</a:t>
            </a:r>
            <a:r>
              <a:rPr lang="pt-PT" sz="1200" b="0" cap="none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</a:rPr>
              <a:t/>
            </a:r>
            <a:br>
              <a:rPr lang="pt-PT" sz="1200" b="0" cap="none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</a:rPr>
            </a:br>
            <a:endParaRPr lang="pt-PT" sz="1200" b="0" cap="none" dirty="0">
              <a:ln>
                <a:noFill/>
              </a:ln>
              <a:solidFill>
                <a:schemeClr val="accent2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42900" y="857224"/>
            <a:ext cx="5429250" cy="775042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pt-PT" sz="1400" b="1" dirty="0" smtClean="0">
                <a:solidFill>
                  <a:schemeClr val="accent2">
                    <a:lumMod val="50000"/>
                  </a:schemeClr>
                </a:solidFill>
              </a:rPr>
              <a:t>Curso</a:t>
            </a:r>
          </a:p>
          <a:p>
            <a:pPr marL="0" indent="0">
              <a:buNone/>
            </a:pPr>
            <a:r>
              <a:rPr lang="pt-PT" sz="1200" dirty="0" smtClean="0">
                <a:solidFill>
                  <a:schemeClr val="tx2">
                    <a:lumMod val="50000"/>
                  </a:schemeClr>
                </a:solidFill>
              </a:rPr>
              <a:t>Formação na área do serviço de vinhos da RDM.</a:t>
            </a:r>
          </a:p>
          <a:p>
            <a:pPr marL="0" indent="0">
              <a:buNone/>
            </a:pPr>
            <a:endParaRPr lang="pt-PT" sz="12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PT" sz="1400" b="1" dirty="0" smtClean="0">
                <a:solidFill>
                  <a:schemeClr val="accent2">
                    <a:lumMod val="50000"/>
                  </a:schemeClr>
                </a:solidFill>
              </a:rPr>
              <a:t>Metodologia</a:t>
            </a:r>
          </a:p>
          <a:p>
            <a:pPr marL="0" indent="0">
              <a:buNone/>
            </a:pPr>
            <a:r>
              <a:rPr lang="pt-PT" sz="1200" dirty="0" smtClean="0">
                <a:solidFill>
                  <a:schemeClr val="tx2">
                    <a:lumMod val="50000"/>
                  </a:schemeClr>
                </a:solidFill>
              </a:rPr>
              <a:t>Apresentação teórica com prova comentada </a:t>
            </a:r>
            <a:r>
              <a:rPr lang="pt-PT" sz="1200" i="1" dirty="0" err="1" smtClean="0">
                <a:solidFill>
                  <a:schemeClr val="tx2">
                    <a:lumMod val="50000"/>
                  </a:schemeClr>
                </a:solidFill>
              </a:rPr>
              <a:t>in</a:t>
            </a:r>
            <a:r>
              <a:rPr lang="pt-PT" sz="1200" i="1" dirty="0" smtClean="0">
                <a:solidFill>
                  <a:schemeClr val="tx2">
                    <a:lumMod val="50000"/>
                  </a:schemeClr>
                </a:solidFill>
              </a:rPr>
              <a:t> loco.</a:t>
            </a:r>
          </a:p>
          <a:p>
            <a:pPr marL="0" indent="0">
              <a:buNone/>
            </a:pPr>
            <a:endParaRPr lang="pt-PT" sz="12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PT" sz="1400" b="1" dirty="0" smtClean="0">
                <a:solidFill>
                  <a:schemeClr val="accent2">
                    <a:lumMod val="50000"/>
                  </a:schemeClr>
                </a:solidFill>
              </a:rPr>
              <a:t>Formador</a:t>
            </a:r>
          </a:p>
          <a:p>
            <a:pPr marL="0" indent="0">
              <a:buNone/>
            </a:pPr>
            <a:r>
              <a:rPr lang="pt-PT" sz="1200" dirty="0" smtClean="0">
                <a:solidFill>
                  <a:schemeClr val="tx2">
                    <a:lumMod val="50000"/>
                  </a:schemeClr>
                </a:solidFill>
              </a:rPr>
              <a:t>Câmara de Provadores do IVBAM.</a:t>
            </a:r>
          </a:p>
          <a:p>
            <a:pPr marL="0" lvl="0" indent="0">
              <a:buNone/>
              <a:defRPr/>
            </a:pPr>
            <a:endParaRPr lang="pt-PT" sz="11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PT" sz="1400" b="1" dirty="0" smtClean="0">
                <a:solidFill>
                  <a:schemeClr val="accent2">
                    <a:lumMod val="50000"/>
                  </a:schemeClr>
                </a:solidFill>
              </a:rPr>
              <a:t>Formandos</a:t>
            </a:r>
          </a:p>
          <a:p>
            <a:pPr marL="0" indent="0">
              <a:buNone/>
            </a:pPr>
            <a:r>
              <a:rPr lang="pt-PT" sz="1100" dirty="0" smtClean="0">
                <a:solidFill>
                  <a:schemeClr val="tx2">
                    <a:lumMod val="50000"/>
                  </a:schemeClr>
                </a:solidFill>
              </a:rPr>
              <a:t>Técnicos do canal </a:t>
            </a:r>
            <a:r>
              <a:rPr lang="pt-PT" sz="1100" dirty="0" err="1" smtClean="0">
                <a:solidFill>
                  <a:schemeClr val="tx2">
                    <a:lumMod val="50000"/>
                  </a:schemeClr>
                </a:solidFill>
              </a:rPr>
              <a:t>Horeca</a:t>
            </a:r>
            <a:r>
              <a:rPr lang="pt-PT" sz="11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pt-PT" sz="11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PT" sz="1400" b="1" dirty="0" smtClean="0">
                <a:solidFill>
                  <a:schemeClr val="accent2">
                    <a:lumMod val="50000"/>
                  </a:schemeClr>
                </a:solidFill>
              </a:rPr>
              <a:t>Data</a:t>
            </a:r>
          </a:p>
          <a:p>
            <a:pPr marL="0" indent="0">
              <a:buNone/>
            </a:pPr>
            <a:r>
              <a:rPr lang="pt-PT" sz="1100" dirty="0" smtClean="0">
                <a:solidFill>
                  <a:schemeClr val="tx2">
                    <a:lumMod val="50000"/>
                  </a:schemeClr>
                </a:solidFill>
              </a:rPr>
              <a:t>A definir.</a:t>
            </a:r>
          </a:p>
          <a:p>
            <a:pPr marL="0" indent="0">
              <a:buNone/>
            </a:pPr>
            <a:endParaRPr lang="pt-PT" sz="11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PT" sz="1600" b="1" dirty="0" smtClean="0">
                <a:solidFill>
                  <a:schemeClr val="accent2">
                    <a:lumMod val="50000"/>
                  </a:schemeClr>
                </a:solidFill>
              </a:rPr>
              <a:t>Local</a:t>
            </a:r>
          </a:p>
          <a:p>
            <a:pPr marL="0" indent="0">
              <a:buNone/>
            </a:pPr>
            <a:r>
              <a:rPr lang="pt-PT" sz="1200" dirty="0" smtClean="0">
                <a:solidFill>
                  <a:schemeClr val="tx2">
                    <a:lumMod val="50000"/>
                  </a:schemeClr>
                </a:solidFill>
              </a:rPr>
              <a:t>A definir.</a:t>
            </a:r>
          </a:p>
          <a:p>
            <a:pPr marL="0" indent="0">
              <a:buNone/>
            </a:pPr>
            <a:endParaRPr lang="pt-PT" sz="12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PT" sz="1400" b="1" dirty="0" smtClean="0">
                <a:solidFill>
                  <a:schemeClr val="accent2">
                    <a:lumMod val="50000"/>
                  </a:schemeClr>
                </a:solidFill>
              </a:rPr>
              <a:t>Objectivo geral</a:t>
            </a:r>
          </a:p>
          <a:p>
            <a:pPr marL="0" indent="0">
              <a:buNone/>
            </a:pPr>
            <a:r>
              <a:rPr lang="pt-PT" sz="1200" dirty="0" smtClean="0">
                <a:solidFill>
                  <a:schemeClr val="tx2">
                    <a:lumMod val="50000"/>
                  </a:schemeClr>
                </a:solidFill>
              </a:rPr>
              <a:t>No fim da formação os formando deverão ser capazes de reconhecer  e  servir os vinhos DO</a:t>
            </a:r>
            <a:r>
              <a:rPr lang="pt-PT" sz="1200" dirty="0" smtClean="0">
                <a:solidFill>
                  <a:schemeClr val="tx1"/>
                </a:solidFill>
              </a:rPr>
              <a:t>P</a:t>
            </a:r>
            <a:r>
              <a:rPr lang="pt-PT" sz="1200" dirty="0" smtClean="0">
                <a:solidFill>
                  <a:schemeClr val="tx2">
                    <a:lumMod val="50000"/>
                  </a:schemeClr>
                </a:solidFill>
              </a:rPr>
              <a:t> “Madeira” e “Madeirense” e IGP “Terras Madeirenses”</a:t>
            </a:r>
            <a:r>
              <a:rPr lang="pt-PT" sz="1200" dirty="0" smtClean="0">
                <a:solidFill>
                  <a:schemeClr val="tx1"/>
                </a:solidFill>
              </a:rPr>
              <a:t>, nas melhores condições possíveis.</a:t>
            </a:r>
            <a:endParaRPr lang="pt-PT" sz="1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pt-PT" sz="12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PT" sz="1400" b="1" dirty="0" smtClean="0">
                <a:solidFill>
                  <a:schemeClr val="accent2">
                    <a:lumMod val="50000"/>
                  </a:schemeClr>
                </a:solidFill>
              </a:rPr>
              <a:t> Objectivos específicos</a:t>
            </a:r>
          </a:p>
          <a:p>
            <a:pPr>
              <a:buNone/>
            </a:pPr>
            <a:r>
              <a:rPr lang="pt-PT" sz="1200" dirty="0" smtClean="0">
                <a:solidFill>
                  <a:schemeClr val="tx2">
                    <a:lumMod val="50000"/>
                  </a:schemeClr>
                </a:solidFill>
              </a:rPr>
              <a:t>No final da formação os formando deverão:</a:t>
            </a:r>
          </a:p>
          <a:p>
            <a:pPr>
              <a:buFontTx/>
              <a:buChar char="-"/>
            </a:pPr>
            <a:r>
              <a:rPr lang="pt-PT" sz="1200" dirty="0" smtClean="0">
                <a:solidFill>
                  <a:schemeClr val="tx2">
                    <a:lumMod val="50000"/>
                  </a:schemeClr>
                </a:solidFill>
              </a:rPr>
              <a:t>ter a noção dos diferentes tipos de vinhos produzidos na RDM;</a:t>
            </a:r>
          </a:p>
          <a:p>
            <a:pPr>
              <a:buFontTx/>
              <a:buChar char="-"/>
            </a:pPr>
            <a:r>
              <a:rPr lang="pt-PT" sz="1200" dirty="0" smtClean="0">
                <a:solidFill>
                  <a:schemeClr val="tx2">
                    <a:lumMod val="50000"/>
                  </a:schemeClr>
                </a:solidFill>
              </a:rPr>
              <a:t>conhecer as características dos vinhos produzidos na RDM e ser capazes de elaborar harmonizações com base nesse conhecimento;</a:t>
            </a:r>
          </a:p>
          <a:p>
            <a:pPr>
              <a:buFontTx/>
              <a:buChar char="-"/>
            </a:pPr>
            <a:r>
              <a:rPr lang="pt-PT" sz="1200" dirty="0" smtClean="0">
                <a:solidFill>
                  <a:schemeClr val="tx2">
                    <a:lumMod val="50000"/>
                  </a:schemeClr>
                </a:solidFill>
              </a:rPr>
              <a:t>conhecer a necessidade de aplicação de diferentes tipos de copo para diferentes vinhos ;</a:t>
            </a:r>
          </a:p>
          <a:p>
            <a:pPr>
              <a:buFontTx/>
              <a:buChar char="-"/>
            </a:pPr>
            <a:r>
              <a:rPr lang="pt-PT" sz="1200" dirty="0" smtClean="0">
                <a:solidFill>
                  <a:schemeClr val="tx2">
                    <a:lumMod val="50000"/>
                  </a:schemeClr>
                </a:solidFill>
              </a:rPr>
              <a:t>reconhecer a necessidade do controlo da temperatura de serviço de um vinho.</a:t>
            </a:r>
          </a:p>
          <a:p>
            <a:pPr>
              <a:buFontTx/>
              <a:buChar char="-"/>
            </a:pPr>
            <a:endParaRPr lang="pt-PT" sz="1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pt-PT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5357826" y="8741664"/>
            <a:ext cx="441252" cy="304800"/>
          </a:xfrm>
        </p:spPr>
        <p:txBody>
          <a:bodyPr/>
          <a:lstStyle/>
          <a:p>
            <a:fld id="{4C9E20CA-03E2-42CA-84D6-C35F6A2FF1EE}" type="slidenum">
              <a:rPr lang="pt-PT" smtClean="0"/>
              <a:pPr/>
              <a:t>2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pt-PT" dirty="0" smtClean="0"/>
              <a:t>IVBAM\DSAQ\CP_2012</a:t>
            </a:r>
            <a:endParaRPr lang="pt-PT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31"/>
            <a:ext cx="1000108" cy="7741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31"/>
            <a:ext cx="1000108" cy="7741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0"/>
            <a:ext cx="5429250" cy="714348"/>
          </a:xfr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  <a:reflection blurRad="6350" stA="50000" endA="275" endPos="40000" dist="1016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pt-PT" sz="1000" b="0" cap="none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</a:rPr>
              <a:t>Instituto do Vinho, do Bordado e do Artesanato da Madeira, I.P.</a:t>
            </a:r>
            <a:br>
              <a:rPr lang="pt-PT" sz="1000" b="0" cap="none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</a:rPr>
            </a:br>
            <a:r>
              <a:rPr lang="pt-PT" sz="1000" b="0" cap="none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</a:rPr>
              <a:t>Direcção de Serviços de Apoio à Qualidade</a:t>
            </a:r>
            <a:br>
              <a:rPr lang="pt-PT" sz="1000" b="0" cap="none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</a:rPr>
            </a:br>
            <a:r>
              <a:rPr lang="pt-PT" sz="1200" b="0" u="sng" cap="none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</a:rPr>
              <a:t>Câmara de Provadores</a:t>
            </a:r>
            <a:r>
              <a:rPr lang="pt-PT" sz="1200" b="0" cap="none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</a:rPr>
              <a:t/>
            </a:r>
            <a:br>
              <a:rPr lang="pt-PT" sz="1200" b="0" cap="none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</a:rPr>
            </a:br>
            <a:endParaRPr lang="pt-PT" sz="1200" b="0" cap="none" dirty="0">
              <a:ln>
                <a:noFill/>
              </a:ln>
              <a:solidFill>
                <a:schemeClr val="accent2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20CA-03E2-42CA-84D6-C35F6A2FF1EE}" type="slidenum">
              <a:rPr lang="pt-PT" smtClean="0"/>
              <a:pPr/>
              <a:t>3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pt-PT" dirty="0" smtClean="0"/>
              <a:t>IVBAM\DSAQ\CP_2012</a:t>
            </a:r>
            <a:endParaRPr lang="pt-PT" dirty="0"/>
          </a:p>
        </p:txBody>
      </p:sp>
      <p:sp>
        <p:nvSpPr>
          <p:cNvPr id="7" name="Marcador de Posição de Conteúdo 2"/>
          <p:cNvSpPr txBox="1">
            <a:spLocks/>
          </p:cNvSpPr>
          <p:nvPr/>
        </p:nvSpPr>
        <p:spPr>
          <a:xfrm>
            <a:off x="342900" y="857224"/>
            <a:ext cx="5429250" cy="79296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pt-PT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pt-PT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lang="pt-PT" sz="11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pt-PT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MÓDULO</a:t>
            </a:r>
            <a:r>
              <a:rPr kumimoji="0" lang="pt-PT" sz="11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– “</a:t>
            </a:r>
            <a:r>
              <a:rPr lang="pt-PT" sz="1100" b="1" baseline="0" dirty="0" smtClean="0">
                <a:solidFill>
                  <a:schemeClr val="accent2">
                    <a:lumMod val="50000"/>
                  </a:schemeClr>
                </a:solidFill>
              </a:rPr>
              <a:t>O serviço de  vinho”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kumimoji="0" lang="pt-PT" sz="11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pt-PT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I.1. Vinho: definição,</a:t>
            </a:r>
            <a:r>
              <a:rPr kumimoji="0" lang="pt-PT" sz="11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PT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estilos, castas, </a:t>
            </a:r>
            <a:r>
              <a:rPr kumimoji="0" lang="pt-PT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terroir</a:t>
            </a:r>
            <a:r>
              <a:rPr kumimoji="0" lang="pt-PT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métodos de produção, prova organolética</a:t>
            </a:r>
            <a:endParaRPr kumimoji="0" lang="pt-PT" sz="1100" b="0" i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kumimoji="0" lang="pt-PT" sz="1100" b="0" i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lvl="0" indent="-22860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pt-PT" sz="1100" dirty="0" smtClean="0">
                <a:solidFill>
                  <a:schemeClr val="tx2">
                    <a:lumMod val="50000"/>
                  </a:schemeClr>
                </a:solidFill>
              </a:rPr>
              <a:t>I.2. </a:t>
            </a:r>
            <a:r>
              <a:rPr lang="pt-PT" sz="1100" baseline="0" dirty="0" smtClean="0">
                <a:solidFill>
                  <a:schemeClr val="tx2">
                    <a:lumMod val="50000"/>
                  </a:schemeClr>
                </a:solidFill>
              </a:rPr>
              <a:t>Tipos e caraterísticas dos vinhos produzidos na RDM: DOP “Madeira”, DOP “Madeirense” e IGP “Terras Madeirenses”</a:t>
            </a:r>
          </a:p>
          <a:p>
            <a:pPr marL="228600" lvl="0" indent="-22860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endParaRPr lang="pt-PT" sz="11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8600" indent="-22860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pt-PT" sz="1100" dirty="0" smtClean="0">
                <a:solidFill>
                  <a:schemeClr val="tx2">
                    <a:lumMod val="50000"/>
                  </a:schemeClr>
                </a:solidFill>
              </a:rPr>
              <a:t>I.3. Serviço e preparação do vinho</a:t>
            </a:r>
          </a:p>
          <a:p>
            <a:pPr marL="228600" lvl="0" indent="-22860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pt-PT" sz="1100" baseline="0" dirty="0" smtClean="0">
                <a:solidFill>
                  <a:schemeClr val="tx2">
                    <a:lumMod val="50000"/>
                  </a:schemeClr>
                </a:solidFill>
              </a:rPr>
              <a:t>	- temperatura </a:t>
            </a:r>
            <a:r>
              <a:rPr lang="pt-PT" sz="1100" baseline="0" dirty="0" err="1" smtClean="0">
                <a:solidFill>
                  <a:schemeClr val="tx2">
                    <a:lumMod val="50000"/>
                  </a:schemeClr>
                </a:solidFill>
              </a:rPr>
              <a:t>correta</a:t>
            </a:r>
            <a:r>
              <a:rPr lang="pt-PT" sz="1100" dirty="0" smtClean="0">
                <a:solidFill>
                  <a:schemeClr val="tx2">
                    <a:lumMod val="50000"/>
                  </a:schemeClr>
                </a:solidFill>
              </a:rPr>
              <a:t> de serviço;</a:t>
            </a:r>
          </a:p>
          <a:p>
            <a:pPr marL="228600" lvl="0" indent="-22860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pt-PT" sz="1100" baseline="0" dirty="0" smtClean="0">
                <a:solidFill>
                  <a:schemeClr val="tx2">
                    <a:lumMod val="50000"/>
                  </a:schemeClr>
                </a:solidFill>
              </a:rPr>
              <a:t>	-</a:t>
            </a:r>
            <a:r>
              <a:rPr lang="pt-PT" sz="11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PT" sz="1100" dirty="0" err="1" smtClean="0">
                <a:solidFill>
                  <a:schemeClr val="tx2">
                    <a:lumMod val="50000"/>
                  </a:schemeClr>
                </a:solidFill>
              </a:rPr>
              <a:t>acessórios</a:t>
            </a:r>
            <a:endParaRPr lang="pt-PT" sz="11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8600" lvl="0" indent="-22860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pt-PT" sz="1100" baseline="0" dirty="0" smtClean="0">
                <a:solidFill>
                  <a:schemeClr val="tx2">
                    <a:lumMod val="50000"/>
                  </a:schemeClr>
                </a:solidFill>
              </a:rPr>
              <a:t>	-</a:t>
            </a:r>
            <a:r>
              <a:rPr lang="pt-PT" sz="1100" dirty="0" smtClean="0">
                <a:solidFill>
                  <a:schemeClr val="tx2">
                    <a:lumMod val="50000"/>
                  </a:schemeClr>
                </a:solidFill>
              </a:rPr>
              <a:t> copos de prova</a:t>
            </a:r>
            <a:endParaRPr lang="pt-PT" sz="1100" baseline="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8600" lvl="0" indent="-22860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endParaRPr lang="pt-PT" sz="11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pt-PT" sz="1100" dirty="0" smtClean="0">
                <a:solidFill>
                  <a:schemeClr val="tx2">
                    <a:lumMod val="50000"/>
                  </a:schemeClr>
                </a:solidFill>
              </a:rPr>
              <a:t>1.4 P</a:t>
            </a:r>
            <a:r>
              <a:rPr lang="pt-PT" sz="1100" dirty="0" smtClean="0"/>
              <a:t>rocedimentos de armazenamento de vinho</a:t>
            </a:r>
          </a:p>
          <a:p>
            <a:pPr algn="just"/>
            <a:endParaRPr lang="pt-PT" sz="1100" dirty="0" smtClean="0"/>
          </a:p>
          <a:p>
            <a:pPr marL="0" lvl="4" algn="just"/>
            <a:r>
              <a:rPr lang="pt-PT" sz="1100" dirty="0" smtClean="0">
                <a:solidFill>
                  <a:schemeClr val="tx1"/>
                </a:solidFill>
              </a:rPr>
              <a:t>1.5 A harmonização entre o vinho e a comida</a:t>
            </a:r>
          </a:p>
          <a:p>
            <a:pPr algn="just"/>
            <a:endParaRPr lang="pt-PT" sz="1100" dirty="0" smtClean="0"/>
          </a:p>
          <a:p>
            <a:pPr marL="228600" lvl="2" indent="-228600">
              <a:spcBef>
                <a:spcPts val="600"/>
              </a:spcBef>
              <a:buClr>
                <a:schemeClr val="tx2"/>
              </a:buClr>
              <a:buSzPct val="73000"/>
              <a:buFont typeface="+mj-lt"/>
              <a:buAutoNum type="arabicPeriod"/>
            </a:pPr>
            <a:endParaRPr lang="pt-PT" sz="11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8600" lvl="2" indent="-228600">
              <a:spcBef>
                <a:spcPts val="600"/>
              </a:spcBef>
              <a:buClr>
                <a:schemeClr val="tx2"/>
              </a:buClr>
              <a:buSzPct val="73000"/>
              <a:buFont typeface="+mj-lt"/>
              <a:buAutoNum type="arabicPeriod"/>
              <a:tabLst>
                <a:tab pos="269875" algn="l"/>
              </a:tabLst>
            </a:pPr>
            <a:endParaRPr kumimoji="0" lang="pt-PT" sz="1100" b="0" i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lvl="2">
              <a:spcBef>
                <a:spcPts val="600"/>
              </a:spcBef>
              <a:buClr>
                <a:schemeClr val="tx2"/>
              </a:buClr>
              <a:buSzPct val="73000"/>
              <a:tabLst>
                <a:tab pos="269875" algn="l"/>
              </a:tabLst>
            </a:pPr>
            <a:endParaRPr kumimoji="0" lang="pt-PT" sz="1100" b="0" i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85800" lvl="1" indent="-228600">
              <a:spcBef>
                <a:spcPts val="600"/>
              </a:spcBef>
              <a:buClr>
                <a:schemeClr val="tx2"/>
              </a:buClr>
              <a:buSzPct val="73000"/>
            </a:pPr>
            <a:endParaRPr kumimoji="0" lang="pt-PT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pt-PT" sz="11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pt-PT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Char char="-"/>
              <a:tabLst/>
              <a:defRPr/>
            </a:pPr>
            <a:endParaRPr kumimoji="0" lang="pt-PT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Char char="-"/>
              <a:tabLst/>
              <a:defRPr/>
            </a:pPr>
            <a:endParaRPr kumimoji="0" lang="pt-PT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pt-PT" sz="11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857</TotalTime>
  <Words>278</Words>
  <Application>Microsoft Office PowerPoint</Application>
  <PresentationFormat>Apresentação no Ecrã (4:3)</PresentationFormat>
  <Paragraphs>66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4" baseType="lpstr">
      <vt:lpstr>Opulento</vt:lpstr>
      <vt:lpstr>curso de Formação Canal Horeca </vt:lpstr>
      <vt:lpstr>Instituto do Vinho, do Bordado e do Artesanato da Madeira, I.P. Direcção de Serviços de Apoio à Qualidade Câmara de Provadores </vt:lpstr>
      <vt:lpstr>Instituto do Vinho, do Bordado e do Artesanato da Madeira, I.P. Direcção de Serviços de Apoio à Qualidade Câmara de Provadores </vt:lpstr>
    </vt:vector>
  </TitlesOfParts>
  <Company>Governo Regional da Madeira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de Formação de novos Provadores para a CP   Programa de formação</dc:title>
  <dc:creator>ligia.rubina</dc:creator>
  <cp:lastModifiedBy>nadia.meroni</cp:lastModifiedBy>
  <cp:revision>93</cp:revision>
  <dcterms:created xsi:type="dcterms:W3CDTF">2011-10-11T11:20:23Z</dcterms:created>
  <dcterms:modified xsi:type="dcterms:W3CDTF">2015-06-01T16:09:31Z</dcterms:modified>
</cp:coreProperties>
</file>