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64"/>
  </p:notesMasterIdLst>
  <p:sldIdLst>
    <p:sldId id="262" r:id="rId2"/>
    <p:sldId id="284" r:id="rId3"/>
    <p:sldId id="302" r:id="rId4"/>
    <p:sldId id="285" r:id="rId5"/>
    <p:sldId id="286" r:id="rId6"/>
    <p:sldId id="287" r:id="rId7"/>
    <p:sldId id="288" r:id="rId8"/>
    <p:sldId id="289" r:id="rId9"/>
    <p:sldId id="290" r:id="rId10"/>
    <p:sldId id="291" r:id="rId11"/>
    <p:sldId id="292" r:id="rId12"/>
    <p:sldId id="293" r:id="rId13"/>
    <p:sldId id="294" r:id="rId14"/>
    <p:sldId id="295" r:id="rId15"/>
    <p:sldId id="296" r:id="rId16"/>
    <p:sldId id="298" r:id="rId17"/>
    <p:sldId id="299" r:id="rId18"/>
    <p:sldId id="300" r:id="rId19"/>
    <p:sldId id="301" r:id="rId20"/>
    <p:sldId id="345" r:id="rId21"/>
    <p:sldId id="259" r:id="rId22"/>
    <p:sldId id="303" r:id="rId23"/>
    <p:sldId id="304" r:id="rId24"/>
    <p:sldId id="305" r:id="rId25"/>
    <p:sldId id="310" r:id="rId26"/>
    <p:sldId id="312" r:id="rId27"/>
    <p:sldId id="313" r:id="rId28"/>
    <p:sldId id="311" r:id="rId29"/>
    <p:sldId id="314" r:id="rId30"/>
    <p:sldId id="315" r:id="rId31"/>
    <p:sldId id="308" r:id="rId32"/>
    <p:sldId id="307" r:id="rId33"/>
    <p:sldId id="316" r:id="rId34"/>
    <p:sldId id="317" r:id="rId35"/>
    <p:sldId id="318" r:id="rId36"/>
    <p:sldId id="319" r:id="rId37"/>
    <p:sldId id="320" r:id="rId38"/>
    <p:sldId id="321" r:id="rId39"/>
    <p:sldId id="323" r:id="rId40"/>
    <p:sldId id="322" r:id="rId41"/>
    <p:sldId id="324" r:id="rId42"/>
    <p:sldId id="326" r:id="rId43"/>
    <p:sldId id="325" r:id="rId44"/>
    <p:sldId id="327" r:id="rId45"/>
    <p:sldId id="328" r:id="rId46"/>
    <p:sldId id="329" r:id="rId47"/>
    <p:sldId id="330" r:id="rId48"/>
    <p:sldId id="331" r:id="rId49"/>
    <p:sldId id="332" r:id="rId50"/>
    <p:sldId id="333" r:id="rId51"/>
    <p:sldId id="335" r:id="rId52"/>
    <p:sldId id="334" r:id="rId53"/>
    <p:sldId id="336" r:id="rId54"/>
    <p:sldId id="337" r:id="rId55"/>
    <p:sldId id="340" r:id="rId56"/>
    <p:sldId id="338" r:id="rId57"/>
    <p:sldId id="341" r:id="rId58"/>
    <p:sldId id="339" r:id="rId59"/>
    <p:sldId id="342" r:id="rId60"/>
    <p:sldId id="343" r:id="rId61"/>
    <p:sldId id="344" r:id="rId62"/>
    <p:sldId id="279" r:id="rId63"/>
  </p:sldIdLst>
  <p:sldSz cx="9144000" cy="6858000" type="screen4x3"/>
  <p:notesSz cx="6858000" cy="9144000"/>
  <p:embeddedFontLst>
    <p:embeddedFont>
      <p:font typeface="Source Sans Pro" panose="020B0604020202020204" charset="0"/>
      <p:regular r:id="rId65"/>
      <p:bold r:id="rId66"/>
      <p:italic r:id="rId67"/>
      <p:boldItalic r:id="rId68"/>
    </p:embeddedFont>
    <p:embeddedFont>
      <p:font typeface="Calibri" panose="020F0502020204030204" pitchFamily="34" charset="0"/>
      <p:regular r:id="rId69"/>
      <p:bold r:id="rId70"/>
      <p:italic r:id="rId71"/>
      <p:boldItalic r:id="rId72"/>
    </p:embeddedFont>
    <p:embeddedFont>
      <p:font typeface="Droid Serif" panose="020B0604020202020204" charset="0"/>
      <p:regular r:id="rId73"/>
      <p:bold r:id="rId74"/>
      <p:italic r:id="rId75"/>
      <p:boldItalic r:id="rId76"/>
    </p:embeddedFont>
    <p:embeddedFont>
      <p:font typeface="Montserrat" panose="020B0604020202020204" charset="0"/>
      <p:regular r:id="rId77"/>
      <p:bold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C135A0-0E99-45E7-9CD6-84D0F9DAD1E5}">
  <a:tblStyle styleId="{3BC135A0-0E99-45E7-9CD6-84D0F9DAD1E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0.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876508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05841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7857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804412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146300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222779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393226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01160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920563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495502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816022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50929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28405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22359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58157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1919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2602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36228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030218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277368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899821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384988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69301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23857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561212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251575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81159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28253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0267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8566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19991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84594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30638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8767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001143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48124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95677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21919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109285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31177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125880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41225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90358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370975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1669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87426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20147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453271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0873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658272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07943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182460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091083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2382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115794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6845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7343733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084912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942621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9995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1616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0566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3809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rgbClr val="6CF3CE"/>
        </a:solidFill>
        <a:effectLst/>
      </p:bgPr>
    </p:bg>
    <p:spTree>
      <p:nvGrpSpPr>
        <p:cNvPr id="1" name="Shape 12"/>
        <p:cNvGrpSpPr/>
        <p:nvPr/>
      </p:nvGrpSpPr>
      <p:grpSpPr>
        <a:xfrm>
          <a:off x="0" y="0"/>
          <a:ext cx="0" cy="0"/>
          <a:chOff x="0" y="0"/>
          <a:chExt cx="0" cy="0"/>
        </a:xfrm>
      </p:grpSpPr>
      <p:sp>
        <p:nvSpPr>
          <p:cNvPr id="13" name="Shape 13"/>
          <p:cNvSpPr/>
          <p:nvPr/>
        </p:nvSpPr>
        <p:spPr>
          <a:xfrm>
            <a:off x="181050" y="168450"/>
            <a:ext cx="8781900" cy="6521100"/>
          </a:xfrm>
          <a:prstGeom prst="rect">
            <a:avLst/>
          </a:prstGeom>
          <a:solidFill>
            <a:srgbClr val="00C5B9"/>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 name="Shape 14"/>
          <p:cNvSpPr txBox="1">
            <a:spLocks noGrp="1"/>
          </p:cNvSpPr>
          <p:nvPr>
            <p:ph type="ctrTitle"/>
          </p:nvPr>
        </p:nvSpPr>
        <p:spPr>
          <a:xfrm>
            <a:off x="665225" y="2018025"/>
            <a:ext cx="4927500" cy="1546500"/>
          </a:xfrm>
          <a:prstGeom prst="rect">
            <a:avLst/>
          </a:prstGeom>
        </p:spPr>
        <p:txBody>
          <a:bodyPr spcFirstLastPara="1" wrap="square" lIns="91425" tIns="91425" rIns="91425" bIns="91425" anchor="b" anchorCtr="0"/>
          <a:lstStyle>
            <a:lvl1pPr lvl="0" algn="l" rtl="0">
              <a:spcBef>
                <a:spcPts val="0"/>
              </a:spcBef>
              <a:spcAft>
                <a:spcPts val="0"/>
              </a:spcAft>
              <a:buClr>
                <a:srgbClr val="FFFFFF"/>
              </a:buClr>
              <a:buSzPts val="4800"/>
              <a:buNone/>
              <a:defRPr sz="4800">
                <a:solidFill>
                  <a:srgbClr val="FFFFFF"/>
                </a:solidFill>
              </a:defRPr>
            </a:lvl1pPr>
            <a:lvl2pPr lvl="1" algn="l" rtl="0">
              <a:spcBef>
                <a:spcPts val="0"/>
              </a:spcBef>
              <a:spcAft>
                <a:spcPts val="0"/>
              </a:spcAft>
              <a:buClr>
                <a:srgbClr val="FFFFFF"/>
              </a:buClr>
              <a:buSzPts val="4800"/>
              <a:buNone/>
              <a:defRPr sz="4800">
                <a:solidFill>
                  <a:srgbClr val="FFFFFF"/>
                </a:solidFill>
              </a:defRPr>
            </a:lvl2pPr>
            <a:lvl3pPr lvl="2" algn="l" rtl="0">
              <a:spcBef>
                <a:spcPts val="0"/>
              </a:spcBef>
              <a:spcAft>
                <a:spcPts val="0"/>
              </a:spcAft>
              <a:buClr>
                <a:srgbClr val="FFFFFF"/>
              </a:buClr>
              <a:buSzPts val="4800"/>
              <a:buNone/>
              <a:defRPr sz="4800">
                <a:solidFill>
                  <a:srgbClr val="FFFFFF"/>
                </a:solidFill>
              </a:defRPr>
            </a:lvl3pPr>
            <a:lvl4pPr lvl="3" algn="l" rtl="0">
              <a:spcBef>
                <a:spcPts val="0"/>
              </a:spcBef>
              <a:spcAft>
                <a:spcPts val="0"/>
              </a:spcAft>
              <a:buClr>
                <a:srgbClr val="FFFFFF"/>
              </a:buClr>
              <a:buSzPts val="4800"/>
              <a:buNone/>
              <a:defRPr sz="4800">
                <a:solidFill>
                  <a:srgbClr val="FFFFFF"/>
                </a:solidFill>
              </a:defRPr>
            </a:lvl4pPr>
            <a:lvl5pPr lvl="4" algn="l" rtl="0">
              <a:spcBef>
                <a:spcPts val="0"/>
              </a:spcBef>
              <a:spcAft>
                <a:spcPts val="0"/>
              </a:spcAft>
              <a:buClr>
                <a:srgbClr val="FFFFFF"/>
              </a:buClr>
              <a:buSzPts val="4800"/>
              <a:buNone/>
              <a:defRPr sz="4800">
                <a:solidFill>
                  <a:srgbClr val="FFFFFF"/>
                </a:solidFill>
              </a:defRPr>
            </a:lvl5pPr>
            <a:lvl6pPr lvl="5" algn="l" rtl="0">
              <a:spcBef>
                <a:spcPts val="0"/>
              </a:spcBef>
              <a:spcAft>
                <a:spcPts val="0"/>
              </a:spcAft>
              <a:buClr>
                <a:srgbClr val="FFFFFF"/>
              </a:buClr>
              <a:buSzPts val="4800"/>
              <a:buNone/>
              <a:defRPr sz="4800">
                <a:solidFill>
                  <a:srgbClr val="FFFFFF"/>
                </a:solidFill>
              </a:defRPr>
            </a:lvl6pPr>
            <a:lvl7pPr lvl="6" algn="l" rtl="0">
              <a:spcBef>
                <a:spcPts val="0"/>
              </a:spcBef>
              <a:spcAft>
                <a:spcPts val="0"/>
              </a:spcAft>
              <a:buClr>
                <a:srgbClr val="FFFFFF"/>
              </a:buClr>
              <a:buSzPts val="4800"/>
              <a:buNone/>
              <a:defRPr sz="4800">
                <a:solidFill>
                  <a:srgbClr val="FFFFFF"/>
                </a:solidFill>
              </a:defRPr>
            </a:lvl7pPr>
            <a:lvl8pPr lvl="7" algn="l" rtl="0">
              <a:spcBef>
                <a:spcPts val="0"/>
              </a:spcBef>
              <a:spcAft>
                <a:spcPts val="0"/>
              </a:spcAft>
              <a:buClr>
                <a:srgbClr val="FFFFFF"/>
              </a:buClr>
              <a:buSzPts val="4800"/>
              <a:buNone/>
              <a:defRPr sz="4800">
                <a:solidFill>
                  <a:srgbClr val="FFFFFF"/>
                </a:solidFill>
              </a:defRPr>
            </a:lvl8pPr>
            <a:lvl9pPr lvl="8" algn="l" rtl="0">
              <a:spcBef>
                <a:spcPts val="0"/>
              </a:spcBef>
              <a:spcAft>
                <a:spcPts val="0"/>
              </a:spcAft>
              <a:buClr>
                <a:srgbClr val="FFFFFF"/>
              </a:buClr>
              <a:buSzPts val="4800"/>
              <a:buNone/>
              <a:defRPr sz="4800">
                <a:solidFill>
                  <a:srgbClr val="FFFFFF"/>
                </a:solidFill>
              </a:defRPr>
            </a:lvl9pPr>
          </a:lstStyle>
          <a:p>
            <a:endParaRPr/>
          </a:p>
        </p:txBody>
      </p:sp>
      <p:sp>
        <p:nvSpPr>
          <p:cNvPr id="15" name="Shape 15"/>
          <p:cNvSpPr txBox="1">
            <a:spLocks noGrp="1"/>
          </p:cNvSpPr>
          <p:nvPr>
            <p:ph type="subTitle" idx="1"/>
          </p:nvPr>
        </p:nvSpPr>
        <p:spPr>
          <a:xfrm>
            <a:off x="854252" y="3922275"/>
            <a:ext cx="3815400" cy="993900"/>
          </a:xfrm>
          <a:prstGeom prst="rect">
            <a:avLst/>
          </a:prstGeom>
          <a:ln w="114300" cap="flat" cmpd="sng">
            <a:solidFill>
              <a:srgbClr val="FFFFFF"/>
            </a:solidFill>
            <a:prstDash val="solid"/>
            <a:miter lim="8000"/>
            <a:headEnd type="none" w="sm" len="sm"/>
            <a:tailEnd type="none" w="sm" len="sm"/>
          </a:ln>
        </p:spPr>
        <p:txBody>
          <a:bodyPr spcFirstLastPara="1" wrap="square" lIns="91425" tIns="91425" rIns="91425" bIns="91425" anchor="ctr" anchorCtr="0"/>
          <a:lstStyle>
            <a:lvl1pPr lvl="0"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1pPr>
            <a:lvl2pPr lvl="1"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2pPr>
            <a:lvl3pPr lvl="2"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3pPr>
            <a:lvl4pPr lvl="3"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4pPr>
            <a:lvl5pPr lvl="4"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5pPr>
            <a:lvl6pPr lvl="5"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6pPr>
            <a:lvl7pPr lvl="6"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7pPr>
            <a:lvl8pPr lvl="7"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8pPr>
            <a:lvl9pPr lvl="8"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9pPr>
          </a:lstStyle>
          <a:p>
            <a:endParaRPr/>
          </a:p>
        </p:txBody>
      </p:sp>
      <p:sp>
        <p:nvSpPr>
          <p:cNvPr id="16" name="Shape 16"/>
          <p:cNvSpPr/>
          <p:nvPr/>
        </p:nvSpPr>
        <p:spPr>
          <a:xfrm>
            <a:off x="1139933" y="3640725"/>
            <a:ext cx="274800" cy="274800"/>
          </a:xfrm>
          <a:prstGeom prst="rtTriangl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ink">
  <p:cSld name="TITLE_1_2">
    <p:bg>
      <p:bgPr>
        <a:solidFill>
          <a:srgbClr val="FD8E80"/>
        </a:solidFill>
        <a:effectLst/>
      </p:bgPr>
    </p:bg>
    <p:spTree>
      <p:nvGrpSpPr>
        <p:cNvPr id="1" name="Shape 17"/>
        <p:cNvGrpSpPr/>
        <p:nvPr/>
      </p:nvGrpSpPr>
      <p:grpSpPr>
        <a:xfrm>
          <a:off x="0" y="0"/>
          <a:ext cx="0" cy="0"/>
          <a:chOff x="0" y="0"/>
          <a:chExt cx="0" cy="0"/>
        </a:xfrm>
      </p:grpSpPr>
      <p:sp>
        <p:nvSpPr>
          <p:cNvPr id="18" name="Shape 18"/>
          <p:cNvSpPr/>
          <p:nvPr/>
        </p:nvSpPr>
        <p:spPr>
          <a:xfrm>
            <a:off x="181050" y="168450"/>
            <a:ext cx="8781900" cy="6521100"/>
          </a:xfrm>
          <a:prstGeom prst="rect">
            <a:avLst/>
          </a:prstGeom>
          <a:solidFill>
            <a:srgbClr val="F0576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 name="Shape 19"/>
          <p:cNvSpPr txBox="1">
            <a:spLocks noGrp="1"/>
          </p:cNvSpPr>
          <p:nvPr>
            <p:ph type="ctrTitle"/>
          </p:nvPr>
        </p:nvSpPr>
        <p:spPr>
          <a:xfrm>
            <a:off x="665225" y="2018025"/>
            <a:ext cx="4927500" cy="1546500"/>
          </a:xfrm>
          <a:prstGeom prst="rect">
            <a:avLst/>
          </a:prstGeom>
        </p:spPr>
        <p:txBody>
          <a:bodyPr spcFirstLastPara="1" wrap="square" lIns="91425" tIns="91425" rIns="91425" bIns="91425" anchor="ctr" anchorCtr="0"/>
          <a:lstStyle>
            <a:lvl1pPr lvl="0" algn="l" rtl="0">
              <a:spcBef>
                <a:spcPts val="0"/>
              </a:spcBef>
              <a:spcAft>
                <a:spcPts val="0"/>
              </a:spcAft>
              <a:buClr>
                <a:srgbClr val="FFFFFF"/>
              </a:buClr>
              <a:buSzPts val="4800"/>
              <a:buNone/>
              <a:defRPr sz="4800">
                <a:solidFill>
                  <a:srgbClr val="FFFFFF"/>
                </a:solidFill>
              </a:defRPr>
            </a:lvl1pPr>
            <a:lvl2pPr lvl="1" algn="l" rtl="0">
              <a:spcBef>
                <a:spcPts val="0"/>
              </a:spcBef>
              <a:spcAft>
                <a:spcPts val="0"/>
              </a:spcAft>
              <a:buClr>
                <a:srgbClr val="FFFFFF"/>
              </a:buClr>
              <a:buSzPts val="4800"/>
              <a:buNone/>
              <a:defRPr sz="4800">
                <a:solidFill>
                  <a:srgbClr val="FFFFFF"/>
                </a:solidFill>
              </a:defRPr>
            </a:lvl2pPr>
            <a:lvl3pPr lvl="2" algn="l" rtl="0">
              <a:spcBef>
                <a:spcPts val="0"/>
              </a:spcBef>
              <a:spcAft>
                <a:spcPts val="0"/>
              </a:spcAft>
              <a:buClr>
                <a:srgbClr val="FFFFFF"/>
              </a:buClr>
              <a:buSzPts val="4800"/>
              <a:buNone/>
              <a:defRPr sz="4800">
                <a:solidFill>
                  <a:srgbClr val="FFFFFF"/>
                </a:solidFill>
              </a:defRPr>
            </a:lvl3pPr>
            <a:lvl4pPr lvl="3" algn="l" rtl="0">
              <a:spcBef>
                <a:spcPts val="0"/>
              </a:spcBef>
              <a:spcAft>
                <a:spcPts val="0"/>
              </a:spcAft>
              <a:buClr>
                <a:srgbClr val="FFFFFF"/>
              </a:buClr>
              <a:buSzPts val="4800"/>
              <a:buNone/>
              <a:defRPr sz="4800">
                <a:solidFill>
                  <a:srgbClr val="FFFFFF"/>
                </a:solidFill>
              </a:defRPr>
            </a:lvl4pPr>
            <a:lvl5pPr lvl="4" algn="l" rtl="0">
              <a:spcBef>
                <a:spcPts val="0"/>
              </a:spcBef>
              <a:spcAft>
                <a:spcPts val="0"/>
              </a:spcAft>
              <a:buClr>
                <a:srgbClr val="FFFFFF"/>
              </a:buClr>
              <a:buSzPts val="4800"/>
              <a:buNone/>
              <a:defRPr sz="4800">
                <a:solidFill>
                  <a:srgbClr val="FFFFFF"/>
                </a:solidFill>
              </a:defRPr>
            </a:lvl5pPr>
            <a:lvl6pPr lvl="5" algn="l" rtl="0">
              <a:spcBef>
                <a:spcPts val="0"/>
              </a:spcBef>
              <a:spcAft>
                <a:spcPts val="0"/>
              </a:spcAft>
              <a:buClr>
                <a:srgbClr val="FFFFFF"/>
              </a:buClr>
              <a:buSzPts val="4800"/>
              <a:buNone/>
              <a:defRPr sz="4800">
                <a:solidFill>
                  <a:srgbClr val="FFFFFF"/>
                </a:solidFill>
              </a:defRPr>
            </a:lvl6pPr>
            <a:lvl7pPr lvl="6" algn="l" rtl="0">
              <a:spcBef>
                <a:spcPts val="0"/>
              </a:spcBef>
              <a:spcAft>
                <a:spcPts val="0"/>
              </a:spcAft>
              <a:buClr>
                <a:srgbClr val="FFFFFF"/>
              </a:buClr>
              <a:buSzPts val="4800"/>
              <a:buNone/>
              <a:defRPr sz="4800">
                <a:solidFill>
                  <a:srgbClr val="FFFFFF"/>
                </a:solidFill>
              </a:defRPr>
            </a:lvl7pPr>
            <a:lvl8pPr lvl="7" algn="l" rtl="0">
              <a:spcBef>
                <a:spcPts val="0"/>
              </a:spcBef>
              <a:spcAft>
                <a:spcPts val="0"/>
              </a:spcAft>
              <a:buClr>
                <a:srgbClr val="FFFFFF"/>
              </a:buClr>
              <a:buSzPts val="4800"/>
              <a:buNone/>
              <a:defRPr sz="4800">
                <a:solidFill>
                  <a:srgbClr val="FFFFFF"/>
                </a:solidFill>
              </a:defRPr>
            </a:lvl8pPr>
            <a:lvl9pPr lvl="8" algn="l" rtl="0">
              <a:spcBef>
                <a:spcPts val="0"/>
              </a:spcBef>
              <a:spcAft>
                <a:spcPts val="0"/>
              </a:spcAft>
              <a:buClr>
                <a:srgbClr val="FFFFFF"/>
              </a:buClr>
              <a:buSzPts val="4800"/>
              <a:buNone/>
              <a:defRPr sz="4800">
                <a:solidFill>
                  <a:srgbClr val="FFFFFF"/>
                </a:solidFill>
              </a:defRPr>
            </a:lvl9pPr>
          </a:lstStyle>
          <a:p>
            <a:endParaRPr/>
          </a:p>
        </p:txBody>
      </p:sp>
      <p:sp>
        <p:nvSpPr>
          <p:cNvPr id="20" name="Shape 20"/>
          <p:cNvSpPr txBox="1">
            <a:spLocks noGrp="1"/>
          </p:cNvSpPr>
          <p:nvPr>
            <p:ph type="subTitle" idx="1"/>
          </p:nvPr>
        </p:nvSpPr>
        <p:spPr>
          <a:xfrm>
            <a:off x="854252" y="3922275"/>
            <a:ext cx="3815400" cy="993900"/>
          </a:xfrm>
          <a:prstGeom prst="rect">
            <a:avLst/>
          </a:prstGeom>
          <a:ln w="114300" cap="flat" cmpd="sng">
            <a:solidFill>
              <a:srgbClr val="FFFFFF"/>
            </a:solidFill>
            <a:prstDash val="solid"/>
            <a:miter lim="8000"/>
            <a:headEnd type="none" w="sm" len="sm"/>
            <a:tailEnd type="none" w="sm" len="sm"/>
          </a:ln>
        </p:spPr>
        <p:txBody>
          <a:bodyPr spcFirstLastPara="1" wrap="square" lIns="91425" tIns="91425" rIns="91425" bIns="91425" anchor="ctr" anchorCtr="0"/>
          <a:lstStyle>
            <a:lvl1pPr lvl="0"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1pPr>
            <a:lvl2pPr lvl="1"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2pPr>
            <a:lvl3pPr lvl="2"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3pPr>
            <a:lvl4pPr lvl="3"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4pPr>
            <a:lvl5pPr lvl="4"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5pPr>
            <a:lvl6pPr lvl="5"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6pPr>
            <a:lvl7pPr lvl="6"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7pPr>
            <a:lvl8pPr lvl="7"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8pPr>
            <a:lvl9pPr lvl="8"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9pPr>
          </a:lstStyle>
          <a:p>
            <a:endParaRPr/>
          </a:p>
        </p:txBody>
      </p:sp>
      <p:sp>
        <p:nvSpPr>
          <p:cNvPr id="21" name="Shape 21"/>
          <p:cNvSpPr/>
          <p:nvPr/>
        </p:nvSpPr>
        <p:spPr>
          <a:xfrm>
            <a:off x="1139933" y="3640725"/>
            <a:ext cx="274800" cy="274800"/>
          </a:xfrm>
          <a:prstGeom prst="rtTriangl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
        <p:cNvGrpSpPr/>
        <p:nvPr/>
      </p:nvGrpSpPr>
      <p:grpSpPr>
        <a:xfrm>
          <a:off x="0" y="0"/>
          <a:ext cx="0" cy="0"/>
          <a:chOff x="0" y="0"/>
          <a:chExt cx="0" cy="0"/>
        </a:xfrm>
      </p:grpSpPr>
      <p:sp>
        <p:nvSpPr>
          <p:cNvPr id="36" name="Shape 36"/>
          <p:cNvSpPr/>
          <p:nvPr/>
        </p:nvSpPr>
        <p:spPr>
          <a:xfrm>
            <a:off x="181050" y="1331950"/>
            <a:ext cx="8781900" cy="5357700"/>
          </a:xfrm>
          <a:prstGeom prst="rect">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 name="Shape 37"/>
          <p:cNvGrpSpPr/>
          <p:nvPr/>
        </p:nvGrpSpPr>
        <p:grpSpPr>
          <a:xfrm>
            <a:off x="180850" y="168450"/>
            <a:ext cx="8781900" cy="1296663"/>
            <a:chOff x="180850" y="168450"/>
            <a:chExt cx="8781900" cy="1296663"/>
          </a:xfrm>
        </p:grpSpPr>
        <p:sp>
          <p:nvSpPr>
            <p:cNvPr id="38" name="Shape 38"/>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1" name="Shape 41"/>
          <p:cNvSpPr txBox="1">
            <a:spLocks noGrp="1"/>
          </p:cNvSpPr>
          <p:nvPr>
            <p:ph type="title"/>
          </p:nvPr>
        </p:nvSpPr>
        <p:spPr>
          <a:xfrm>
            <a:off x="832475" y="168450"/>
            <a:ext cx="7951800" cy="973500"/>
          </a:xfrm>
          <a:prstGeom prst="rect">
            <a:avLst/>
          </a:prstGeom>
        </p:spPr>
        <p:txBody>
          <a:bodyPr spcFirstLastPara="1" wrap="square" lIns="91425" tIns="91425" rIns="91425" bIns="91425" anchor="ctr" anchorCtr="0"/>
          <a:lstStyle>
            <a:lvl1pPr lvl="0" algn="l" rtl="0">
              <a:spcBef>
                <a:spcPts val="0"/>
              </a:spcBef>
              <a:spcAft>
                <a:spcPts val="0"/>
              </a:spcAft>
              <a:buSzPts val="2400"/>
              <a:buNone/>
              <a:defRPr/>
            </a:lvl1pPr>
            <a:lvl2pPr lvl="1" algn="l" rtl="0">
              <a:spcBef>
                <a:spcPts val="0"/>
              </a:spcBef>
              <a:spcAft>
                <a:spcPts val="0"/>
              </a:spcAft>
              <a:buClr>
                <a:srgbClr val="FFFFFF"/>
              </a:buClr>
              <a:buSzPts val="2400"/>
              <a:buNone/>
              <a:defRPr>
                <a:solidFill>
                  <a:srgbClr val="FFFFFF"/>
                </a:solidFill>
              </a:defRPr>
            </a:lvl2pPr>
            <a:lvl3pPr lvl="2" algn="l" rtl="0">
              <a:spcBef>
                <a:spcPts val="0"/>
              </a:spcBef>
              <a:spcAft>
                <a:spcPts val="0"/>
              </a:spcAft>
              <a:buClr>
                <a:srgbClr val="FFFFFF"/>
              </a:buClr>
              <a:buSzPts val="2400"/>
              <a:buNone/>
              <a:defRPr>
                <a:solidFill>
                  <a:srgbClr val="FFFFFF"/>
                </a:solidFill>
              </a:defRPr>
            </a:lvl3pPr>
            <a:lvl4pPr lvl="3" algn="l" rtl="0">
              <a:spcBef>
                <a:spcPts val="0"/>
              </a:spcBef>
              <a:spcAft>
                <a:spcPts val="0"/>
              </a:spcAft>
              <a:buClr>
                <a:srgbClr val="FFFFFF"/>
              </a:buClr>
              <a:buSzPts val="2400"/>
              <a:buNone/>
              <a:defRPr>
                <a:solidFill>
                  <a:srgbClr val="FFFFFF"/>
                </a:solidFill>
              </a:defRPr>
            </a:lvl4pPr>
            <a:lvl5pPr lvl="4" algn="l" rtl="0">
              <a:spcBef>
                <a:spcPts val="0"/>
              </a:spcBef>
              <a:spcAft>
                <a:spcPts val="0"/>
              </a:spcAft>
              <a:buClr>
                <a:srgbClr val="FFFFFF"/>
              </a:buClr>
              <a:buSzPts val="2400"/>
              <a:buNone/>
              <a:defRPr>
                <a:solidFill>
                  <a:srgbClr val="FFFFFF"/>
                </a:solidFill>
              </a:defRPr>
            </a:lvl5pPr>
            <a:lvl6pPr lvl="5" algn="l" rtl="0">
              <a:spcBef>
                <a:spcPts val="0"/>
              </a:spcBef>
              <a:spcAft>
                <a:spcPts val="0"/>
              </a:spcAft>
              <a:buClr>
                <a:srgbClr val="FFFFFF"/>
              </a:buClr>
              <a:buSzPts val="2400"/>
              <a:buNone/>
              <a:defRPr>
                <a:solidFill>
                  <a:srgbClr val="FFFFFF"/>
                </a:solidFill>
              </a:defRPr>
            </a:lvl6pPr>
            <a:lvl7pPr lvl="6" algn="l" rtl="0">
              <a:spcBef>
                <a:spcPts val="0"/>
              </a:spcBef>
              <a:spcAft>
                <a:spcPts val="0"/>
              </a:spcAft>
              <a:buClr>
                <a:srgbClr val="FFFFFF"/>
              </a:buClr>
              <a:buSzPts val="2400"/>
              <a:buNone/>
              <a:defRPr>
                <a:solidFill>
                  <a:srgbClr val="FFFFFF"/>
                </a:solidFill>
              </a:defRPr>
            </a:lvl7pPr>
            <a:lvl8pPr lvl="7" algn="l" rtl="0">
              <a:spcBef>
                <a:spcPts val="0"/>
              </a:spcBef>
              <a:spcAft>
                <a:spcPts val="0"/>
              </a:spcAft>
              <a:buClr>
                <a:srgbClr val="FFFFFF"/>
              </a:buClr>
              <a:buSzPts val="2400"/>
              <a:buNone/>
              <a:defRPr>
                <a:solidFill>
                  <a:srgbClr val="FFFFFF"/>
                </a:solidFill>
              </a:defRPr>
            </a:lvl8pPr>
            <a:lvl9pPr lvl="8" algn="l" rtl="0">
              <a:spcBef>
                <a:spcPts val="0"/>
              </a:spcBef>
              <a:spcAft>
                <a:spcPts val="0"/>
              </a:spcAft>
              <a:buClr>
                <a:srgbClr val="FFFFFF"/>
              </a:buClr>
              <a:buSzPts val="2400"/>
              <a:buNone/>
              <a:defRPr>
                <a:solidFill>
                  <a:srgbClr val="FFFFFF"/>
                </a:solidFill>
              </a:defRPr>
            </a:lvl9pPr>
          </a:lstStyle>
          <a:p>
            <a:endParaRPr/>
          </a:p>
        </p:txBody>
      </p:sp>
      <p:sp>
        <p:nvSpPr>
          <p:cNvPr id="42" name="Shape 42"/>
          <p:cNvSpPr txBox="1">
            <a:spLocks noGrp="1"/>
          </p:cNvSpPr>
          <p:nvPr>
            <p:ph type="body" idx="1"/>
          </p:nvPr>
        </p:nvSpPr>
        <p:spPr>
          <a:xfrm>
            <a:off x="457200" y="1600200"/>
            <a:ext cx="3994500" cy="4686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Shape 43"/>
          <p:cNvSpPr txBox="1">
            <a:spLocks noGrp="1"/>
          </p:cNvSpPr>
          <p:nvPr>
            <p:ph type="body" idx="2"/>
          </p:nvPr>
        </p:nvSpPr>
        <p:spPr>
          <a:xfrm>
            <a:off x="4692274" y="1600200"/>
            <a:ext cx="3994500" cy="4686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grpSp>
        <p:nvGrpSpPr>
          <p:cNvPr id="55" name="Shape 55"/>
          <p:cNvGrpSpPr/>
          <p:nvPr/>
        </p:nvGrpSpPr>
        <p:grpSpPr>
          <a:xfrm>
            <a:off x="180850" y="168450"/>
            <a:ext cx="8781900" cy="1296663"/>
            <a:chOff x="180850" y="168450"/>
            <a:chExt cx="8781900" cy="1296663"/>
          </a:xfrm>
        </p:grpSpPr>
        <p:sp>
          <p:nvSpPr>
            <p:cNvPr id="56" name="Shape 56"/>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txBox="1">
            <a:spLocks noGrp="1"/>
          </p:cNvSpPr>
          <p:nvPr>
            <p:ph type="title"/>
          </p:nvPr>
        </p:nvSpPr>
        <p:spPr>
          <a:xfrm>
            <a:off x="832475" y="168450"/>
            <a:ext cx="7951800" cy="973500"/>
          </a:xfrm>
          <a:prstGeom prst="rect">
            <a:avLst/>
          </a:prstGeom>
        </p:spPr>
        <p:txBody>
          <a:bodyPr spcFirstLastPara="1" wrap="square" lIns="91425" tIns="91425" rIns="91425" bIns="91425" anchor="ctr" anchorCtr="0"/>
          <a:lstStyle>
            <a:lvl1pPr lvl="0" algn="l" rtl="0">
              <a:spcBef>
                <a:spcPts val="0"/>
              </a:spcBef>
              <a:spcAft>
                <a:spcPts val="0"/>
              </a:spcAft>
              <a:buSzPts val="2400"/>
              <a:buNone/>
              <a:defRPr/>
            </a:lvl1pPr>
            <a:lvl2pPr lvl="1" algn="l" rtl="0">
              <a:spcBef>
                <a:spcPts val="0"/>
              </a:spcBef>
              <a:spcAft>
                <a:spcPts val="0"/>
              </a:spcAft>
              <a:buClr>
                <a:srgbClr val="FFFFFF"/>
              </a:buClr>
              <a:buSzPts val="2400"/>
              <a:buNone/>
              <a:defRPr>
                <a:solidFill>
                  <a:srgbClr val="FFFFFF"/>
                </a:solidFill>
              </a:defRPr>
            </a:lvl2pPr>
            <a:lvl3pPr lvl="2" algn="l" rtl="0">
              <a:spcBef>
                <a:spcPts val="0"/>
              </a:spcBef>
              <a:spcAft>
                <a:spcPts val="0"/>
              </a:spcAft>
              <a:buClr>
                <a:srgbClr val="FFFFFF"/>
              </a:buClr>
              <a:buSzPts val="2400"/>
              <a:buNone/>
              <a:defRPr>
                <a:solidFill>
                  <a:srgbClr val="FFFFFF"/>
                </a:solidFill>
              </a:defRPr>
            </a:lvl3pPr>
            <a:lvl4pPr lvl="3" algn="l" rtl="0">
              <a:spcBef>
                <a:spcPts val="0"/>
              </a:spcBef>
              <a:spcAft>
                <a:spcPts val="0"/>
              </a:spcAft>
              <a:buClr>
                <a:srgbClr val="FFFFFF"/>
              </a:buClr>
              <a:buSzPts val="2400"/>
              <a:buNone/>
              <a:defRPr>
                <a:solidFill>
                  <a:srgbClr val="FFFFFF"/>
                </a:solidFill>
              </a:defRPr>
            </a:lvl4pPr>
            <a:lvl5pPr lvl="4" algn="l" rtl="0">
              <a:spcBef>
                <a:spcPts val="0"/>
              </a:spcBef>
              <a:spcAft>
                <a:spcPts val="0"/>
              </a:spcAft>
              <a:buClr>
                <a:srgbClr val="FFFFFF"/>
              </a:buClr>
              <a:buSzPts val="2400"/>
              <a:buNone/>
              <a:defRPr>
                <a:solidFill>
                  <a:srgbClr val="FFFFFF"/>
                </a:solidFill>
              </a:defRPr>
            </a:lvl5pPr>
            <a:lvl6pPr lvl="5" algn="l" rtl="0">
              <a:spcBef>
                <a:spcPts val="0"/>
              </a:spcBef>
              <a:spcAft>
                <a:spcPts val="0"/>
              </a:spcAft>
              <a:buClr>
                <a:srgbClr val="FFFFFF"/>
              </a:buClr>
              <a:buSzPts val="2400"/>
              <a:buNone/>
              <a:defRPr>
                <a:solidFill>
                  <a:srgbClr val="FFFFFF"/>
                </a:solidFill>
              </a:defRPr>
            </a:lvl6pPr>
            <a:lvl7pPr lvl="6" algn="l" rtl="0">
              <a:spcBef>
                <a:spcPts val="0"/>
              </a:spcBef>
              <a:spcAft>
                <a:spcPts val="0"/>
              </a:spcAft>
              <a:buClr>
                <a:srgbClr val="FFFFFF"/>
              </a:buClr>
              <a:buSzPts val="2400"/>
              <a:buNone/>
              <a:defRPr>
                <a:solidFill>
                  <a:srgbClr val="FFFFFF"/>
                </a:solidFill>
              </a:defRPr>
            </a:lvl7pPr>
            <a:lvl8pPr lvl="7" algn="l" rtl="0">
              <a:spcBef>
                <a:spcPts val="0"/>
              </a:spcBef>
              <a:spcAft>
                <a:spcPts val="0"/>
              </a:spcAft>
              <a:buClr>
                <a:srgbClr val="FFFFFF"/>
              </a:buClr>
              <a:buSzPts val="2400"/>
              <a:buNone/>
              <a:defRPr>
                <a:solidFill>
                  <a:srgbClr val="FFFFFF"/>
                </a:solidFill>
              </a:defRPr>
            </a:lvl8pPr>
            <a:lvl9pPr lvl="8" algn="l" rtl="0">
              <a:spcBef>
                <a:spcPts val="0"/>
              </a:spcBef>
              <a:spcAft>
                <a:spcPts val="0"/>
              </a:spcAft>
              <a:buClr>
                <a:srgbClr val="FFFFFF"/>
              </a:buClr>
              <a:buSzPts val="2400"/>
              <a:buNone/>
              <a:defRPr>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ink">
  <p:cSld name="BLANK_1">
    <p:bg>
      <p:bgPr>
        <a:solidFill>
          <a:srgbClr val="FD8E80"/>
        </a:solidFill>
        <a:effectLst/>
      </p:bgPr>
    </p:bg>
    <p:spTree>
      <p:nvGrpSpPr>
        <p:cNvPr id="1" name="Shape 65"/>
        <p:cNvGrpSpPr/>
        <p:nvPr/>
      </p:nvGrpSpPr>
      <p:grpSpPr>
        <a:xfrm>
          <a:off x="0" y="0"/>
          <a:ext cx="0" cy="0"/>
          <a:chOff x="0" y="0"/>
          <a:chExt cx="0" cy="0"/>
        </a:xfrm>
      </p:grpSpPr>
      <p:sp>
        <p:nvSpPr>
          <p:cNvPr id="66" name="Shape 66"/>
          <p:cNvSpPr/>
          <p:nvPr/>
        </p:nvSpPr>
        <p:spPr>
          <a:xfrm>
            <a:off x="181050" y="168450"/>
            <a:ext cx="8781900" cy="6521100"/>
          </a:xfrm>
          <a:prstGeom prst="rect">
            <a:avLst/>
          </a:prstGeom>
          <a:solidFill>
            <a:srgbClr val="F0576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80050" y="274650"/>
            <a:ext cx="7383900" cy="11430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1pPr>
            <a:lvl2pPr lvl="1"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2pPr>
            <a:lvl3pPr lvl="2"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3pPr>
            <a:lvl4pPr lvl="3"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4pPr>
            <a:lvl5pPr lvl="4"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5pPr>
            <a:lvl6pPr lvl="5"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6pPr>
            <a:lvl7pPr lvl="6"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7pPr>
            <a:lvl8pPr lvl="7"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8pPr>
            <a:lvl9pPr lvl="8"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9pPr>
          </a:lstStyle>
          <a:p>
            <a:endParaRPr/>
          </a:p>
        </p:txBody>
      </p:sp>
      <p:sp>
        <p:nvSpPr>
          <p:cNvPr id="7" name="Shape 7"/>
          <p:cNvSpPr txBox="1">
            <a:spLocks noGrp="1"/>
          </p:cNvSpPr>
          <p:nvPr>
            <p:ph type="body" idx="1"/>
          </p:nvPr>
        </p:nvSpPr>
        <p:spPr>
          <a:xfrm>
            <a:off x="880050" y="1600209"/>
            <a:ext cx="7383900" cy="4967700"/>
          </a:xfrm>
          <a:prstGeom prst="rect">
            <a:avLst/>
          </a:prstGeom>
          <a:noFill/>
          <a:ln>
            <a:noFill/>
          </a:ln>
        </p:spPr>
        <p:txBody>
          <a:bodyPr spcFirstLastPara="1" wrap="square" lIns="91425" tIns="91425" rIns="91425" bIns="91425" anchor="t" anchorCtr="0"/>
          <a:lstStyle>
            <a:lvl1pPr marL="457200" lvl="0" indent="-431800">
              <a:spcBef>
                <a:spcPts val="600"/>
              </a:spcBef>
              <a:spcAft>
                <a:spcPts val="0"/>
              </a:spcAft>
              <a:buClr>
                <a:srgbClr val="2F3848"/>
              </a:buClr>
              <a:buSzPts val="3200"/>
              <a:buFont typeface="Source Sans Pro"/>
              <a:buChar char="■"/>
              <a:defRPr sz="3200">
                <a:solidFill>
                  <a:srgbClr val="2F3848"/>
                </a:solidFill>
                <a:latin typeface="Source Sans Pro"/>
                <a:ea typeface="Source Sans Pro"/>
                <a:cs typeface="Source Sans Pro"/>
                <a:sym typeface="Source Sans Pro"/>
              </a:defRPr>
            </a:lvl1pPr>
            <a:lvl2pPr marL="914400" lvl="1" indent="-381000">
              <a:spcBef>
                <a:spcPts val="0"/>
              </a:spcBef>
              <a:spcAft>
                <a:spcPts val="0"/>
              </a:spcAft>
              <a:buClr>
                <a:srgbClr val="2F3848"/>
              </a:buClr>
              <a:buSzPts val="2400"/>
              <a:buFont typeface="Source Sans Pro"/>
              <a:buChar char="○"/>
              <a:defRPr sz="2400">
                <a:solidFill>
                  <a:srgbClr val="2F3848"/>
                </a:solidFill>
                <a:latin typeface="Source Sans Pro"/>
                <a:ea typeface="Source Sans Pro"/>
                <a:cs typeface="Source Sans Pro"/>
                <a:sym typeface="Source Sans Pro"/>
              </a:defRPr>
            </a:lvl2pPr>
            <a:lvl3pPr marL="1371600" lvl="2" indent="-381000">
              <a:spcBef>
                <a:spcPts val="0"/>
              </a:spcBef>
              <a:spcAft>
                <a:spcPts val="0"/>
              </a:spcAft>
              <a:buClr>
                <a:srgbClr val="2F3848"/>
              </a:buClr>
              <a:buSzPts val="2400"/>
              <a:buFont typeface="Source Sans Pro"/>
              <a:buChar char="■"/>
              <a:defRPr sz="2400">
                <a:solidFill>
                  <a:srgbClr val="2F3848"/>
                </a:solidFill>
                <a:latin typeface="Source Sans Pro"/>
                <a:ea typeface="Source Sans Pro"/>
                <a:cs typeface="Source Sans Pro"/>
                <a:sym typeface="Source Sans Pro"/>
              </a:defRPr>
            </a:lvl3pPr>
            <a:lvl4pPr marL="1828800" lvl="3"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4pPr>
            <a:lvl5pPr marL="2286000" lvl="4"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5pPr>
            <a:lvl6pPr marL="2743200" lvl="5"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6pPr>
            <a:lvl7pPr marL="3200400" lvl="6"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7pPr>
            <a:lvl8pPr marL="3657600" lvl="7"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8pPr>
            <a:lvl9pPr marL="4114800" lvl="8"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8"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youtube.com/watch?v=r_2jAPidzSU&amp;feature=youtu.be"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7"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area.dge.mec.pt/jneac"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file:///D:\RIPA%20&amp;%20REPA_cne%2010mar2017\RIPA_Sample.pdf"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file:///D:\RIPA%20&amp;%20REPA_cne%2010mar2017\REPA_Sample.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hyperlink" Target="http://www.slidescarnival.com/" TargetMode="External"/><Relationship Id="rId3" Type="http://schemas.openxmlformats.org/officeDocument/2006/relationships/image" Target="../media/image3.png"/><Relationship Id="rId7" Type="http://schemas.openxmlformats.org/officeDocument/2006/relationships/hyperlink" Target="mailto:jne@dge.mec.pt" TargetMode="External"/><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idx="4294967295"/>
          </p:nvPr>
        </p:nvSpPr>
        <p:spPr>
          <a:xfrm>
            <a:off x="685800" y="3101725"/>
            <a:ext cx="6731700" cy="15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800" dirty="0">
                <a:solidFill>
                  <a:srgbClr val="FFFFFF"/>
                </a:solidFill>
              </a:rPr>
              <a:t>JNE</a:t>
            </a:r>
            <a:endParaRPr sz="8800" dirty="0">
              <a:solidFill>
                <a:srgbClr val="FFFFFF"/>
              </a:solidFill>
            </a:endParaRPr>
          </a:p>
        </p:txBody>
      </p:sp>
      <p:sp>
        <p:nvSpPr>
          <p:cNvPr id="114" name="Shape 114"/>
          <p:cNvSpPr txBox="1">
            <a:spLocks noGrp="1"/>
          </p:cNvSpPr>
          <p:nvPr>
            <p:ph type="subTitle" idx="4294967295"/>
          </p:nvPr>
        </p:nvSpPr>
        <p:spPr>
          <a:xfrm>
            <a:off x="685800" y="4396350"/>
            <a:ext cx="8056608" cy="1408914"/>
          </a:xfrm>
          <a:prstGeom prst="rect">
            <a:avLst/>
          </a:prstGeom>
        </p:spPr>
        <p:txBody>
          <a:bodyPr spcFirstLastPara="1" wrap="square" lIns="91425" tIns="91425" rIns="91425" bIns="91425" anchor="t" anchorCtr="0">
            <a:noAutofit/>
          </a:bodyPr>
          <a:lstStyle/>
          <a:p>
            <a:pPr marL="0" lvl="0" indent="0">
              <a:buNone/>
            </a:pPr>
            <a:r>
              <a:rPr lang="pt-PT" sz="4000" dirty="0"/>
              <a:t>Avaliação externa</a:t>
            </a:r>
          </a:p>
          <a:p>
            <a:pPr marL="0" lvl="0" indent="0">
              <a:buNone/>
            </a:pPr>
            <a:r>
              <a:rPr lang="pt-PT" sz="4000" dirty="0"/>
              <a:t>realização de provas e exames 2018 </a:t>
            </a:r>
            <a:endParaRPr sz="4000" dirty="0"/>
          </a:p>
        </p:txBody>
      </p:sp>
      <p:grpSp>
        <p:nvGrpSpPr>
          <p:cNvPr id="9" name="Grupo 8"/>
          <p:cNvGrpSpPr/>
          <p:nvPr/>
        </p:nvGrpSpPr>
        <p:grpSpPr>
          <a:xfrm>
            <a:off x="6228184" y="404664"/>
            <a:ext cx="2514224" cy="1093812"/>
            <a:chOff x="5064191" y="5423699"/>
            <a:chExt cx="2886129" cy="1092738"/>
          </a:xfrm>
        </p:grpSpPr>
        <p:pic>
          <p:nvPicPr>
            <p:cNvPr id="10"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11" name="Imagem 10"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pic>
        <p:nvPicPr>
          <p:cNvPr id="12" name="Imagem 11"/>
          <p:cNvPicPr/>
          <p:nvPr/>
        </p:nvPicPr>
        <p:blipFill rotWithShape="1">
          <a:blip r:embed="rId6" cstate="print">
            <a:extLst>
              <a:ext uri="{28A0092B-C50C-407E-A947-70E740481C1C}">
                <a14:useLocalDpi xmlns:a14="http://schemas.microsoft.com/office/drawing/2010/main" val="0"/>
              </a:ext>
            </a:extLst>
          </a:blip>
          <a:srcRect l="6547" t="10844" b="12004"/>
          <a:stretch/>
        </p:blipFill>
        <p:spPr bwMode="auto">
          <a:xfrm>
            <a:off x="384376" y="476672"/>
            <a:ext cx="2315416" cy="936104"/>
          </a:xfrm>
          <a:prstGeom prst="rect">
            <a:avLst/>
          </a:prstGeom>
          <a:solidFill>
            <a:schemeClr val="bg1"/>
          </a:solid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Elenco das provas de aferição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683568" y="1988840"/>
            <a:ext cx="7992888" cy="3853363"/>
          </a:xfrm>
          <a:prstGeom prst="rect">
            <a:avLst/>
          </a:prstGeom>
          <a:ln>
            <a:solidFill>
              <a:schemeClr val="tx1">
                <a:lumMod val="65000"/>
                <a:lumOff val="35000"/>
              </a:schemeClr>
            </a:solidFill>
            <a:prstDash val="dash"/>
          </a:ln>
        </p:spPr>
        <p:txBody>
          <a:bodyPr wrap="square">
            <a:spAutoFit/>
          </a:bodyPr>
          <a:lstStyle/>
          <a:p>
            <a:pPr marL="228600" lvl="0">
              <a:buClr>
                <a:srgbClr val="FF9E00"/>
              </a:buClr>
            </a:pPr>
            <a:r>
              <a:rPr lang="pt-PT" sz="2800" b="1" dirty="0">
                <a:solidFill>
                  <a:srgbClr val="F05768"/>
                </a:solidFill>
                <a:latin typeface="Source Sans Pro"/>
                <a:ea typeface="Source Sans Pro"/>
                <a:cs typeface="Source Sans Pro"/>
                <a:sym typeface="Source Sans Pro"/>
              </a:rPr>
              <a:t>Escritas</a:t>
            </a:r>
          </a:p>
          <a:p>
            <a:pPr marL="450850" lvl="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Português e Estudo do Meio</a:t>
            </a:r>
          </a:p>
          <a:p>
            <a:pPr marL="450850" lvl="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Matemática e Estudo do Meio</a:t>
            </a:r>
          </a:p>
          <a:p>
            <a:pPr marL="228600">
              <a:buClr>
                <a:srgbClr val="FF9E00"/>
              </a:buClr>
              <a:buSzPct val="100000"/>
            </a:pPr>
            <a:endParaRPr lang="pt-PT" sz="2800" b="1" dirty="0">
              <a:solidFill>
                <a:srgbClr val="F05768"/>
              </a:solidFill>
              <a:latin typeface="Source Sans Pro"/>
              <a:ea typeface="Source Sans Pro"/>
              <a:cs typeface="Source Sans Pro"/>
              <a:sym typeface="Montserrat"/>
            </a:endParaRPr>
          </a:p>
          <a:p>
            <a:pPr marL="228600">
              <a:buClr>
                <a:srgbClr val="FF9E00"/>
              </a:buClr>
              <a:buSzPct val="100000"/>
            </a:pPr>
            <a:r>
              <a:rPr lang="pt-PT" sz="2800" b="1" dirty="0">
                <a:solidFill>
                  <a:srgbClr val="F05768"/>
                </a:solidFill>
                <a:latin typeface="Source Sans Pro"/>
                <a:ea typeface="Source Sans Pro"/>
                <a:cs typeface="Source Sans Pro"/>
                <a:sym typeface="Montserrat"/>
              </a:rPr>
              <a:t>Performativas</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Expressões Artísticas</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Expressões Físico-Motoras</a:t>
            </a:r>
          </a:p>
        </p:txBody>
      </p:sp>
    </p:spTree>
    <p:extLst>
      <p:ext uri="{BB962C8B-B14F-4D97-AF65-F5344CB8AC3E}">
        <p14:creationId xmlns:p14="http://schemas.microsoft.com/office/powerpoint/2010/main" val="221472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escritas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1" name="Rectângulo 10"/>
          <p:cNvSpPr/>
          <p:nvPr/>
        </p:nvSpPr>
        <p:spPr>
          <a:xfrm>
            <a:off x="251520" y="1916832"/>
            <a:ext cx="2376264" cy="1738938"/>
          </a:xfrm>
          <a:prstGeom prst="rect">
            <a:avLst/>
          </a:prstGeom>
          <a:ln>
            <a:solidFill>
              <a:schemeClr val="bg1">
                <a:lumMod val="65000"/>
              </a:schemeClr>
            </a:solidFill>
            <a:prstDash val="dash"/>
          </a:ln>
        </p:spPr>
        <p:txBody>
          <a:bodyPr wrap="square">
            <a:spAutoFit/>
          </a:bodyPr>
          <a:lstStyle/>
          <a:p>
            <a:pPr marL="95250" lvl="0">
              <a:lnSpc>
                <a:spcPct val="115000"/>
              </a:lnSpc>
              <a:spcAft>
                <a:spcPts val="1800"/>
              </a:spcAft>
              <a:buClr>
                <a:srgbClr val="C7F464"/>
              </a:buClr>
              <a:buSzPct val="100000"/>
            </a:pPr>
            <a:r>
              <a:rPr lang="pt-PT" sz="2000" dirty="0">
                <a:solidFill>
                  <a:schemeClr val="tx1">
                    <a:lumMod val="65000"/>
                    <a:lumOff val="35000"/>
                  </a:schemeClr>
                </a:solidFill>
                <a:latin typeface="Montserrat" panose="020B0604020202020204" charset="0"/>
                <a:ea typeface="Calibri"/>
                <a:cs typeface="Times New Roman"/>
                <a:sym typeface="Montserrat"/>
              </a:rPr>
              <a:t>Português e Estudo do Meio</a:t>
            </a:r>
          </a:p>
          <a:p>
            <a:pPr marL="95250" lvl="0">
              <a:lnSpc>
                <a:spcPct val="115000"/>
              </a:lnSpc>
              <a:spcAft>
                <a:spcPts val="1200"/>
              </a:spcAft>
              <a:buClr>
                <a:srgbClr val="C7F464"/>
              </a:buClr>
              <a:buSzPct val="100000"/>
            </a:pPr>
            <a:r>
              <a:rPr lang="pt-PT" sz="2000" dirty="0">
                <a:solidFill>
                  <a:schemeClr val="tx1">
                    <a:lumMod val="65000"/>
                    <a:lumOff val="35000"/>
                  </a:schemeClr>
                </a:solidFill>
                <a:latin typeface="Montserrat" panose="020B0604020202020204" charset="0"/>
                <a:ea typeface="Calibri"/>
                <a:cs typeface="Times New Roman"/>
                <a:sym typeface="Montserrat"/>
              </a:rPr>
              <a:t>Matemática e Estudo do Meio</a:t>
            </a:r>
          </a:p>
        </p:txBody>
      </p:sp>
      <p:sp>
        <p:nvSpPr>
          <p:cNvPr id="12" name="Rectângulo 11"/>
          <p:cNvSpPr/>
          <p:nvPr/>
        </p:nvSpPr>
        <p:spPr>
          <a:xfrm>
            <a:off x="2915816" y="1916832"/>
            <a:ext cx="5976664" cy="3314754"/>
          </a:xfrm>
          <a:prstGeom prst="rect">
            <a:avLst/>
          </a:prstGeom>
          <a:ln>
            <a:solidFill>
              <a:schemeClr val="bg1">
                <a:lumMod val="65000"/>
              </a:schemeClr>
            </a:solidFill>
            <a:prstDash val="dash"/>
          </a:ln>
        </p:spPr>
        <p:txBody>
          <a:bodyPr wrap="square">
            <a:spAutoFit/>
          </a:bodyPr>
          <a:lstStyle/>
          <a:p>
            <a:pPr marL="228600" lvl="0">
              <a:buClr>
                <a:srgbClr val="FF9E00"/>
              </a:buClr>
            </a:pPr>
            <a:r>
              <a:rPr lang="pt-PT" sz="2800" b="1" dirty="0">
                <a:solidFill>
                  <a:srgbClr val="F05768"/>
                </a:solidFill>
                <a:latin typeface="Source Sans Pro"/>
                <a:ea typeface="Source Sans Pro"/>
                <a:cs typeface="Source Sans Pro"/>
              </a:rPr>
              <a:t>Duração </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Duas partes de 45 min </a:t>
            </a:r>
            <a:r>
              <a:rPr lang="pt-PT" sz="2000" dirty="0">
                <a:solidFill>
                  <a:schemeClr val="tx1">
                    <a:lumMod val="65000"/>
                    <a:lumOff val="35000"/>
                  </a:schemeClr>
                </a:solidFill>
                <a:latin typeface="Montserrat" panose="020B0604020202020204" charset="0"/>
                <a:ea typeface="Calibri"/>
                <a:cs typeface="Times New Roman"/>
              </a:rPr>
              <a:t>(90 min) [Intervalo de 20 min]</a:t>
            </a:r>
          </a:p>
          <a:p>
            <a:pPr marL="228600">
              <a:buClr>
                <a:srgbClr val="FF9E00"/>
              </a:buClr>
            </a:pPr>
            <a:r>
              <a:rPr lang="pt-PT" sz="2800" b="1" dirty="0">
                <a:solidFill>
                  <a:srgbClr val="F05768"/>
                </a:solidFill>
                <a:latin typeface="Source Sans Pro"/>
                <a:ea typeface="Source Sans Pro"/>
                <a:cs typeface="Source Sans Pro"/>
              </a:rPr>
              <a:t>Compreensão do oral </a:t>
            </a:r>
            <a:r>
              <a:rPr lang="pt-PT" sz="1800" b="1" dirty="0">
                <a:solidFill>
                  <a:srgbClr val="F05768"/>
                </a:solidFill>
                <a:latin typeface="Source Sans Pro"/>
                <a:ea typeface="Source Sans Pro"/>
                <a:cs typeface="Source Sans Pro"/>
              </a:rPr>
              <a:t>[Português e EM]</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Salas equipadas com sistema de reprodução de ficheiro áudio </a:t>
            </a:r>
            <a:r>
              <a:rPr lang="pt-PT" sz="2000" dirty="0">
                <a:solidFill>
                  <a:schemeClr val="tx1">
                    <a:lumMod val="65000"/>
                    <a:lumOff val="35000"/>
                  </a:schemeClr>
                </a:solidFill>
                <a:latin typeface="Montserrat" panose="020B0604020202020204" charset="0"/>
                <a:ea typeface="Calibri"/>
                <a:cs typeface="Times New Roman"/>
              </a:rPr>
              <a:t>[Duração </a:t>
            </a:r>
            <a:r>
              <a:rPr lang="pt-PT" sz="2000" dirty="0" err="1">
                <a:solidFill>
                  <a:schemeClr val="tx1">
                    <a:lumMod val="65000"/>
                    <a:lumOff val="35000"/>
                  </a:schemeClr>
                </a:solidFill>
                <a:latin typeface="Montserrat" panose="020B0604020202020204" charset="0"/>
                <a:ea typeface="Calibri"/>
                <a:cs typeface="Times New Roman"/>
              </a:rPr>
              <a:t>máx</a:t>
            </a:r>
            <a:r>
              <a:rPr lang="pt-PT" sz="2000" dirty="0">
                <a:solidFill>
                  <a:schemeClr val="tx1">
                    <a:lumMod val="65000"/>
                    <a:lumOff val="35000"/>
                  </a:schemeClr>
                </a:solidFill>
                <a:latin typeface="Montserrat" panose="020B0604020202020204" charset="0"/>
                <a:ea typeface="Calibri"/>
                <a:cs typeface="Times New Roman"/>
              </a:rPr>
              <a:t>. 15 min]</a:t>
            </a:r>
          </a:p>
        </p:txBody>
      </p:sp>
    </p:spTree>
    <p:extLst>
      <p:ext uri="{BB962C8B-B14F-4D97-AF65-F5344CB8AC3E}">
        <p14:creationId xmlns:p14="http://schemas.microsoft.com/office/powerpoint/2010/main" val="180433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escritas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1" name="Rectângulo 10"/>
          <p:cNvSpPr/>
          <p:nvPr/>
        </p:nvSpPr>
        <p:spPr>
          <a:xfrm>
            <a:off x="251520" y="1916832"/>
            <a:ext cx="2376264" cy="1738938"/>
          </a:xfrm>
          <a:prstGeom prst="rect">
            <a:avLst/>
          </a:prstGeom>
          <a:ln>
            <a:solidFill>
              <a:schemeClr val="bg1">
                <a:lumMod val="65000"/>
              </a:schemeClr>
            </a:solidFill>
            <a:prstDash val="dash"/>
          </a:ln>
        </p:spPr>
        <p:txBody>
          <a:bodyPr wrap="square">
            <a:spAutoFit/>
          </a:bodyPr>
          <a:lstStyle/>
          <a:p>
            <a:pPr marL="95250" lvl="0">
              <a:lnSpc>
                <a:spcPct val="115000"/>
              </a:lnSpc>
              <a:spcAft>
                <a:spcPts val="1800"/>
              </a:spcAft>
              <a:buClr>
                <a:srgbClr val="C7F464"/>
              </a:buClr>
              <a:buSzPct val="100000"/>
            </a:pPr>
            <a:r>
              <a:rPr lang="pt-PT" sz="2000" dirty="0">
                <a:solidFill>
                  <a:schemeClr val="tx1">
                    <a:lumMod val="65000"/>
                    <a:lumOff val="35000"/>
                  </a:schemeClr>
                </a:solidFill>
                <a:latin typeface="Montserrat" panose="020B0604020202020204" charset="0"/>
                <a:ea typeface="Calibri"/>
                <a:cs typeface="Times New Roman"/>
                <a:sym typeface="Montserrat"/>
              </a:rPr>
              <a:t>Português e Estudo do Meio</a:t>
            </a:r>
          </a:p>
          <a:p>
            <a:pPr marL="95250" lvl="0">
              <a:lnSpc>
                <a:spcPct val="115000"/>
              </a:lnSpc>
              <a:spcAft>
                <a:spcPts val="1200"/>
              </a:spcAft>
              <a:buClr>
                <a:srgbClr val="C7F464"/>
              </a:buClr>
              <a:buSzPct val="100000"/>
            </a:pPr>
            <a:r>
              <a:rPr lang="pt-PT" sz="2000" dirty="0">
                <a:solidFill>
                  <a:schemeClr val="tx1">
                    <a:lumMod val="65000"/>
                    <a:lumOff val="35000"/>
                  </a:schemeClr>
                </a:solidFill>
                <a:latin typeface="Montserrat" panose="020B0604020202020204" charset="0"/>
                <a:ea typeface="Calibri"/>
                <a:cs typeface="Times New Roman"/>
                <a:sym typeface="Montserrat"/>
              </a:rPr>
              <a:t>Matemática e Estudo do Meio</a:t>
            </a:r>
          </a:p>
        </p:txBody>
      </p:sp>
      <p:sp>
        <p:nvSpPr>
          <p:cNvPr id="9" name="Rectângulo 8"/>
          <p:cNvSpPr/>
          <p:nvPr/>
        </p:nvSpPr>
        <p:spPr>
          <a:xfrm>
            <a:off x="2915816" y="1916832"/>
            <a:ext cx="5904656" cy="3853363"/>
          </a:xfrm>
          <a:prstGeom prst="rect">
            <a:avLst/>
          </a:prstGeom>
          <a:ln>
            <a:solidFill>
              <a:schemeClr val="bg1">
                <a:lumMod val="65000"/>
              </a:schemeClr>
            </a:solidFill>
            <a:prstDash val="dash"/>
          </a:ln>
        </p:spPr>
        <p:txBody>
          <a:bodyPr wrap="square">
            <a:spAutoFit/>
          </a:bodyPr>
          <a:lstStyle/>
          <a:p>
            <a:pPr marL="228600" lvl="0">
              <a:buClr>
                <a:srgbClr val="FF9E00"/>
              </a:buClr>
            </a:pPr>
            <a:r>
              <a:rPr lang="pt-PT" sz="2800" b="1" dirty="0">
                <a:solidFill>
                  <a:srgbClr val="F05768"/>
                </a:solidFill>
                <a:latin typeface="Source Sans Pro"/>
                <a:ea typeface="Source Sans Pro"/>
                <a:cs typeface="Source Sans Pro"/>
              </a:rPr>
              <a:t>Local de realização </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Sala de aula habitual</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Lugares habituais dos alunos</a:t>
            </a:r>
          </a:p>
          <a:p>
            <a:pPr marL="265113" lvl="1"/>
            <a:r>
              <a:rPr lang="pt-PT" sz="2800" b="1" dirty="0">
                <a:solidFill>
                  <a:srgbClr val="F05768"/>
                </a:solidFill>
                <a:latin typeface="Source Sans Pro"/>
                <a:ea typeface="Source Sans Pro"/>
                <a:cs typeface="Source Sans Pro"/>
              </a:rPr>
              <a:t>Vigilância</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Professor titular da turma</a:t>
            </a:r>
          </a:p>
          <a:p>
            <a:pPr marL="228600" lvl="0">
              <a:buClr>
                <a:srgbClr val="FF9E00"/>
              </a:buClr>
            </a:pPr>
            <a:r>
              <a:rPr lang="pt-PT" sz="2800" b="1" dirty="0">
                <a:solidFill>
                  <a:srgbClr val="F05768"/>
                </a:solidFill>
                <a:latin typeface="Source Sans Pro"/>
                <a:ea typeface="Source Sans Pro"/>
                <a:cs typeface="Source Sans Pro"/>
              </a:rPr>
              <a:t>Programa PAEB</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Pautas de chamada por grupo turma</a:t>
            </a:r>
          </a:p>
        </p:txBody>
      </p:sp>
    </p:spTree>
    <p:extLst>
      <p:ext uri="{BB962C8B-B14F-4D97-AF65-F5344CB8AC3E}">
        <p14:creationId xmlns:p14="http://schemas.microsoft.com/office/powerpoint/2010/main" val="272672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251520" y="1916832"/>
            <a:ext cx="2376264" cy="1053109"/>
          </a:xfrm>
          <a:prstGeom prst="rect">
            <a:avLst/>
          </a:prstGeom>
          <a:ln>
            <a:solidFill>
              <a:schemeClr val="bg1">
                <a:lumMod val="65000"/>
              </a:schemeClr>
            </a:solidFill>
            <a:prstDash val="dash"/>
          </a:ln>
        </p:spPr>
        <p:txBody>
          <a:bodyPr wrap="square">
            <a:spAutoFit/>
          </a:bodyPr>
          <a:lstStyle/>
          <a:p>
            <a:pPr marL="95250" lvl="0" algn="ctr">
              <a:lnSpc>
                <a:spcPct val="115000"/>
              </a:lnSpc>
              <a:spcAft>
                <a:spcPts val="1800"/>
              </a:spcAft>
              <a:buClr>
                <a:srgbClr val="C7F464"/>
              </a:buClr>
              <a:buSzPct val="100000"/>
            </a:pPr>
            <a:r>
              <a:rPr lang="pt-PT" sz="2800" b="1" dirty="0">
                <a:solidFill>
                  <a:srgbClr val="F05768"/>
                </a:solidFill>
                <a:latin typeface="Source Sans Pro"/>
                <a:ea typeface="Source Sans Pro"/>
                <a:cs typeface="Source Sans Pro"/>
                <a:sym typeface="Montserrat"/>
              </a:rPr>
              <a:t>Expressões Artísticas</a:t>
            </a:r>
          </a:p>
        </p:txBody>
      </p:sp>
      <p:sp>
        <p:nvSpPr>
          <p:cNvPr id="12" name="Rectângulo 11"/>
          <p:cNvSpPr/>
          <p:nvPr/>
        </p:nvSpPr>
        <p:spPr>
          <a:xfrm>
            <a:off x="2915816" y="1916832"/>
            <a:ext cx="5976664" cy="3797963"/>
          </a:xfrm>
          <a:prstGeom prst="rect">
            <a:avLst/>
          </a:prstGeom>
          <a:ln>
            <a:solidFill>
              <a:schemeClr val="bg1">
                <a:lumMod val="65000"/>
              </a:schemeClr>
            </a:solidFill>
            <a:prstDash val="dash"/>
          </a:ln>
        </p:spPr>
        <p:txBody>
          <a:bodyPr wrap="square">
            <a:spAutoFit/>
          </a:bodyPr>
          <a:lstStyle/>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Duração 135 min dividida em duas partes </a:t>
            </a:r>
            <a:r>
              <a:rPr lang="pt-PT" sz="2000" dirty="0">
                <a:solidFill>
                  <a:schemeClr val="tx1">
                    <a:lumMod val="65000"/>
                    <a:lumOff val="35000"/>
                  </a:schemeClr>
                </a:solidFill>
                <a:latin typeface="Montserrat" panose="020B0604020202020204" charset="0"/>
                <a:ea typeface="Calibri"/>
                <a:cs typeface="Times New Roman"/>
              </a:rPr>
              <a:t>[Intervalo de 30 min]</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Espaço amplo – 1.ª parte</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Dois alunos por carteira – 2.ª parte</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Aplicador – professor titular de turma ou que leciona</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Classificadores – professores do 1.º ciclo ou das áreas específicas</a:t>
            </a:r>
          </a:p>
        </p:txBody>
      </p:sp>
    </p:spTree>
    <p:extLst>
      <p:ext uri="{BB962C8B-B14F-4D97-AF65-F5344CB8AC3E}">
        <p14:creationId xmlns:p14="http://schemas.microsoft.com/office/powerpoint/2010/main" val="65498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251520" y="1916832"/>
            <a:ext cx="2376264" cy="1053109"/>
          </a:xfrm>
          <a:prstGeom prst="rect">
            <a:avLst/>
          </a:prstGeom>
          <a:ln>
            <a:solidFill>
              <a:schemeClr val="bg1">
                <a:lumMod val="65000"/>
              </a:schemeClr>
            </a:solidFill>
            <a:prstDash val="dash"/>
          </a:ln>
        </p:spPr>
        <p:txBody>
          <a:bodyPr wrap="square">
            <a:spAutoFit/>
          </a:bodyPr>
          <a:lstStyle/>
          <a:p>
            <a:pPr marL="95250" lvl="0" algn="ctr">
              <a:lnSpc>
                <a:spcPct val="115000"/>
              </a:lnSpc>
              <a:spcAft>
                <a:spcPts val="1800"/>
              </a:spcAft>
              <a:buClr>
                <a:srgbClr val="C7F464"/>
              </a:buClr>
              <a:buSzPct val="100000"/>
            </a:pPr>
            <a:r>
              <a:rPr lang="pt-PT" sz="2800" b="1" dirty="0">
                <a:solidFill>
                  <a:srgbClr val="F05768"/>
                </a:solidFill>
                <a:latin typeface="Source Sans Pro"/>
                <a:ea typeface="Source Sans Pro"/>
                <a:cs typeface="Source Sans Pro"/>
                <a:sym typeface="Montserrat"/>
              </a:rPr>
              <a:t>Expressões Artísticas</a:t>
            </a:r>
          </a:p>
        </p:txBody>
      </p:sp>
      <p:sp>
        <p:nvSpPr>
          <p:cNvPr id="12" name="Rectângulo 11"/>
          <p:cNvSpPr/>
          <p:nvPr/>
        </p:nvSpPr>
        <p:spPr>
          <a:xfrm>
            <a:off x="2915816" y="1916832"/>
            <a:ext cx="5976664" cy="4105739"/>
          </a:xfrm>
          <a:prstGeom prst="rect">
            <a:avLst/>
          </a:prstGeom>
          <a:ln>
            <a:solidFill>
              <a:schemeClr val="bg1">
                <a:lumMod val="65000"/>
              </a:schemeClr>
            </a:solidFill>
            <a:prstDash val="dash"/>
          </a:ln>
        </p:spPr>
        <p:txBody>
          <a:bodyPr wrap="square">
            <a:spAutoFit/>
          </a:bodyPr>
          <a:lstStyle/>
          <a:p>
            <a:pPr marL="95250">
              <a:lnSpc>
                <a:spcPct val="115000"/>
              </a:lnSpc>
              <a:spcAft>
                <a:spcPts val="600"/>
              </a:spcAft>
              <a:buClr>
                <a:srgbClr val="C7F464"/>
              </a:buClr>
              <a:buSzPct val="100000"/>
            </a:pPr>
            <a:r>
              <a:rPr lang="pt-PT" sz="2400" b="1" dirty="0">
                <a:solidFill>
                  <a:srgbClr val="F05768"/>
                </a:solidFill>
                <a:latin typeface="Source Sans Pro"/>
                <a:ea typeface="Source Sans Pro"/>
                <a:cs typeface="Source Sans Pro"/>
              </a:rPr>
              <a:t>Aplicador é responsável por:</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Organização e preparação do espaço</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Aplicação do guião</a:t>
            </a:r>
          </a:p>
          <a:p>
            <a:pPr marL="95250">
              <a:lnSpc>
                <a:spcPct val="115000"/>
              </a:lnSpc>
              <a:spcBef>
                <a:spcPts val="600"/>
              </a:spcBef>
              <a:spcAft>
                <a:spcPts val="600"/>
              </a:spcAft>
              <a:buClr>
                <a:srgbClr val="C7F464"/>
              </a:buClr>
              <a:buSzPct val="100000"/>
            </a:pPr>
            <a:r>
              <a:rPr lang="pt-PT" sz="2400" b="1" dirty="0">
                <a:solidFill>
                  <a:srgbClr val="F05768"/>
                </a:solidFill>
                <a:latin typeface="Source Sans Pro"/>
                <a:ea typeface="Source Sans Pro"/>
                <a:cs typeface="Source Sans Pro"/>
              </a:rPr>
              <a:t>Classificadores são responsáveis por:</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Observar o desempenho dos alunos</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Preencher ficha de registo de observação</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Preencher a grelha de classificação</a:t>
            </a:r>
          </a:p>
        </p:txBody>
      </p:sp>
    </p:spTree>
    <p:extLst>
      <p:ext uri="{BB962C8B-B14F-4D97-AF65-F5344CB8AC3E}">
        <p14:creationId xmlns:p14="http://schemas.microsoft.com/office/powerpoint/2010/main" val="278620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251520" y="1916832"/>
            <a:ext cx="2376264" cy="915828"/>
          </a:xfrm>
          <a:prstGeom prst="rect">
            <a:avLst/>
          </a:prstGeom>
          <a:ln>
            <a:solidFill>
              <a:schemeClr val="bg1">
                <a:lumMod val="65000"/>
              </a:schemeClr>
            </a:solidFill>
            <a:prstDash val="dash"/>
          </a:ln>
        </p:spPr>
        <p:txBody>
          <a:bodyPr wrap="square">
            <a:spAutoFit/>
          </a:bodyPr>
          <a:lstStyle/>
          <a:p>
            <a:pPr marL="95250" lvl="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Expressões Físico-Motoras</a:t>
            </a:r>
          </a:p>
        </p:txBody>
      </p:sp>
      <p:sp>
        <p:nvSpPr>
          <p:cNvPr id="11" name="Rectângulo 10"/>
          <p:cNvSpPr/>
          <p:nvPr/>
        </p:nvSpPr>
        <p:spPr>
          <a:xfrm>
            <a:off x="2915816" y="1916832"/>
            <a:ext cx="5976664" cy="3600986"/>
          </a:xfrm>
          <a:prstGeom prst="rect">
            <a:avLst/>
          </a:prstGeom>
          <a:ln>
            <a:solidFill>
              <a:schemeClr val="bg1">
                <a:lumMod val="65000"/>
              </a:schemeClr>
            </a:solidFill>
            <a:prstDash val="dash"/>
          </a:ln>
        </p:spPr>
        <p:txBody>
          <a:bodyPr wrap="square">
            <a:spAutoFit/>
          </a:bodyPr>
          <a:lstStyle/>
          <a:p>
            <a:pPr marL="228600" lvl="0">
              <a:buClr>
                <a:srgbClr val="FF9E00"/>
              </a:buClr>
            </a:pPr>
            <a:r>
              <a:rPr lang="pt-PT" sz="2400" b="1" dirty="0">
                <a:solidFill>
                  <a:srgbClr val="F05768"/>
                </a:solidFill>
                <a:latin typeface="Source Sans Pro"/>
                <a:ea typeface="Source Sans Pro"/>
                <a:cs typeface="Source Sans Pro"/>
              </a:rPr>
              <a:t>Duração máxima – 60 min</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Duração máxima 60 min - Inclui organização e transições entre tarefas [30 min tolerância]</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Espaço interior ou exterior, cerca de 80 m2 com parede lisa de 4x3m (</a:t>
            </a:r>
            <a:r>
              <a:rPr lang="pt-PT" sz="2000" dirty="0" err="1">
                <a:solidFill>
                  <a:schemeClr val="tx1">
                    <a:lumMod val="65000"/>
                    <a:lumOff val="35000"/>
                  </a:schemeClr>
                </a:solidFill>
                <a:latin typeface="Montserrat" panose="020B0604020202020204" charset="0"/>
                <a:ea typeface="Calibri"/>
                <a:cs typeface="Times New Roman"/>
              </a:rPr>
              <a:t>aprox</a:t>
            </a:r>
            <a:r>
              <a:rPr lang="pt-PT" sz="2000" dirty="0">
                <a:solidFill>
                  <a:schemeClr val="tx1">
                    <a:lumMod val="65000"/>
                    <a:lumOff val="35000"/>
                  </a:schemeClr>
                </a:solidFill>
                <a:latin typeface="Montserrat" panose="020B0604020202020204" charset="0"/>
                <a:ea typeface="Calibri"/>
                <a:cs typeface="Times New Roman"/>
              </a:rPr>
              <a:t>.)</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Aplicador – professor titular de turma ou que leciona</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Classificadores – professores do 1.º ciclo ou das áreas específicas</a:t>
            </a:r>
          </a:p>
        </p:txBody>
      </p:sp>
    </p:spTree>
    <p:extLst>
      <p:ext uri="{BB962C8B-B14F-4D97-AF65-F5344CB8AC3E}">
        <p14:creationId xmlns:p14="http://schemas.microsoft.com/office/powerpoint/2010/main" val="61043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251520" y="1916832"/>
            <a:ext cx="2376264" cy="915828"/>
          </a:xfrm>
          <a:prstGeom prst="rect">
            <a:avLst/>
          </a:prstGeom>
          <a:ln>
            <a:solidFill>
              <a:schemeClr val="bg1">
                <a:lumMod val="65000"/>
              </a:schemeClr>
            </a:solidFill>
            <a:prstDash val="dash"/>
          </a:ln>
        </p:spPr>
        <p:txBody>
          <a:bodyPr wrap="square">
            <a:spAutoFit/>
          </a:bodyPr>
          <a:lstStyle/>
          <a:p>
            <a:pPr marL="95250" lvl="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Expressões Físico-Motoras</a:t>
            </a:r>
          </a:p>
        </p:txBody>
      </p:sp>
      <p:sp>
        <p:nvSpPr>
          <p:cNvPr id="10" name="Rectângulo 9"/>
          <p:cNvSpPr/>
          <p:nvPr/>
        </p:nvSpPr>
        <p:spPr>
          <a:xfrm>
            <a:off x="2915816" y="1916832"/>
            <a:ext cx="5976664" cy="3757952"/>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rPr>
              <a:t>Aplicador é responsável por:</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Acompanhar os alunos nas transições entre estações</a:t>
            </a:r>
          </a:p>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rPr>
              <a:t>Classificadores são responsáveis por:</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Explicar e demonstrar as tarefas</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Observar o desempenho dos alunos</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Preencher a ficha de registo de observação</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Preencher a grelha de classificação</a:t>
            </a:r>
          </a:p>
        </p:txBody>
      </p:sp>
    </p:spTree>
    <p:extLst>
      <p:ext uri="{BB962C8B-B14F-4D97-AF65-F5344CB8AC3E}">
        <p14:creationId xmlns:p14="http://schemas.microsoft.com/office/powerpoint/2010/main" val="376270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1" name="Rectângulo 10"/>
          <p:cNvSpPr/>
          <p:nvPr/>
        </p:nvSpPr>
        <p:spPr>
          <a:xfrm>
            <a:off x="251520" y="1916832"/>
            <a:ext cx="2376264" cy="1919180"/>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Expressões Artísticas</a:t>
            </a:r>
          </a:p>
          <a:p>
            <a:pPr marL="95250" lvl="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Expressões Físico-Motoras</a:t>
            </a:r>
          </a:p>
        </p:txBody>
      </p:sp>
      <p:sp>
        <p:nvSpPr>
          <p:cNvPr id="12" name="Rectângulo 11"/>
          <p:cNvSpPr/>
          <p:nvPr/>
        </p:nvSpPr>
        <p:spPr>
          <a:xfrm>
            <a:off x="2915816" y="1916832"/>
            <a:ext cx="5976664" cy="2517612"/>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rPr>
              <a:t>Comunicação com o IAVE</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A comunicação com o IAVE para esclarecimento das dúvidas que possam surgir antes e durante a aplicação das provas é da responsabilidade secretariado de exames na escola GPA ou Delegação Escolar</a:t>
            </a:r>
          </a:p>
        </p:txBody>
      </p:sp>
    </p:spTree>
    <p:extLst>
      <p:ext uri="{BB962C8B-B14F-4D97-AF65-F5344CB8AC3E}">
        <p14:creationId xmlns:p14="http://schemas.microsoft.com/office/powerpoint/2010/main" val="258881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1" name="Rectângulo 10"/>
          <p:cNvSpPr/>
          <p:nvPr/>
        </p:nvSpPr>
        <p:spPr>
          <a:xfrm>
            <a:off x="251520" y="1916832"/>
            <a:ext cx="2376264" cy="1919180"/>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Expressões Artísticas</a:t>
            </a:r>
          </a:p>
          <a:p>
            <a:pPr marL="95250" lvl="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Expressões Físico-Motoras</a:t>
            </a:r>
          </a:p>
        </p:txBody>
      </p:sp>
      <p:sp>
        <p:nvSpPr>
          <p:cNvPr id="9" name="Rectângulo 8"/>
          <p:cNvSpPr/>
          <p:nvPr/>
        </p:nvSpPr>
        <p:spPr>
          <a:xfrm>
            <a:off x="2915816" y="1916832"/>
            <a:ext cx="5976664" cy="4364272"/>
          </a:xfrm>
          <a:prstGeom prst="rect">
            <a:avLst/>
          </a:prstGeom>
          <a:ln>
            <a:solidFill>
              <a:schemeClr val="bg1">
                <a:lumMod val="65000"/>
              </a:schemeClr>
            </a:solidFill>
            <a:prstDash val="dash"/>
          </a:ln>
        </p:spPr>
        <p:txBody>
          <a:bodyPr wrap="square">
            <a:spAutoFit/>
          </a:bodyPr>
          <a:lstStyle/>
          <a:p>
            <a:pPr marL="95250">
              <a:lnSpc>
                <a:spcPct val="115000"/>
              </a:lnSpc>
              <a:buClr>
                <a:srgbClr val="C7F464"/>
              </a:buClr>
              <a:buSzPct val="100000"/>
            </a:pPr>
            <a:r>
              <a:rPr lang="pt-PT" sz="2400" b="1" dirty="0">
                <a:solidFill>
                  <a:srgbClr val="F05768"/>
                </a:solidFill>
                <a:latin typeface="Source Sans Pro"/>
                <a:ea typeface="Source Sans Pro"/>
                <a:cs typeface="Source Sans Pro"/>
              </a:rPr>
              <a:t>Programa PAEB</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Pautas de chamada por grupo turma</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Calendarização das provas da responsabilidade das escolas / delegações escolares em articulação com a Direção Regional de Educação</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Provas podem ser realizadas em dias diferentes, de 2 a 10 de maio</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Abril - Remessa prévia de dados de realização das provas por turma com local, data, hora e professores intervenientes</a:t>
            </a:r>
          </a:p>
        </p:txBody>
      </p:sp>
    </p:spTree>
    <p:extLst>
      <p:ext uri="{BB962C8B-B14F-4D97-AF65-F5344CB8AC3E}">
        <p14:creationId xmlns:p14="http://schemas.microsoft.com/office/powerpoint/2010/main" val="1712990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1" name="Rectângulo 10"/>
          <p:cNvSpPr/>
          <p:nvPr/>
        </p:nvSpPr>
        <p:spPr>
          <a:xfrm>
            <a:off x="251520" y="1916832"/>
            <a:ext cx="2376264" cy="1919180"/>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Expressões Artísticas</a:t>
            </a:r>
          </a:p>
          <a:p>
            <a:pPr marL="95250" lvl="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Expressões Físico-Motoras</a:t>
            </a:r>
          </a:p>
        </p:txBody>
      </p:sp>
      <p:sp>
        <p:nvSpPr>
          <p:cNvPr id="10" name="Rectângulo 9"/>
          <p:cNvSpPr/>
          <p:nvPr/>
        </p:nvSpPr>
        <p:spPr>
          <a:xfrm>
            <a:off x="2915816" y="1916832"/>
            <a:ext cx="5976664" cy="4164217"/>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rPr>
              <a:t>Programa PAEB</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Emissão das grelhas de classificação por grupo turma</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Concertação das classificações a atribuir pela equipa de classificação</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Importação das grelhas de classificação</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As fichas de registo de observação são disponibilizadas pelo IAVE, em conjunto com os guiões</a:t>
            </a:r>
          </a:p>
          <a:p>
            <a:pPr marL="355600" indent="-260350">
              <a:lnSpc>
                <a:spcPct val="115000"/>
              </a:lnSpc>
              <a:spcAft>
                <a:spcPts val="1200"/>
              </a:spcAft>
              <a:buClr>
                <a:srgbClr val="C7F464"/>
              </a:buClr>
              <a:buSzPct val="100000"/>
              <a:buFont typeface="Montserrat"/>
              <a:buChar cha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225980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marL="0" lvl="0" indent="0">
              <a:spcBef>
                <a:spcPts val="0"/>
              </a:spcBef>
              <a:spcAft>
                <a:spcPts val="0"/>
              </a:spcAft>
              <a:buNone/>
            </a:pPr>
            <a:r>
              <a:rPr lang="en" sz="2800" dirty="0"/>
              <a:t>Ordem de trabalhos</a:t>
            </a:r>
            <a:endParaRPr sz="2800" dirty="0"/>
          </a:p>
        </p:txBody>
      </p:sp>
      <p:sp>
        <p:nvSpPr>
          <p:cNvPr id="81" name="Shape 81"/>
          <p:cNvSpPr txBox="1"/>
          <p:nvPr/>
        </p:nvSpPr>
        <p:spPr>
          <a:xfrm>
            <a:off x="457200" y="1921974"/>
            <a:ext cx="8435280" cy="3523249"/>
          </a:xfrm>
          <a:prstGeom prst="rect">
            <a:avLst/>
          </a:prstGeom>
          <a:noFill/>
          <a:ln>
            <a:solidFill>
              <a:schemeClr val="tx1">
                <a:lumMod val="65000"/>
                <a:lumOff val="35000"/>
              </a:schemeClr>
            </a:solidFill>
            <a:prstDash val="dash"/>
          </a:ln>
        </p:spPr>
        <p:txBody>
          <a:bodyPr spcFirstLastPara="1" wrap="square" lIns="91425" tIns="91425" rIns="91425" bIns="91425" anchor="t" anchorCtr="0">
            <a:noAutofit/>
          </a:bodyPr>
          <a:lstStyle/>
          <a:p>
            <a:pPr marL="609600" indent="-514350">
              <a:lnSpc>
                <a:spcPct val="115000"/>
              </a:lnSpc>
              <a:spcAft>
                <a:spcPts val="2400"/>
              </a:spcAft>
              <a:buFont typeface="+mj-lt"/>
              <a:buAutoNum type="arabicPeriod"/>
            </a:pPr>
            <a:r>
              <a:rPr lang="pt-PT" sz="2800" b="1" dirty="0">
                <a:solidFill>
                  <a:srgbClr val="F05768"/>
                </a:solidFill>
                <a:latin typeface="Source Sans Pro"/>
                <a:ea typeface="Source Sans Pro"/>
                <a:cs typeface="Source Sans Pro"/>
              </a:rPr>
              <a:t>Provas de Aferição do 1.º ciclo</a:t>
            </a:r>
          </a:p>
          <a:p>
            <a:pPr marL="609600" indent="-514350">
              <a:lnSpc>
                <a:spcPct val="115000"/>
              </a:lnSpc>
              <a:spcAft>
                <a:spcPts val="2400"/>
              </a:spcAft>
              <a:buFont typeface="+mj-lt"/>
              <a:buAutoNum type="arabicPeriod"/>
            </a:pPr>
            <a:r>
              <a:rPr lang="pt-PT" sz="2800" b="1" dirty="0">
                <a:solidFill>
                  <a:srgbClr val="F05768"/>
                </a:solidFill>
                <a:latin typeface="Source Sans Pro"/>
                <a:ea typeface="Source Sans Pro"/>
                <a:cs typeface="Source Sans Pro"/>
              </a:rPr>
              <a:t>Provas de Equivalência à Frequência do 1.º ciclo</a:t>
            </a:r>
          </a:p>
          <a:p>
            <a:pPr marL="609600" indent="-514350">
              <a:lnSpc>
                <a:spcPct val="115000"/>
              </a:lnSpc>
              <a:spcAft>
                <a:spcPts val="2400"/>
              </a:spcAft>
              <a:buFont typeface="+mj-lt"/>
              <a:buAutoNum type="arabicPeriod"/>
            </a:pPr>
            <a:r>
              <a:rPr lang="pt-PT" sz="2800" b="1" dirty="0">
                <a:solidFill>
                  <a:srgbClr val="F05768"/>
                </a:solidFill>
                <a:latin typeface="Source Sans Pro"/>
                <a:ea typeface="Source Sans Pro"/>
                <a:cs typeface="Source Sans Pro"/>
              </a:rPr>
              <a:t>Alunos com Necessidades Educativas Especiais</a:t>
            </a:r>
          </a:p>
          <a:p>
            <a:pPr marL="609600" indent="-514350">
              <a:lnSpc>
                <a:spcPct val="115000"/>
              </a:lnSpc>
              <a:spcAft>
                <a:spcPts val="2400"/>
              </a:spcAft>
              <a:buFont typeface="+mj-lt"/>
              <a:buAutoNum type="arabicPeriod"/>
            </a:pPr>
            <a:r>
              <a:rPr lang="pt-PT" sz="2800" b="1" dirty="0">
                <a:solidFill>
                  <a:srgbClr val="F05768"/>
                </a:solidFill>
                <a:latin typeface="Source Sans Pro"/>
                <a:ea typeface="Source Sans Pro"/>
                <a:cs typeface="Source Sans Pro"/>
              </a:rPr>
              <a:t>Resultados das provas de aferição RIPA e REPA</a:t>
            </a:r>
          </a:p>
          <a:p>
            <a:pPr marL="0" lvl="0" indent="0" rtl="0">
              <a:spcBef>
                <a:spcPts val="600"/>
              </a:spcBef>
              <a:spcAft>
                <a:spcPts val="0"/>
              </a:spcAft>
              <a:buClr>
                <a:schemeClr val="dk1"/>
              </a:buClr>
              <a:buSzPts val="1100"/>
              <a:buFont typeface="Arial"/>
              <a:buNone/>
            </a:pPr>
            <a:endParaRPr sz="2800" dirty="0">
              <a:solidFill>
                <a:srgbClr val="2F3848"/>
              </a:solidFill>
              <a:latin typeface="Source Sans Pro"/>
              <a:ea typeface="Source Sans Pro"/>
              <a:cs typeface="Source Sans Pro"/>
              <a:sym typeface="Source Sans Pro"/>
            </a:endParaRPr>
          </a:p>
          <a:p>
            <a:pPr marL="0" lvl="0" indent="0" rtl="0">
              <a:spcBef>
                <a:spcPts val="600"/>
              </a:spcBef>
              <a:spcAft>
                <a:spcPts val="0"/>
              </a:spcAft>
              <a:buNone/>
            </a:pPr>
            <a:endParaRPr sz="2800" dirty="0">
              <a:solidFill>
                <a:srgbClr val="2F3848"/>
              </a:solidFill>
              <a:latin typeface="Source Sans Pro"/>
              <a:ea typeface="Source Sans Pro"/>
              <a:cs typeface="Source Sans Pro"/>
              <a:sym typeface="Source Sans Pro"/>
            </a:endParaRP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Tree>
    <p:extLst>
      <p:ext uri="{BB962C8B-B14F-4D97-AF65-F5344CB8AC3E}">
        <p14:creationId xmlns:p14="http://schemas.microsoft.com/office/powerpoint/2010/main" val="109437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Vídeo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467544" y="1916832"/>
            <a:ext cx="8136904" cy="954107"/>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000" dirty="0">
                <a:solidFill>
                  <a:schemeClr val="tx1">
                    <a:lumMod val="65000"/>
                    <a:lumOff val="35000"/>
                  </a:schemeClr>
                </a:solidFill>
                <a:latin typeface="Montserrat" panose="020B0604020202020204" charset="0"/>
                <a:ea typeface="Calibri"/>
                <a:cs typeface="Times New Roman"/>
                <a:hlinkClick r:id="rId6"/>
              </a:rPr>
              <a:t>https://www.youtube.com/watch?v=r_2jAPidzSU&amp;feature=youtu.be</a:t>
            </a:r>
            <a:endParaRPr lang="pt-PT" sz="2000" dirty="0">
              <a:solidFill>
                <a:schemeClr val="tx1">
                  <a:lumMod val="65000"/>
                  <a:lumOff val="35000"/>
                </a:schemeClr>
              </a:solidFill>
              <a:latin typeface="Montserrat" panose="020B0604020202020204" charset="0"/>
              <a:ea typeface="Calibri"/>
              <a:cs typeface="Times New Roman"/>
            </a:endParaRPr>
          </a:p>
          <a:p>
            <a:pPr marL="355600" indent="-260350">
              <a:lnSpc>
                <a:spcPct val="115000"/>
              </a:lnSpc>
              <a:spcAft>
                <a:spcPts val="1200"/>
              </a:spcAft>
              <a:buClr>
                <a:srgbClr val="C7F464"/>
              </a:buClr>
              <a:buSzPct val="100000"/>
              <a:buFont typeface="Montserrat"/>
              <a:buChar cha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507891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2F3848"/>
                </a:solidFill>
              </a:rPr>
              <a:t>2.</a:t>
            </a:r>
            <a:endParaRPr dirty="0">
              <a:solidFill>
                <a:srgbClr val="2F3848"/>
              </a:solidFill>
            </a:endParaRPr>
          </a:p>
          <a:p>
            <a:pPr lvl="0"/>
            <a:r>
              <a:rPr lang="en" dirty="0"/>
              <a:t>Provas de equivalência à frequência</a:t>
            </a:r>
            <a:endParaRPr dirty="0"/>
          </a:p>
        </p:txBody>
      </p:sp>
      <p:sp>
        <p:nvSpPr>
          <p:cNvPr id="97" name="Shape 97"/>
          <p:cNvSpPr txBox="1">
            <a:spLocks noGrp="1"/>
          </p:cNvSpPr>
          <p:nvPr>
            <p:ph type="subTitle" idx="1"/>
          </p:nvPr>
        </p:nvSpPr>
        <p:spPr>
          <a:xfrm>
            <a:off x="1188648" y="3922275"/>
            <a:ext cx="3815400" cy="993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a:t>1.º ciclo </a:t>
            </a:r>
            <a:endParaRPr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equivalência à frequência do 1.º ciclo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656867"/>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2" name="Shape 83"/>
          <p:cNvSpPr txBox="1">
            <a:spLocks noGrp="1"/>
          </p:cNvSpPr>
          <p:nvPr>
            <p:ph type="body" idx="1"/>
          </p:nvPr>
        </p:nvSpPr>
        <p:spPr>
          <a:xfrm>
            <a:off x="395536" y="2355321"/>
            <a:ext cx="4464496" cy="3809983"/>
          </a:xfrm>
          <a:prstGeom prst="rect">
            <a:avLst/>
          </a:prstGeom>
          <a:ln>
            <a:solidFill>
              <a:schemeClr val="bg1">
                <a:lumMod val="65000"/>
              </a:schemeClr>
            </a:solidFill>
            <a:prstDash val="dash"/>
          </a:ln>
        </p:spPr>
        <p:txBody>
          <a:bodyPr lIns="91425" tIns="91425" rIns="0" bIns="91425" anchor="t" anchorCtr="0">
            <a:noAutofit/>
          </a:bodyPr>
          <a:lstStyle/>
          <a:p>
            <a:pPr marL="450850" indent="-355600">
              <a:lnSpc>
                <a:spcPct val="115000"/>
              </a:lnSpc>
              <a:spcAft>
                <a:spcPts val="1200"/>
              </a:spcAft>
            </a:pPr>
            <a:r>
              <a:rPr lang="pt-PT" sz="2000" dirty="0">
                <a:solidFill>
                  <a:schemeClr val="tx1">
                    <a:lumMod val="65000"/>
                    <a:lumOff val="35000"/>
                  </a:schemeClr>
                </a:solidFill>
                <a:latin typeface="Montserrat" panose="020B0604020202020204" charset="0"/>
                <a:ea typeface="Calibri"/>
                <a:cs typeface="Times New Roman"/>
                <a:sym typeface="Arial"/>
              </a:rPr>
              <a:t>Alunos do Ensino individual e doméstico</a:t>
            </a:r>
          </a:p>
          <a:p>
            <a:pPr marL="450850" indent="-355600">
              <a:lnSpc>
                <a:spcPct val="115000"/>
              </a:lnSpc>
              <a:spcAft>
                <a:spcPts val="1200"/>
              </a:spcAft>
            </a:pPr>
            <a:r>
              <a:rPr lang="pt-PT" sz="2000" dirty="0">
                <a:solidFill>
                  <a:schemeClr val="tx1">
                    <a:lumMod val="65000"/>
                    <a:lumOff val="35000"/>
                  </a:schemeClr>
                </a:solidFill>
                <a:latin typeface="Montserrat" panose="020B0604020202020204" charset="0"/>
                <a:ea typeface="Calibri"/>
                <a:cs typeface="Times New Roman"/>
                <a:sym typeface="Arial"/>
              </a:rPr>
              <a:t>Alunos fora da escolaridade obrigatória que não frequentam qualquer escola</a:t>
            </a:r>
          </a:p>
          <a:p>
            <a:pPr marL="450850" indent="-355600">
              <a:lnSpc>
                <a:spcPct val="115000"/>
              </a:lnSpc>
              <a:spcAft>
                <a:spcPts val="1200"/>
              </a:spcAft>
            </a:pPr>
            <a:r>
              <a:rPr lang="pt-PT" sz="2000" dirty="0">
                <a:solidFill>
                  <a:schemeClr val="tx1">
                    <a:lumMod val="65000"/>
                    <a:lumOff val="35000"/>
                  </a:schemeClr>
                </a:solidFill>
                <a:latin typeface="Montserrat" panose="020B0604020202020204" charset="0"/>
                <a:ea typeface="Calibri"/>
                <a:cs typeface="Times New Roman"/>
              </a:rPr>
              <a:t>Alunos do 4.º ano com 14 anos, até ao termo do ano escolar,  que tenham ficado retidos por faltas</a:t>
            </a:r>
          </a:p>
          <a:p>
            <a:pPr marL="450850" indent="-355600">
              <a:lnSpc>
                <a:spcPct val="115000"/>
              </a:lnSpc>
            </a:pPr>
            <a:endParaRPr lang="pt-PT" sz="2000" dirty="0">
              <a:solidFill>
                <a:schemeClr val="tx1">
                  <a:lumMod val="65000"/>
                  <a:lumOff val="35000"/>
                </a:schemeClr>
              </a:solidFill>
              <a:latin typeface="Montserrat" panose="020B0604020202020204" charset="0"/>
              <a:ea typeface="Calibri"/>
              <a:cs typeface="Times New Roman"/>
              <a:sym typeface="Arial"/>
            </a:endParaRPr>
          </a:p>
        </p:txBody>
      </p:sp>
      <p:sp>
        <p:nvSpPr>
          <p:cNvPr id="13" name="Marcador de Posição do Texto 1"/>
          <p:cNvSpPr txBox="1">
            <a:spLocks/>
          </p:cNvSpPr>
          <p:nvPr/>
        </p:nvSpPr>
        <p:spPr>
          <a:xfrm>
            <a:off x="5148064" y="2411980"/>
            <a:ext cx="3744416" cy="37533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a:solidFill>
                  <a:schemeClr val="tx1">
                    <a:lumMod val="65000"/>
                    <a:lumOff val="35000"/>
                  </a:schemeClr>
                </a:solidFill>
                <a:latin typeface="Montserrat" panose="020B0604020202020204" charset="0"/>
                <a:ea typeface="Calibri"/>
                <a:cs typeface="Times New Roman"/>
                <a:sym typeface="Montserrat"/>
              </a:rPr>
              <a:t>Realizam provas a todas as disciplinas</a:t>
            </a:r>
          </a:p>
          <a:p>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provas às disciplinas com menção insuficiente, que lhes permitam a conclusão de ciclo, 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281859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equivalência à frequência do 1.º ciclo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656867"/>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1" name="Shape 83"/>
          <p:cNvSpPr txBox="1">
            <a:spLocks noGrp="1"/>
          </p:cNvSpPr>
          <p:nvPr>
            <p:ph type="body" idx="1"/>
          </p:nvPr>
        </p:nvSpPr>
        <p:spPr>
          <a:xfrm>
            <a:off x="395536" y="2355321"/>
            <a:ext cx="4464496" cy="3809983"/>
          </a:xfrm>
          <a:prstGeom prst="rect">
            <a:avLst/>
          </a:prstGeom>
          <a:ln>
            <a:solidFill>
              <a:schemeClr val="bg1">
                <a:lumMod val="65000"/>
              </a:schemeClr>
            </a:solidFill>
            <a:prstDash val="dash"/>
          </a:ln>
        </p:spPr>
        <p:txBody>
          <a:bodyPr lIns="91425" tIns="91425" rIns="0" bIns="91425" anchor="t" anchorCtr="0">
            <a:noAutofit/>
          </a:bodyPr>
          <a:lstStyle/>
          <a:p>
            <a:pPr marL="450850" indent="-355600">
              <a:lnSpc>
                <a:spcPct val="115000"/>
              </a:lnSpc>
            </a:pPr>
            <a:r>
              <a:rPr lang="pt-PT" sz="2000" dirty="0">
                <a:solidFill>
                  <a:schemeClr val="tx1">
                    <a:lumMod val="65000"/>
                    <a:lumOff val="35000"/>
                  </a:schemeClr>
                </a:solidFill>
                <a:latin typeface="Montserrat" panose="020B0604020202020204" charset="0"/>
                <a:ea typeface="Calibri"/>
                <a:cs typeface="Times New Roman"/>
              </a:rPr>
              <a:t>Alunos do 4.º ano com 14 anos, até ao termo do ano escolar, e não tenham obtido aprovação na avaliação sumativa final</a:t>
            </a:r>
          </a:p>
          <a:p>
            <a:pPr marL="450850" indent="-355600">
              <a:lnSpc>
                <a:spcPct val="115000"/>
              </a:lnSpc>
            </a:pPr>
            <a:endParaRPr lang="pt-PT" sz="2000" dirty="0">
              <a:solidFill>
                <a:schemeClr val="tx1">
                  <a:lumMod val="65000"/>
                  <a:lumOff val="35000"/>
                </a:schemeClr>
              </a:solidFill>
              <a:latin typeface="Montserrat" panose="020B0604020202020204" charset="0"/>
              <a:ea typeface="Calibri"/>
              <a:cs typeface="Times New Roman"/>
            </a:endParaRPr>
          </a:p>
        </p:txBody>
      </p:sp>
      <p:sp>
        <p:nvSpPr>
          <p:cNvPr id="14" name="Marcador de Posição do Texto 1"/>
          <p:cNvSpPr txBox="1">
            <a:spLocks/>
          </p:cNvSpPr>
          <p:nvPr/>
        </p:nvSpPr>
        <p:spPr>
          <a:xfrm>
            <a:off x="5148064" y="2348880"/>
            <a:ext cx="3744416" cy="37533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a:solidFill>
                  <a:schemeClr val="tx1">
                    <a:lumMod val="65000"/>
                    <a:lumOff val="35000"/>
                  </a:schemeClr>
                </a:solidFill>
                <a:latin typeface="Montserrat" panose="020B0604020202020204" charset="0"/>
                <a:ea typeface="Calibri"/>
                <a:cs typeface="Times New Roman"/>
                <a:sym typeface="Montserrat"/>
              </a:rPr>
              <a:t>Realizam provas às  disciplinas com menção insuficiente</a:t>
            </a:r>
          </a:p>
          <a:p>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provas às disciplinas com menção insuficiente, que lhes permitam a conclusão de ciclo, em caso de não aprovação na 1.ª fase</a:t>
            </a:r>
            <a:endParaRPr lang="pt-PT" sz="2000" dirty="0"/>
          </a:p>
          <a:p>
            <a:endParaRPr lang="pt-PT" dirty="0"/>
          </a:p>
        </p:txBody>
      </p:sp>
    </p:spTree>
    <p:extLst>
      <p:ext uri="{BB962C8B-B14F-4D97-AF65-F5344CB8AC3E}">
        <p14:creationId xmlns:p14="http://schemas.microsoft.com/office/powerpoint/2010/main" val="103114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2F3848"/>
                </a:solidFill>
              </a:rPr>
              <a:t>3.</a:t>
            </a:r>
            <a:endParaRPr dirty="0">
              <a:solidFill>
                <a:srgbClr val="2F3848"/>
              </a:solidFill>
            </a:endParaRPr>
          </a:p>
          <a:p>
            <a:pPr lvl="0"/>
            <a:r>
              <a:rPr lang="en" dirty="0"/>
              <a:t>Alunos com necessidades educativas especiais</a:t>
            </a:r>
            <a:endParaRPr dirty="0"/>
          </a:p>
        </p:txBody>
      </p:sp>
      <p:sp>
        <p:nvSpPr>
          <p:cNvPr id="97" name="Shape 97"/>
          <p:cNvSpPr txBox="1">
            <a:spLocks noGrp="1"/>
          </p:cNvSpPr>
          <p:nvPr>
            <p:ph type="subTitle" idx="1"/>
          </p:nvPr>
        </p:nvSpPr>
        <p:spPr>
          <a:xfrm>
            <a:off x="1188648" y="3922275"/>
            <a:ext cx="3815400" cy="993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a:t>1.º ciclo </a:t>
            </a:r>
            <a:endParaRPr sz="3600" dirty="0"/>
          </a:p>
        </p:txBody>
      </p:sp>
    </p:spTree>
    <p:extLst>
      <p:ext uri="{BB962C8B-B14F-4D97-AF65-F5344CB8AC3E}">
        <p14:creationId xmlns:p14="http://schemas.microsoft.com/office/powerpoint/2010/main" val="2222289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Provas de aferição - 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Todos os alunos têm o direito de aceder às provas de avaliação externa como parte integrante do seu processo de aprendizagem, numa perspetiva de efetiva inclusão</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Os alunos com NEE devem realizar as provas de aferição com as condições especiais necessárias para que o aluno consiga demonstrar as aprendizagens que efetuou</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As condições especiais são autorizadas pelo diretor da escola</a:t>
            </a:r>
          </a:p>
          <a:p>
            <a:pPr marL="450850" lvl="2" indent="-355600">
              <a:lnSpc>
                <a:spcPct val="115000"/>
              </a:lnSpc>
              <a:spcBef>
                <a:spcPts val="600"/>
              </a:spcBef>
              <a:buClr>
                <a:srgbClr val="2F3848"/>
              </a:buClr>
              <a:buSzPts val="2400"/>
              <a:buFont typeface="Source Sans Pro"/>
              <a:buChar char="■"/>
              <a:defRPr/>
            </a:pPr>
            <a:endParaRPr lang="pt-PT" sz="2000" dirty="0"/>
          </a:p>
          <a:p>
            <a:pPr marL="450850" lvl="2" indent="-355600">
              <a:lnSpc>
                <a:spcPct val="115000"/>
              </a:lnSpc>
              <a:spcBef>
                <a:spcPts val="600"/>
              </a:spcBef>
              <a:buClr>
                <a:srgbClr val="2F3848"/>
              </a:buClr>
              <a:buSzPts val="2400"/>
              <a:buFont typeface="Source Sans Pro"/>
              <a:buChar char="■"/>
              <a:defRPr/>
            </a:pPr>
            <a:endParaRPr lang="pt-PT" dirty="0"/>
          </a:p>
        </p:txBody>
      </p:sp>
    </p:spTree>
    <p:extLst>
      <p:ext uri="{BB962C8B-B14F-4D97-AF65-F5344CB8AC3E}">
        <p14:creationId xmlns:p14="http://schemas.microsoft.com/office/powerpoint/2010/main" val="1209225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Aos alunos com dislexia pode ser aplicado tempo suplementar (30 min), para além do tempo de prova, por não estar prevista tolerância regulamentar para as provas de aferição.</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Source Sans Pro"/>
              </a:rPr>
              <a:t>Em caso de doença grave devidamente confirmada, os alunos podem ser dispensados</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sym typeface="Source Sans Pro"/>
              </a:rPr>
              <a:t>Alunos com surdez de grau severo a profundo – podem ser dispensados da componente de compreensão do oral de Português e Estudo do Meio</a:t>
            </a:r>
            <a:endParaRPr lang="pt-PT" sz="2000" dirty="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buClr>
                <a:srgbClr val="2F3848"/>
              </a:buClr>
              <a:buSzPts val="2400"/>
              <a:buFont typeface="Source Sans Pro"/>
              <a:buChar char="■"/>
              <a:defRPr/>
            </a:pPr>
            <a:endParaRPr lang="pt-PT" sz="2000" dirty="0"/>
          </a:p>
          <a:p>
            <a:pPr marL="450850" lvl="2" indent="-355600">
              <a:lnSpc>
                <a:spcPct val="115000"/>
              </a:lnSpc>
              <a:spcBef>
                <a:spcPts val="600"/>
              </a:spcBef>
              <a:buClr>
                <a:srgbClr val="2F3848"/>
              </a:buClr>
              <a:buSzPts val="2400"/>
              <a:buFont typeface="Source Sans Pro"/>
              <a:buChar char="■"/>
              <a:defRPr/>
            </a:pPr>
            <a:endParaRPr lang="pt-PT" dirty="0"/>
          </a:p>
        </p:txBody>
      </p:sp>
    </p:spTree>
    <p:extLst>
      <p:ext uri="{BB962C8B-B14F-4D97-AF65-F5344CB8AC3E}">
        <p14:creationId xmlns:p14="http://schemas.microsoft.com/office/powerpoint/2010/main" val="58874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8064896"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sym typeface="Source Sans Pro"/>
              </a:rPr>
              <a:t>Nas provas de aferição podem ser aplicadas as condições especiais constantes do Guia, exceto as provas a nível de escola</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As escolas podem aplicar outros instrumentos e técnicas de avaliação adaptados ao aluno, a realizar em simultâneo ou não com as provas de aferição, que se poderão constituir como diagnósticos adequados e válidos, fornecendo informações detalhadas do desempenho escolar dos alunos.</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 partir da prova adaptada, poderá ser gerada a nível de escola, uma ficha individual do aluno, com informação descritiva e detalhada sobre o seu desempenho. </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Neste caso, os resultados não são registados no PAEB</a:t>
            </a:r>
          </a:p>
          <a:p>
            <a:pPr marL="95250" lvl="2">
              <a:lnSpc>
                <a:spcPct val="115000"/>
              </a:lnSpc>
              <a:spcBef>
                <a:spcPts val="600"/>
              </a:spcBef>
              <a:buClr>
                <a:srgbClr val="2F3848"/>
              </a:buClr>
              <a:buSzPts val="2400"/>
              <a:defRPr/>
            </a:pPr>
            <a:endParaRPr lang="pt-PT" sz="2000" dirty="0">
              <a:solidFill>
                <a:schemeClr val="tx1">
                  <a:lumMod val="65000"/>
                  <a:lumOff val="35000"/>
                </a:schemeClr>
              </a:solidFill>
              <a:latin typeface="Montserrat" panose="020B0604020202020204" charset="0"/>
              <a:ea typeface="Calibri"/>
              <a:cs typeface="Times New Roman"/>
            </a:endParaRPr>
          </a:p>
          <a:p>
            <a:pPr marL="406400">
              <a:spcAft>
                <a:spcPts val="1200"/>
              </a:spcAft>
              <a:buClr>
                <a:srgbClr val="FF9E00"/>
              </a:buClr>
            </a:pPr>
            <a:endParaRPr lang="pt-PT" dirty="0"/>
          </a:p>
          <a:p>
            <a:endParaRPr lang="pt-PT" dirty="0"/>
          </a:p>
        </p:txBody>
      </p:sp>
    </p:spTree>
    <p:extLst>
      <p:ext uri="{BB962C8B-B14F-4D97-AF65-F5344CB8AC3E}">
        <p14:creationId xmlns:p14="http://schemas.microsoft.com/office/powerpoint/2010/main" val="2607167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Provas performativas - 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sym typeface="Source Sans Pro"/>
              </a:rPr>
              <a:t>Nas provas de aferição performativas devem ser aplicadas as   condições especiais que se adequem  às características das provas</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Nestas provas, os alunos devem realizar as tarefas prescritas que se adequem às suas necessidades educativas</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Após disponibilização dos guiões das provas de aferição, estes deverão ser analisados para que se definam antecipadamente as tarefas que os alunos poderão ou não realizar, depois de se proceder às necessárias adaptações.</a:t>
            </a:r>
            <a:endParaRPr lang="pt-PT" sz="2000" dirty="0">
              <a:solidFill>
                <a:schemeClr val="tx1">
                  <a:lumMod val="65000"/>
                  <a:lumOff val="35000"/>
                </a:schemeClr>
              </a:solidFill>
              <a:latin typeface="Montserrat" panose="020B0604020202020204" charset="0"/>
              <a:ea typeface="Calibri"/>
              <a:cs typeface="Times New Roman"/>
              <a:sym typeface="Source Sans Pro"/>
            </a:endParaRP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2269863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Provas performativas - 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lvl="2">
              <a:lnSpc>
                <a:spcPct val="115000"/>
              </a:lnSpc>
              <a:spcBef>
                <a:spcPts val="600"/>
              </a:spcBef>
              <a:buClr>
                <a:srgbClr val="2F3848"/>
              </a:buClr>
              <a:buSzPts val="2400"/>
              <a:defRPr/>
            </a:pPr>
            <a:r>
              <a:rPr lang="pt-PT" sz="2400" b="1" dirty="0">
                <a:solidFill>
                  <a:srgbClr val="F05768"/>
                </a:solidFill>
                <a:latin typeface="Source Sans Pro"/>
                <a:ea typeface="Source Sans Pro"/>
                <a:cs typeface="Source Sans Pro"/>
                <a:sym typeface="Montserrat"/>
              </a:rPr>
              <a:t>Exemplos de condições:</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Realização da prova em situação individual com mediação de um docente para dar as orientações, exemplificando sempre que necessário;  </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Dispensa das tarefas que se revelem de difícil execução, em função do perfil do aluno;</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Fracionamento da prova por vários momentos (por exemplo, uma parte no período da manhã e outra à tarde ou em datas diferentes);</a:t>
            </a: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188865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2F3848"/>
                </a:solidFill>
              </a:rPr>
              <a:t>1.</a:t>
            </a:r>
            <a:endParaRPr dirty="0">
              <a:solidFill>
                <a:srgbClr val="2F3848"/>
              </a:solidFill>
            </a:endParaRPr>
          </a:p>
          <a:p>
            <a:pPr lvl="0"/>
            <a:r>
              <a:rPr lang="en" dirty="0"/>
              <a:t>Provas de aferição</a:t>
            </a:r>
            <a:endParaRPr dirty="0"/>
          </a:p>
        </p:txBody>
      </p:sp>
      <p:sp>
        <p:nvSpPr>
          <p:cNvPr id="97" name="Shape 97"/>
          <p:cNvSpPr txBox="1">
            <a:spLocks noGrp="1"/>
          </p:cNvSpPr>
          <p:nvPr>
            <p:ph type="subTitle" idx="1"/>
          </p:nvPr>
        </p:nvSpPr>
        <p:spPr>
          <a:xfrm>
            <a:off x="1188648" y="3922275"/>
            <a:ext cx="3815400" cy="993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a:t>1.º ciclo </a:t>
            </a:r>
            <a:endParaRPr sz="3600" dirty="0"/>
          </a:p>
        </p:txBody>
      </p:sp>
    </p:spTree>
    <p:extLst>
      <p:ext uri="{BB962C8B-B14F-4D97-AF65-F5344CB8AC3E}">
        <p14:creationId xmlns:p14="http://schemas.microsoft.com/office/powerpoint/2010/main" val="3993792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Provas performativas - 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5"/>
            <a:ext cx="7848872" cy="4608289"/>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lvl="2">
              <a:lnSpc>
                <a:spcPct val="115000"/>
              </a:lnSpc>
              <a:spcBef>
                <a:spcPts val="600"/>
              </a:spcBef>
              <a:buClr>
                <a:srgbClr val="2F3848"/>
              </a:buClr>
              <a:buSzPts val="2400"/>
              <a:defRPr/>
            </a:pPr>
            <a:r>
              <a:rPr lang="pt-PT" sz="2400" b="1" dirty="0">
                <a:solidFill>
                  <a:srgbClr val="F05768"/>
                </a:solidFill>
                <a:latin typeface="Source Sans Pro"/>
                <a:ea typeface="Source Sans Pro"/>
                <a:cs typeface="Source Sans Pro"/>
                <a:sym typeface="Montserrat"/>
              </a:rPr>
              <a:t>Exemplos de condições:</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Realização de atividades alternativas ou similares àquelas em que o aluno revele dificuldades acrescidas de execução, em função da incapacidade evidenciada, com recurso, por exemplo, a produtos de apoio;</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Nos casos dos alunos com surdez severa a profunda, adaptação da prova ou de partes da prova, transformando em sinais visuais a informação sonora ou realizando a prova com presença de formador/intérprete de língua gestual portuguesa.  </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 geração de um RIPA é assegurada no caso de dispensa parcial, desde que sejam realizadas pelo aluno, metade das tarefas previstas em cada guião. </a:t>
            </a: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1392666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Condições especiais – matrícula por disciplinas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Os alunos que se encontram com a medida matrícula por disciplinas só devem realizar as provas de aferição relativas às disciplinas que se encontram a frequentar no presente ano letivo. </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No caso das provas de aferição referentes a mais do que uma disciplina os alunos só as devem realizar no caso de frequentarem ambas as disciplinas no presente ano letivo.</a:t>
            </a:r>
          </a:p>
          <a:p>
            <a:pPr marL="406400">
              <a:spcAft>
                <a:spcPts val="1200"/>
              </a:spcAft>
              <a:buClr>
                <a:srgbClr val="FF9E00"/>
              </a:buClr>
            </a:pPr>
            <a:endParaRPr lang="pt-PT" dirty="0"/>
          </a:p>
          <a:p>
            <a:endParaRPr lang="pt-PT" dirty="0"/>
          </a:p>
        </p:txBody>
      </p:sp>
    </p:spTree>
    <p:extLst>
      <p:ext uri="{BB962C8B-B14F-4D97-AF65-F5344CB8AC3E}">
        <p14:creationId xmlns:p14="http://schemas.microsoft.com/office/powerpoint/2010/main" val="505567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Plataforma - 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2"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a:lnSpc>
                <a:spcPct val="115000"/>
              </a:lnSpc>
              <a:spcAft>
                <a:spcPts val="600"/>
              </a:spcAft>
              <a:buClr>
                <a:srgbClr val="C7F464"/>
              </a:buClr>
              <a:buSzPct val="100000"/>
            </a:pPr>
            <a:r>
              <a:rPr lang="pt-PT" sz="2000" dirty="0">
                <a:solidFill>
                  <a:schemeClr val="tx1">
                    <a:lumMod val="65000"/>
                    <a:lumOff val="35000"/>
                  </a:schemeClr>
                </a:solidFill>
                <a:latin typeface="Montserrat" panose="020B0604020202020204" charset="0"/>
                <a:ea typeface="Calibri"/>
                <a:cs typeface="Times New Roman"/>
              </a:rPr>
              <a:t>Registo das condições especiais na plataforma JNE, disponível de 9 a 27 de abril em : </a:t>
            </a:r>
            <a:r>
              <a:rPr lang="pt-PT" sz="2000" b="1" dirty="0">
                <a:solidFill>
                  <a:schemeClr val="tx1">
                    <a:lumMod val="65000"/>
                    <a:lumOff val="35000"/>
                  </a:schemeClr>
                </a:solidFill>
                <a:latin typeface="Montserrat" panose="020B0604020202020204" charset="0"/>
                <a:ea typeface="Calibri"/>
                <a:cs typeface="Times New Roman"/>
                <a:hlinkClick r:id="rId6"/>
              </a:rPr>
              <a:t>http://area.dge.mec.pt/jnepa</a:t>
            </a:r>
            <a:r>
              <a:rPr lang="pt-PT" sz="2000" b="1" dirty="0">
                <a:solidFill>
                  <a:schemeClr val="tx1">
                    <a:lumMod val="65000"/>
                    <a:lumOff val="35000"/>
                  </a:schemeClr>
                </a:solidFill>
                <a:latin typeface="Montserrat" panose="020B0604020202020204" charset="0"/>
                <a:ea typeface="Calibri"/>
                <a:cs typeface="Times New Roman"/>
              </a:rPr>
              <a:t>  </a:t>
            </a:r>
          </a:p>
        </p:txBody>
      </p:sp>
      <p:pic>
        <p:nvPicPr>
          <p:cNvPr id="1026" name="Picture 2" descr="N:\JNE 2018\Normas_2018\Guia Aplicação de Condições Especiais\Plataforma Image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658" y="2996952"/>
            <a:ext cx="71437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8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2F3848"/>
                </a:solidFill>
              </a:rPr>
              <a:t>4.</a:t>
            </a:r>
            <a:endParaRPr dirty="0">
              <a:solidFill>
                <a:srgbClr val="2F3848"/>
              </a:solidFill>
            </a:endParaRPr>
          </a:p>
          <a:p>
            <a:pPr lvl="0"/>
            <a:r>
              <a:rPr lang="en" dirty="0"/>
              <a:t>R</a:t>
            </a:r>
            <a:r>
              <a:rPr lang="pt-PT" dirty="0"/>
              <a:t>e</a:t>
            </a:r>
            <a:r>
              <a:rPr lang="en" dirty="0"/>
              <a:t>sultados das provas de aferição </a:t>
            </a:r>
            <a:endParaRPr dirty="0"/>
          </a:p>
        </p:txBody>
      </p:sp>
      <p:sp>
        <p:nvSpPr>
          <p:cNvPr id="97" name="Shape 97"/>
          <p:cNvSpPr txBox="1">
            <a:spLocks noGrp="1"/>
          </p:cNvSpPr>
          <p:nvPr>
            <p:ph type="subTitle" idx="1"/>
          </p:nvPr>
        </p:nvSpPr>
        <p:spPr>
          <a:xfrm>
            <a:off x="1188648" y="3922275"/>
            <a:ext cx="3815400" cy="993900"/>
          </a:xfrm>
          <a:prstGeom prst="rect">
            <a:avLst/>
          </a:prstGeom>
        </p:spPr>
        <p:txBody>
          <a:bodyPr spcFirstLastPara="1" wrap="square" lIns="91425" tIns="91425" rIns="91425" bIns="91425" anchor="ctr" anchorCtr="0">
            <a:noAutofit/>
          </a:bodyPr>
          <a:lstStyle/>
          <a:p>
            <a:pPr marL="0" lvl="0" indent="0" algn="ctr"/>
            <a:r>
              <a:rPr lang="en" sz="4000" b="1" dirty="0"/>
              <a:t>RIPA e REPA</a:t>
            </a:r>
            <a:endParaRPr sz="4000" b="1" dirty="0"/>
          </a:p>
        </p:txBody>
      </p:sp>
    </p:spTree>
    <p:extLst>
      <p:ext uri="{BB962C8B-B14F-4D97-AF65-F5344CB8AC3E}">
        <p14:creationId xmlns:p14="http://schemas.microsoft.com/office/powerpoint/2010/main" val="1343277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lvl="0"/>
            <a:r>
              <a:rPr lang="pt-PT" dirty="0"/>
              <a:t>Princípios da avaliação | Ensino Básico</a:t>
            </a:r>
            <a:endParaRPr dirty="0"/>
          </a:p>
        </p:txBody>
      </p:sp>
      <p:sp>
        <p:nvSpPr>
          <p:cNvPr id="6" name="Shape 204"/>
          <p:cNvSpPr txBox="1">
            <a:spLocks noGrp="1"/>
          </p:cNvSpPr>
          <p:nvPr>
            <p:ph type="body" idx="1"/>
          </p:nvPr>
        </p:nvSpPr>
        <p:spPr>
          <a:xfrm>
            <a:off x="835216" y="1916832"/>
            <a:ext cx="3592768" cy="1800200"/>
          </a:xfrm>
          <a:prstGeom prst="rect">
            <a:avLst/>
          </a:prstGeom>
          <a:ln>
            <a:solidFill>
              <a:schemeClr val="bg1">
                <a:lumMod val="65000"/>
              </a:schemeClr>
            </a:solidFill>
            <a:prstDash val="dash"/>
          </a:ln>
        </p:spPr>
        <p:txBody>
          <a:bodyPr lIns="91425" tIns="91425" rIns="91425" bIns="91425" anchor="t" anchorCtr="0">
            <a:noAutofit/>
          </a:bodyPr>
          <a:lstStyle/>
          <a:p>
            <a:pPr marL="95250" lvl="1">
              <a:lnSpc>
                <a:spcPct val="115000"/>
              </a:lnSpc>
              <a:spcAft>
                <a:spcPts val="1200"/>
              </a:spcAft>
              <a:buNone/>
              <a:defRPr/>
            </a:pPr>
            <a:r>
              <a:rPr lang="pt-PT" sz="1800" dirty="0">
                <a:solidFill>
                  <a:schemeClr val="tx1">
                    <a:lumMod val="65000"/>
                    <a:lumOff val="35000"/>
                  </a:schemeClr>
                </a:solidFill>
                <a:latin typeface="Montserrat" panose="020B0604020202020204" charset="0"/>
                <a:ea typeface="Calibri"/>
                <a:cs typeface="Times New Roman"/>
              </a:rPr>
              <a:t>Implementar</a:t>
            </a:r>
            <a:r>
              <a:rPr lang="pt-PT" sz="2000" dirty="0">
                <a:solidFill>
                  <a:schemeClr val="tx1">
                    <a:lumMod val="65000"/>
                    <a:lumOff val="35000"/>
                  </a:schemeClr>
                </a:solidFill>
                <a:latin typeface="Montserrat" panose="020B0604020202020204" charset="0"/>
                <a:ea typeface="Calibri"/>
                <a:cs typeface="Times New Roman"/>
              </a:rPr>
              <a:t> </a:t>
            </a:r>
            <a:r>
              <a:rPr lang="pt-PT" sz="2000" b="1" dirty="0">
                <a:solidFill>
                  <a:srgbClr val="F05768"/>
                </a:solidFill>
                <a:sym typeface="Arial"/>
              </a:rPr>
              <a:t>rotinas de avaliação</a:t>
            </a:r>
            <a:r>
              <a:rPr lang="pt-PT" sz="1800" b="1" dirty="0">
                <a:solidFill>
                  <a:schemeClr val="tx1">
                    <a:lumMod val="65000"/>
                    <a:lumOff val="35000"/>
                  </a:schemeClr>
                </a:solidFill>
                <a:latin typeface="Montserrat" panose="020B0604020202020204" charset="0"/>
                <a:ea typeface="Calibri"/>
                <a:cs typeface="Times New Roman"/>
              </a:rPr>
              <a:t> </a:t>
            </a:r>
            <a:r>
              <a:rPr lang="pt-PT" sz="1800" dirty="0">
                <a:solidFill>
                  <a:schemeClr val="tx1">
                    <a:lumMod val="65000"/>
                    <a:lumOff val="35000"/>
                  </a:schemeClr>
                </a:solidFill>
                <a:latin typeface="Montserrat" panose="020B0604020202020204" charset="0"/>
                <a:ea typeface="Calibri"/>
                <a:cs typeface="Times New Roman"/>
              </a:rPr>
              <a:t>sobre as práticas que conduzam à melhoria das aprendizagens</a:t>
            </a:r>
          </a:p>
        </p:txBody>
      </p:sp>
      <p:sp>
        <p:nvSpPr>
          <p:cNvPr id="7" name="Shape 205"/>
          <p:cNvSpPr txBox="1">
            <a:spLocks noGrp="1"/>
          </p:cNvSpPr>
          <p:nvPr>
            <p:ph type="body" idx="2"/>
          </p:nvPr>
        </p:nvSpPr>
        <p:spPr>
          <a:xfrm>
            <a:off x="4790105" y="1916832"/>
            <a:ext cx="3598319" cy="1800200"/>
          </a:xfrm>
          <a:prstGeom prst="rect">
            <a:avLst/>
          </a:prstGeom>
          <a:ln>
            <a:solidFill>
              <a:schemeClr val="bg1">
                <a:lumMod val="65000"/>
              </a:schemeClr>
            </a:solidFill>
            <a:prstDash val="dash"/>
          </a:ln>
        </p:spPr>
        <p:txBody>
          <a:bodyPr lIns="91425" tIns="91425" rIns="91425" bIns="91425" anchor="t" anchorCtr="0">
            <a:noAutofit/>
          </a:bodyPr>
          <a:lstStyle/>
          <a:p>
            <a:pPr marL="95250" lvl="1">
              <a:lnSpc>
                <a:spcPct val="115000"/>
              </a:lnSpc>
              <a:spcAft>
                <a:spcPts val="1200"/>
              </a:spcAft>
              <a:buNone/>
              <a:defRPr/>
            </a:pPr>
            <a:r>
              <a:rPr lang="pt-PT" sz="1800" dirty="0">
                <a:solidFill>
                  <a:schemeClr val="tx1">
                    <a:lumMod val="65000"/>
                    <a:lumOff val="35000"/>
                  </a:schemeClr>
                </a:solidFill>
                <a:latin typeface="Montserrat" panose="020B0604020202020204" charset="0"/>
                <a:ea typeface="Calibri"/>
                <a:cs typeface="Times New Roman"/>
              </a:rPr>
              <a:t>Ter em conta outros </a:t>
            </a:r>
            <a:r>
              <a:rPr lang="pt-PT" sz="2000" b="1" dirty="0">
                <a:solidFill>
                  <a:srgbClr val="F05768"/>
                </a:solidFill>
              </a:rPr>
              <a:t>indicadores</a:t>
            </a:r>
            <a:r>
              <a:rPr lang="pt-PT" sz="1800" dirty="0">
                <a:solidFill>
                  <a:schemeClr val="tx1">
                    <a:lumMod val="65000"/>
                    <a:lumOff val="35000"/>
                  </a:schemeClr>
                </a:solidFill>
                <a:latin typeface="Montserrat" panose="020B0604020202020204" charset="0"/>
                <a:ea typeface="Calibri"/>
                <a:cs typeface="Times New Roman"/>
              </a:rPr>
              <a:t> considerados relevantes numa lógica de melhoria de prestação do serviço educativo</a:t>
            </a:r>
          </a:p>
        </p:txBody>
      </p:sp>
      <p:sp>
        <p:nvSpPr>
          <p:cNvPr id="8" name="Shape 204"/>
          <p:cNvSpPr txBox="1">
            <a:spLocks/>
          </p:cNvSpPr>
          <p:nvPr/>
        </p:nvSpPr>
        <p:spPr>
          <a:xfrm>
            <a:off x="827584" y="4077072"/>
            <a:ext cx="3600400" cy="1800200"/>
          </a:xfrm>
          <a:prstGeom prst="rect">
            <a:avLst/>
          </a:prstGeom>
          <a:noFill/>
          <a:ln>
            <a:solidFill>
              <a:schemeClr val="bg1">
                <a:lumMod val="65000"/>
              </a:schemeClr>
            </a:solid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95250" lvl="1">
              <a:lnSpc>
                <a:spcPct val="115000"/>
              </a:lnSpc>
              <a:spcAft>
                <a:spcPts val="1200"/>
              </a:spcAft>
              <a:buFont typeface="Source Sans Pro"/>
              <a:buNone/>
              <a:defRPr/>
            </a:pPr>
            <a:r>
              <a:rPr lang="pt-PT" dirty="0">
                <a:solidFill>
                  <a:schemeClr val="tx1">
                    <a:lumMod val="65000"/>
                    <a:lumOff val="35000"/>
                  </a:schemeClr>
                </a:solidFill>
                <a:latin typeface="Montserrat" panose="020B0604020202020204" charset="0"/>
                <a:ea typeface="Calibri"/>
                <a:cs typeface="Times New Roman"/>
              </a:rPr>
              <a:t>Valorizar abordagens de </a:t>
            </a:r>
            <a:r>
              <a:rPr lang="pt-PT" sz="2000" b="1" dirty="0">
                <a:solidFill>
                  <a:srgbClr val="F05768"/>
                </a:solidFill>
              </a:rPr>
              <a:t>complementaridade</a:t>
            </a:r>
            <a:r>
              <a:rPr lang="pt-PT" dirty="0">
                <a:solidFill>
                  <a:schemeClr val="tx1">
                    <a:lumMod val="65000"/>
                    <a:lumOff val="35000"/>
                  </a:schemeClr>
                </a:solidFill>
                <a:latin typeface="Montserrat" panose="020B0604020202020204" charset="0"/>
                <a:ea typeface="Calibri"/>
                <a:cs typeface="Times New Roman"/>
              </a:rPr>
              <a:t> entre os dados da avaliação interna e externa das aprendizagens</a:t>
            </a:r>
          </a:p>
        </p:txBody>
      </p:sp>
      <p:sp>
        <p:nvSpPr>
          <p:cNvPr id="9" name="Shape 204"/>
          <p:cNvSpPr txBox="1">
            <a:spLocks/>
          </p:cNvSpPr>
          <p:nvPr/>
        </p:nvSpPr>
        <p:spPr>
          <a:xfrm>
            <a:off x="4795656" y="4077072"/>
            <a:ext cx="3592768" cy="1800200"/>
          </a:xfrm>
          <a:prstGeom prst="rect">
            <a:avLst/>
          </a:prstGeom>
          <a:noFill/>
          <a:ln>
            <a:solidFill>
              <a:schemeClr val="bg1">
                <a:lumMod val="65000"/>
              </a:schemeClr>
            </a:solid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95250" lvl="1">
              <a:lnSpc>
                <a:spcPct val="115000"/>
              </a:lnSpc>
              <a:spcAft>
                <a:spcPts val="1200"/>
              </a:spcAft>
              <a:buFont typeface="Source Sans Pro"/>
              <a:buNone/>
              <a:defRPr/>
            </a:pPr>
            <a:r>
              <a:rPr lang="pt-PT" sz="2000" b="1" dirty="0">
                <a:solidFill>
                  <a:srgbClr val="F05768"/>
                </a:solidFill>
              </a:rPr>
              <a:t>Planificar</a:t>
            </a:r>
            <a:r>
              <a:rPr lang="pt-PT" dirty="0">
                <a:solidFill>
                  <a:schemeClr val="tx1">
                    <a:lumMod val="65000"/>
                    <a:lumOff val="35000"/>
                  </a:schemeClr>
                </a:solidFill>
                <a:latin typeface="Montserrat" panose="020B0604020202020204" charset="0"/>
                <a:ea typeface="Calibri"/>
                <a:cs typeface="Times New Roman"/>
              </a:rPr>
              <a:t> atividades curriculares e extracurriculares sustentadas pelos dados disponíveis</a:t>
            </a:r>
          </a:p>
        </p:txBody>
      </p:sp>
    </p:spTree>
    <p:extLst>
      <p:ext uri="{BB962C8B-B14F-4D97-AF65-F5344CB8AC3E}">
        <p14:creationId xmlns:p14="http://schemas.microsoft.com/office/powerpoint/2010/main" val="2679642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lvl="0"/>
            <a:r>
              <a:rPr lang="pt-PT" dirty="0"/>
              <a:t>Princípios da avaliação | Ensino Básico</a:t>
            </a:r>
            <a:endParaRPr dirty="0"/>
          </a:p>
        </p:txBody>
      </p:sp>
      <p:sp>
        <p:nvSpPr>
          <p:cNvPr id="10" name="Shape 204"/>
          <p:cNvSpPr txBox="1">
            <a:spLocks noGrp="1"/>
          </p:cNvSpPr>
          <p:nvPr>
            <p:ph type="body" idx="1"/>
          </p:nvPr>
        </p:nvSpPr>
        <p:spPr>
          <a:xfrm>
            <a:off x="835216" y="1916832"/>
            <a:ext cx="3592768" cy="1800200"/>
          </a:xfrm>
          <a:prstGeom prst="rect">
            <a:avLst/>
          </a:prstGeom>
          <a:ln>
            <a:solidFill>
              <a:schemeClr val="bg1">
                <a:lumMod val="65000"/>
              </a:schemeClr>
            </a:solidFill>
            <a:prstDash val="dash"/>
          </a:ln>
        </p:spPr>
        <p:txBody>
          <a:bodyPr lIns="91425" tIns="91425" rIns="91425" bIns="91425" anchor="t" anchorCtr="0">
            <a:noAutofit/>
          </a:bodyPr>
          <a:lstStyle/>
          <a:p>
            <a:pPr marL="3175" lvl="1">
              <a:lnSpc>
                <a:spcPts val="2300"/>
              </a:lnSpc>
              <a:buNone/>
              <a:defRPr/>
            </a:pPr>
            <a:r>
              <a:rPr lang="pt-PT" sz="1800" dirty="0">
                <a:solidFill>
                  <a:schemeClr val="tx1">
                    <a:lumMod val="65000"/>
                    <a:lumOff val="35000"/>
                  </a:schemeClr>
                </a:solidFill>
              </a:rPr>
              <a:t>Os </a:t>
            </a:r>
            <a:r>
              <a:rPr lang="pt-PT" sz="2000" b="1" dirty="0">
                <a:solidFill>
                  <a:srgbClr val="F05768"/>
                </a:solidFill>
              </a:rPr>
              <a:t>resultados </a:t>
            </a:r>
            <a:r>
              <a:rPr lang="pt-PT" sz="1800" dirty="0">
                <a:solidFill>
                  <a:schemeClr val="tx1">
                    <a:lumMod val="65000"/>
                    <a:lumOff val="35000"/>
                  </a:schemeClr>
                </a:solidFill>
              </a:rPr>
              <a:t>e </a:t>
            </a:r>
            <a:r>
              <a:rPr lang="pt-PT" sz="2000" b="1" dirty="0">
                <a:solidFill>
                  <a:srgbClr val="F05768"/>
                </a:solidFill>
              </a:rPr>
              <a:t>desempenhos</a:t>
            </a:r>
            <a:r>
              <a:rPr lang="pt-PT" sz="1800" dirty="0">
                <a:solidFill>
                  <a:schemeClr val="tx1">
                    <a:lumMod val="65000"/>
                    <a:lumOff val="35000"/>
                  </a:schemeClr>
                </a:solidFill>
              </a:rPr>
              <a:t> dos alunos são transmitidos à escola,</a:t>
            </a:r>
            <a:r>
              <a:rPr lang="pt-PT" sz="1800" dirty="0">
                <a:solidFill>
                  <a:srgbClr val="46C2A2"/>
                </a:solidFill>
              </a:rPr>
              <a:t> </a:t>
            </a:r>
            <a:r>
              <a:rPr lang="pt-PT" sz="1800" dirty="0">
                <a:solidFill>
                  <a:schemeClr val="tx1">
                    <a:lumMod val="65000"/>
                    <a:lumOff val="35000"/>
                  </a:schemeClr>
                </a:solidFill>
              </a:rPr>
              <a:t>aos próprios </a:t>
            </a:r>
            <a:r>
              <a:rPr lang="pt-PT" sz="2000" b="1" dirty="0">
                <a:solidFill>
                  <a:srgbClr val="F05768"/>
                </a:solidFill>
              </a:rPr>
              <a:t>alunos</a:t>
            </a:r>
            <a:r>
              <a:rPr lang="pt-PT" sz="1800" dirty="0">
                <a:solidFill>
                  <a:srgbClr val="46C2A2"/>
                </a:solidFill>
              </a:rPr>
              <a:t> </a:t>
            </a:r>
            <a:r>
              <a:rPr lang="pt-PT" sz="1800" dirty="0">
                <a:solidFill>
                  <a:schemeClr val="tx1">
                    <a:lumMod val="65000"/>
                    <a:lumOff val="35000"/>
                  </a:schemeClr>
                </a:solidFill>
              </a:rPr>
              <a:t>e aos </a:t>
            </a:r>
            <a:r>
              <a:rPr lang="pt-PT" sz="2000" b="1" dirty="0">
                <a:solidFill>
                  <a:srgbClr val="F05768"/>
                </a:solidFill>
              </a:rPr>
              <a:t>encarregados de educação</a:t>
            </a:r>
            <a:r>
              <a:rPr lang="pt-PT" sz="1800" dirty="0">
                <a:solidFill>
                  <a:schemeClr val="tx1">
                    <a:lumMod val="65000"/>
                    <a:lumOff val="35000"/>
                  </a:schemeClr>
                </a:solidFill>
              </a:rPr>
              <a:t>.</a:t>
            </a:r>
          </a:p>
        </p:txBody>
      </p:sp>
      <p:sp>
        <p:nvSpPr>
          <p:cNvPr id="11" name="Shape 205"/>
          <p:cNvSpPr txBox="1">
            <a:spLocks noGrp="1"/>
          </p:cNvSpPr>
          <p:nvPr>
            <p:ph type="body" idx="2"/>
          </p:nvPr>
        </p:nvSpPr>
        <p:spPr>
          <a:xfrm>
            <a:off x="4790105" y="1916832"/>
            <a:ext cx="3598319" cy="1800200"/>
          </a:xfrm>
          <a:prstGeom prst="rect">
            <a:avLst/>
          </a:prstGeom>
          <a:ln>
            <a:solidFill>
              <a:schemeClr val="bg1">
                <a:lumMod val="65000"/>
              </a:schemeClr>
            </a:solidFill>
            <a:prstDash val="dash"/>
          </a:ln>
        </p:spPr>
        <p:txBody>
          <a:bodyPr lIns="91425" tIns="91425" rIns="91425" bIns="91425" anchor="t" anchorCtr="0">
            <a:noAutofit/>
          </a:bodyPr>
          <a:lstStyle/>
          <a:p>
            <a:pPr marL="95250" lvl="1">
              <a:lnSpc>
                <a:spcPct val="115000"/>
              </a:lnSpc>
              <a:spcAft>
                <a:spcPts val="1200"/>
              </a:spcAft>
              <a:buNone/>
              <a:defRPr/>
            </a:pPr>
            <a:r>
              <a:rPr lang="pt-PT" sz="1800" dirty="0">
                <a:solidFill>
                  <a:schemeClr val="tx1">
                    <a:lumMod val="65000"/>
                    <a:lumOff val="35000"/>
                  </a:schemeClr>
                </a:solidFill>
              </a:rPr>
              <a:t>Caracterização </a:t>
            </a:r>
            <a:r>
              <a:rPr lang="pt-PT" sz="2000" b="1" dirty="0">
                <a:solidFill>
                  <a:srgbClr val="F05768"/>
                </a:solidFill>
              </a:rPr>
              <a:t>detalhada</a:t>
            </a:r>
            <a:r>
              <a:rPr lang="pt-PT" sz="1800" dirty="0">
                <a:solidFill>
                  <a:schemeClr val="tx1">
                    <a:lumMod val="65000"/>
                    <a:lumOff val="35000"/>
                  </a:schemeClr>
                </a:solidFill>
              </a:rPr>
              <a:t> do desempenho do aluno, por </a:t>
            </a:r>
            <a:r>
              <a:rPr lang="pt-PT" sz="2000" b="1" dirty="0">
                <a:solidFill>
                  <a:srgbClr val="F05768"/>
                </a:solidFill>
              </a:rPr>
              <a:t>domínio</a:t>
            </a:r>
          </a:p>
        </p:txBody>
      </p:sp>
      <p:sp>
        <p:nvSpPr>
          <p:cNvPr id="12" name="Shape 204"/>
          <p:cNvSpPr txBox="1">
            <a:spLocks/>
          </p:cNvSpPr>
          <p:nvPr/>
        </p:nvSpPr>
        <p:spPr>
          <a:xfrm>
            <a:off x="827584" y="4005064"/>
            <a:ext cx="3600400" cy="1944216"/>
          </a:xfrm>
          <a:prstGeom prst="rect">
            <a:avLst/>
          </a:prstGeom>
          <a:noFill/>
          <a:ln>
            <a:solidFill>
              <a:schemeClr val="bg1">
                <a:lumMod val="65000"/>
              </a:schemeClr>
            </a:solid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3175" lvl="1">
              <a:lnSpc>
                <a:spcPts val="2300"/>
              </a:lnSpc>
              <a:buFont typeface="Source Sans Pro"/>
              <a:buNone/>
              <a:defRPr/>
            </a:pPr>
            <a:r>
              <a:rPr lang="pt-PT" dirty="0">
                <a:solidFill>
                  <a:schemeClr val="tx1">
                    <a:lumMod val="65000"/>
                    <a:lumOff val="35000"/>
                  </a:schemeClr>
                </a:solidFill>
              </a:rPr>
              <a:t>Objeto de </a:t>
            </a:r>
            <a:r>
              <a:rPr lang="pt-PT" sz="2000" b="1" dirty="0">
                <a:solidFill>
                  <a:srgbClr val="F05768"/>
                </a:solidFill>
              </a:rPr>
              <a:t>análise</a:t>
            </a:r>
            <a:r>
              <a:rPr lang="pt-PT" dirty="0">
                <a:solidFill>
                  <a:schemeClr val="tx1">
                    <a:lumMod val="65000"/>
                    <a:lumOff val="35000"/>
                  </a:schemeClr>
                </a:solidFill>
              </a:rPr>
              <a:t>, em </a:t>
            </a:r>
            <a:r>
              <a:rPr lang="pt-PT" sz="2000" b="1" dirty="0">
                <a:solidFill>
                  <a:srgbClr val="F05768"/>
                </a:solidFill>
              </a:rPr>
              <a:t>complemento</a:t>
            </a:r>
            <a:r>
              <a:rPr lang="pt-PT" dirty="0">
                <a:solidFill>
                  <a:schemeClr val="tx1">
                    <a:lumMod val="65000"/>
                    <a:lumOff val="35000"/>
                  </a:schemeClr>
                </a:solidFill>
              </a:rPr>
              <a:t> da avaliação </a:t>
            </a:r>
            <a:r>
              <a:rPr lang="pt-PT" sz="2000" b="1" dirty="0">
                <a:solidFill>
                  <a:srgbClr val="F05768"/>
                </a:solidFill>
              </a:rPr>
              <a:t>interna</a:t>
            </a:r>
            <a:r>
              <a:rPr lang="pt-PT" dirty="0">
                <a:solidFill>
                  <a:schemeClr val="tx1">
                    <a:lumMod val="65000"/>
                    <a:lumOff val="35000"/>
                  </a:schemeClr>
                </a:solidFill>
              </a:rPr>
              <a:t>, visando </a:t>
            </a:r>
            <a:r>
              <a:rPr lang="pt-PT" sz="2000" b="1" dirty="0">
                <a:solidFill>
                  <a:srgbClr val="F05768"/>
                </a:solidFill>
              </a:rPr>
              <a:t>reformulação</a:t>
            </a:r>
            <a:r>
              <a:rPr lang="pt-PT" dirty="0">
                <a:solidFill>
                  <a:schemeClr val="tx1">
                    <a:lumMod val="65000"/>
                    <a:lumOff val="35000"/>
                  </a:schemeClr>
                </a:solidFill>
              </a:rPr>
              <a:t> das metodologias e estratégias.</a:t>
            </a:r>
          </a:p>
        </p:txBody>
      </p:sp>
      <p:sp>
        <p:nvSpPr>
          <p:cNvPr id="13" name="Shape 204"/>
          <p:cNvSpPr txBox="1">
            <a:spLocks/>
          </p:cNvSpPr>
          <p:nvPr/>
        </p:nvSpPr>
        <p:spPr>
          <a:xfrm>
            <a:off x="4795656" y="4005064"/>
            <a:ext cx="3592768" cy="1944216"/>
          </a:xfrm>
          <a:prstGeom prst="rect">
            <a:avLst/>
          </a:prstGeom>
          <a:noFill/>
          <a:ln>
            <a:solidFill>
              <a:schemeClr val="bg1">
                <a:lumMod val="65000"/>
              </a:schemeClr>
            </a:solidFill>
            <a:prstDash val="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marL="95250" lvl="1">
              <a:lnSpc>
                <a:spcPct val="115000"/>
              </a:lnSpc>
              <a:spcAft>
                <a:spcPts val="1200"/>
              </a:spcAft>
              <a:buFont typeface="Source Sans Pro"/>
              <a:buNone/>
              <a:defRPr/>
            </a:pPr>
            <a:r>
              <a:rPr lang="pt-PT" dirty="0">
                <a:solidFill>
                  <a:schemeClr val="tx1">
                    <a:lumMod val="65000"/>
                    <a:lumOff val="35000"/>
                  </a:schemeClr>
                </a:solidFill>
              </a:rPr>
              <a:t>Definição, no </a:t>
            </a:r>
            <a:r>
              <a:rPr lang="pt-PT" sz="2000" b="1" dirty="0">
                <a:solidFill>
                  <a:srgbClr val="F05768"/>
                </a:solidFill>
              </a:rPr>
              <a:t>contexto</a:t>
            </a:r>
            <a:r>
              <a:rPr lang="pt-PT" dirty="0">
                <a:solidFill>
                  <a:schemeClr val="tx1">
                    <a:lumMod val="65000"/>
                    <a:lumOff val="35000"/>
                  </a:schemeClr>
                </a:solidFill>
              </a:rPr>
              <a:t> da  escola,  de procedimentos de </a:t>
            </a:r>
            <a:r>
              <a:rPr lang="pt-PT" sz="2000" b="1" dirty="0">
                <a:solidFill>
                  <a:srgbClr val="F05768"/>
                </a:solidFill>
              </a:rPr>
              <a:t>análise</a:t>
            </a:r>
            <a:r>
              <a:rPr lang="pt-PT" dirty="0">
                <a:solidFill>
                  <a:schemeClr val="tx1">
                    <a:lumMod val="65000"/>
                    <a:lumOff val="35000"/>
                  </a:schemeClr>
                </a:solidFill>
              </a:rPr>
              <a:t> e </a:t>
            </a:r>
            <a:r>
              <a:rPr lang="pt-PT" sz="2000" b="1" dirty="0">
                <a:solidFill>
                  <a:srgbClr val="F05768"/>
                </a:solidFill>
              </a:rPr>
              <a:t>circulação</a:t>
            </a:r>
            <a:r>
              <a:rPr lang="pt-PT" dirty="0">
                <a:solidFill>
                  <a:schemeClr val="tx1">
                    <a:lumMod val="65000"/>
                    <a:lumOff val="35000"/>
                  </a:schemeClr>
                </a:solidFill>
              </a:rPr>
              <a:t> da informação, envolvendo </a:t>
            </a:r>
            <a:r>
              <a:rPr lang="pt-PT" sz="2000" b="1" dirty="0">
                <a:solidFill>
                  <a:srgbClr val="F05768"/>
                </a:solidFill>
              </a:rPr>
              <a:t>alunos</a:t>
            </a:r>
            <a:r>
              <a:rPr lang="pt-PT" dirty="0">
                <a:solidFill>
                  <a:schemeClr val="tx1">
                    <a:lumMod val="65000"/>
                    <a:lumOff val="35000"/>
                  </a:schemeClr>
                </a:solidFill>
              </a:rPr>
              <a:t> e </a:t>
            </a:r>
            <a:r>
              <a:rPr lang="pt-PT" sz="2000" b="1" dirty="0">
                <a:solidFill>
                  <a:srgbClr val="F05768"/>
                </a:solidFill>
              </a:rPr>
              <a:t>encarregados de educação</a:t>
            </a:r>
          </a:p>
        </p:txBody>
      </p:sp>
    </p:spTree>
    <p:extLst>
      <p:ext uri="{BB962C8B-B14F-4D97-AF65-F5344CB8AC3E}">
        <p14:creationId xmlns:p14="http://schemas.microsoft.com/office/powerpoint/2010/main" val="2799723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lvl="0"/>
            <a:r>
              <a:rPr lang="pt-PT" dirty="0"/>
              <a:t>Princípios da avaliação | Ensino Básico</a:t>
            </a:r>
            <a:endParaRPr dirty="0"/>
          </a:p>
        </p:txBody>
      </p:sp>
      <p:grpSp>
        <p:nvGrpSpPr>
          <p:cNvPr id="4" name="Grupo 3"/>
          <p:cNvGrpSpPr/>
          <p:nvPr/>
        </p:nvGrpSpPr>
        <p:grpSpPr>
          <a:xfrm>
            <a:off x="303935" y="2276872"/>
            <a:ext cx="8588545" cy="4104456"/>
            <a:chOff x="303935" y="2564904"/>
            <a:chExt cx="8588545" cy="4104456"/>
          </a:xfrm>
        </p:grpSpPr>
        <p:sp>
          <p:nvSpPr>
            <p:cNvPr id="9" name="Forma L 8"/>
            <p:cNvSpPr/>
            <p:nvPr/>
          </p:nvSpPr>
          <p:spPr>
            <a:xfrm rot="10800000">
              <a:off x="6444208" y="3068959"/>
              <a:ext cx="2448272" cy="216025"/>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Forma L 13"/>
            <p:cNvSpPr/>
            <p:nvPr/>
          </p:nvSpPr>
          <p:spPr>
            <a:xfrm rot="10800000">
              <a:off x="3995936" y="3068960"/>
              <a:ext cx="1728192" cy="216024"/>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Forma L 14"/>
            <p:cNvSpPr/>
            <p:nvPr/>
          </p:nvSpPr>
          <p:spPr>
            <a:xfrm rot="10800000">
              <a:off x="2915816" y="3068961"/>
              <a:ext cx="1728192" cy="216024"/>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Forma L 15"/>
            <p:cNvSpPr/>
            <p:nvPr/>
          </p:nvSpPr>
          <p:spPr>
            <a:xfrm rot="10800000">
              <a:off x="1214936" y="3068959"/>
              <a:ext cx="1728192" cy="216024"/>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Forma L 16"/>
            <p:cNvSpPr/>
            <p:nvPr/>
          </p:nvSpPr>
          <p:spPr>
            <a:xfrm rot="10800000">
              <a:off x="430616" y="3068960"/>
              <a:ext cx="864096" cy="216024"/>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Forma L 17"/>
            <p:cNvSpPr/>
            <p:nvPr/>
          </p:nvSpPr>
          <p:spPr>
            <a:xfrm rot="10800000">
              <a:off x="5220072" y="3072426"/>
              <a:ext cx="1728192" cy="212557"/>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Forma L 18"/>
            <p:cNvSpPr/>
            <p:nvPr/>
          </p:nvSpPr>
          <p:spPr>
            <a:xfrm rot="10800000">
              <a:off x="6516216" y="3072429"/>
              <a:ext cx="1728192" cy="212557"/>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Shape 88"/>
            <p:cNvSpPr txBox="1">
              <a:spLocks/>
            </p:cNvSpPr>
            <p:nvPr/>
          </p:nvSpPr>
          <p:spPr>
            <a:xfrm>
              <a:off x="347393" y="2575413"/>
              <a:ext cx="1560311"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junho</a:t>
              </a:r>
            </a:p>
            <a:p>
              <a:pPr marL="228600" algn="ctr">
                <a:buNone/>
              </a:pPr>
              <a:r>
                <a:rPr lang="pt-PT" sz="1200" dirty="0"/>
                <a:t>2017</a:t>
              </a:r>
            </a:p>
            <a:p>
              <a:pPr>
                <a:buFont typeface="Montserrat"/>
                <a:buNone/>
              </a:pPr>
              <a:endParaRPr lang="en-US" dirty="0"/>
            </a:p>
          </p:txBody>
        </p:sp>
        <p:sp>
          <p:nvSpPr>
            <p:cNvPr id="21" name="Shape 88"/>
            <p:cNvSpPr txBox="1">
              <a:spLocks/>
            </p:cNvSpPr>
            <p:nvPr/>
          </p:nvSpPr>
          <p:spPr>
            <a:xfrm>
              <a:off x="1960843" y="2586626"/>
              <a:ext cx="1647928"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agosto</a:t>
              </a:r>
            </a:p>
            <a:p>
              <a:pPr marL="228600" algn="ctr">
                <a:buNone/>
              </a:pPr>
              <a:r>
                <a:rPr lang="pt-PT" sz="1200" dirty="0"/>
                <a:t>2017</a:t>
              </a:r>
            </a:p>
            <a:p>
              <a:pPr>
                <a:buFont typeface="Montserrat"/>
                <a:buNone/>
              </a:pPr>
              <a:endParaRPr lang="en-US" dirty="0"/>
            </a:p>
          </p:txBody>
        </p:sp>
        <p:sp>
          <p:nvSpPr>
            <p:cNvPr id="22" name="Shape 88"/>
            <p:cNvSpPr txBox="1">
              <a:spLocks/>
            </p:cNvSpPr>
            <p:nvPr/>
          </p:nvSpPr>
          <p:spPr>
            <a:xfrm>
              <a:off x="3726960" y="2564904"/>
              <a:ext cx="1469666"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dezembro</a:t>
              </a:r>
            </a:p>
            <a:p>
              <a:pPr marL="228600" algn="ctr">
                <a:buNone/>
              </a:pPr>
              <a:r>
                <a:rPr lang="pt-PT" sz="1200" dirty="0"/>
                <a:t>2017</a:t>
              </a:r>
            </a:p>
            <a:p>
              <a:pPr>
                <a:buFont typeface="Montserrat"/>
                <a:buNone/>
              </a:pPr>
              <a:endParaRPr lang="en-US" dirty="0"/>
            </a:p>
          </p:txBody>
        </p:sp>
        <p:sp>
          <p:nvSpPr>
            <p:cNvPr id="23" name="Shape 88"/>
            <p:cNvSpPr txBox="1">
              <a:spLocks/>
            </p:cNvSpPr>
            <p:nvPr/>
          </p:nvSpPr>
          <p:spPr>
            <a:xfrm>
              <a:off x="6012160" y="2564904"/>
              <a:ext cx="1584176"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fevereiro</a:t>
              </a:r>
            </a:p>
            <a:p>
              <a:pPr marL="228600" algn="ctr">
                <a:buNone/>
              </a:pPr>
              <a:r>
                <a:rPr lang="pt-PT" sz="1200" dirty="0"/>
                <a:t>2018</a:t>
              </a:r>
            </a:p>
            <a:p>
              <a:pPr>
                <a:buFont typeface="Montserrat"/>
                <a:buNone/>
              </a:pPr>
              <a:endParaRPr lang="en-US" dirty="0"/>
            </a:p>
          </p:txBody>
        </p:sp>
        <p:sp>
          <p:nvSpPr>
            <p:cNvPr id="24" name="Shape 88"/>
            <p:cNvSpPr txBox="1">
              <a:spLocks/>
            </p:cNvSpPr>
            <p:nvPr/>
          </p:nvSpPr>
          <p:spPr>
            <a:xfrm>
              <a:off x="7308304" y="2564904"/>
              <a:ext cx="1584176"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março</a:t>
              </a:r>
            </a:p>
            <a:p>
              <a:pPr marL="228600" algn="ctr">
                <a:buNone/>
              </a:pPr>
              <a:r>
                <a:rPr lang="pt-PT" sz="1200" dirty="0"/>
                <a:t>2018</a:t>
              </a:r>
            </a:p>
            <a:p>
              <a:pPr>
                <a:buFont typeface="Montserrat"/>
                <a:buNone/>
              </a:pPr>
              <a:endParaRPr lang="en-US" dirty="0"/>
            </a:p>
          </p:txBody>
        </p:sp>
        <p:grpSp>
          <p:nvGrpSpPr>
            <p:cNvPr id="25" name="Grupo 24"/>
            <p:cNvGrpSpPr/>
            <p:nvPr/>
          </p:nvGrpSpPr>
          <p:grpSpPr>
            <a:xfrm>
              <a:off x="430616" y="3573015"/>
              <a:ext cx="8426784" cy="2016224"/>
              <a:chOff x="430616" y="3573016"/>
              <a:chExt cx="8426784" cy="2016224"/>
            </a:xfrm>
          </p:grpSpPr>
          <p:sp>
            <p:nvSpPr>
              <p:cNvPr id="26" name="Chamada com Linha 2 (Barra de Destaque) 25"/>
              <p:cNvSpPr/>
              <p:nvPr/>
            </p:nvSpPr>
            <p:spPr>
              <a:xfrm rot="5400000">
                <a:off x="737112" y="3338528"/>
                <a:ext cx="864096" cy="1477088"/>
              </a:xfrm>
              <a:prstGeom prst="accentCallout2">
                <a:avLst>
                  <a:gd name="adj1" fmla="val 42420"/>
                  <a:gd name="adj2" fmla="val -8333"/>
                  <a:gd name="adj3" fmla="val 44916"/>
                  <a:gd name="adj4" fmla="val -10442"/>
                  <a:gd name="adj5" fmla="val 45448"/>
                  <a:gd name="adj6" fmla="val -43553"/>
                </a:avLst>
              </a:prstGeom>
              <a:solidFill>
                <a:srgbClr val="92D050">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Realização das provas de aferição</a:t>
                </a:r>
              </a:p>
            </p:txBody>
          </p:sp>
          <p:sp>
            <p:nvSpPr>
              <p:cNvPr id="27" name="Chamada com Linha 2 (Barra de Destaque) 26"/>
              <p:cNvSpPr/>
              <p:nvPr/>
            </p:nvSpPr>
            <p:spPr>
              <a:xfrm rot="5400000">
                <a:off x="2378106" y="4058608"/>
                <a:ext cx="864096" cy="1477088"/>
              </a:xfrm>
              <a:prstGeom prst="accentCallout2">
                <a:avLst>
                  <a:gd name="adj1" fmla="val 42420"/>
                  <a:gd name="adj2" fmla="val -8333"/>
                  <a:gd name="adj3" fmla="val 44005"/>
                  <a:gd name="adj4" fmla="val -10442"/>
                  <a:gd name="adj5" fmla="val 45449"/>
                  <a:gd name="adj6" fmla="val -132256"/>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Publicação dos </a:t>
                </a:r>
                <a:r>
                  <a:rPr lang="pt-PT" b="1" dirty="0">
                    <a:solidFill>
                      <a:schemeClr val="tx1">
                        <a:lumMod val="65000"/>
                        <a:lumOff val="35000"/>
                      </a:schemeClr>
                    </a:solidFill>
                    <a:latin typeface="Montserrat" panose="020B0604020202020204" charset="0"/>
                    <a:hlinkClick r:id="rId3" action="ppaction://hlinkfile"/>
                  </a:rPr>
                  <a:t>RIPA</a:t>
                </a:r>
                <a:r>
                  <a:rPr lang="pt-PT" b="1" dirty="0">
                    <a:solidFill>
                      <a:schemeClr val="tx1">
                        <a:lumMod val="65000"/>
                        <a:lumOff val="35000"/>
                      </a:schemeClr>
                    </a:solidFill>
                    <a:latin typeface="Montserrat" panose="020B0604020202020204" charset="0"/>
                  </a:rPr>
                  <a:t> e </a:t>
                </a:r>
                <a:r>
                  <a:rPr lang="pt-PT" b="1" dirty="0">
                    <a:solidFill>
                      <a:schemeClr val="tx1">
                        <a:lumMod val="65000"/>
                        <a:lumOff val="35000"/>
                      </a:schemeClr>
                    </a:solidFill>
                    <a:latin typeface="Montserrat" panose="020B0604020202020204" charset="0"/>
                    <a:hlinkClick r:id="rId4" action="ppaction://hlinkfile"/>
                  </a:rPr>
                  <a:t>REPA</a:t>
                </a:r>
                <a:endParaRPr lang="pt-PT" b="1" dirty="0">
                  <a:solidFill>
                    <a:schemeClr val="tx1">
                      <a:lumMod val="65000"/>
                      <a:lumOff val="35000"/>
                    </a:schemeClr>
                  </a:solidFill>
                  <a:latin typeface="Montserrat" panose="020B0604020202020204" charset="0"/>
                </a:endParaRPr>
              </a:p>
            </p:txBody>
          </p:sp>
          <p:sp>
            <p:nvSpPr>
              <p:cNvPr id="28" name="Chamada com Linha 2 (Barra de Destaque) 27"/>
              <p:cNvSpPr/>
              <p:nvPr/>
            </p:nvSpPr>
            <p:spPr>
              <a:xfrm rot="5400000">
                <a:off x="7686808" y="4346640"/>
                <a:ext cx="864096" cy="1477088"/>
              </a:xfrm>
              <a:prstGeom prst="accentCallout2">
                <a:avLst>
                  <a:gd name="adj1" fmla="val 42420"/>
                  <a:gd name="adj2" fmla="val -8333"/>
                  <a:gd name="adj3" fmla="val 44005"/>
                  <a:gd name="adj4" fmla="val -10442"/>
                  <a:gd name="adj5" fmla="val 43628"/>
                  <a:gd name="adj6" fmla="val -174274"/>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 Tratamento dos dados</a:t>
                </a:r>
              </a:p>
              <a:p>
                <a:pPr algn="ctr"/>
                <a:r>
                  <a:rPr lang="pt-PT" b="1" dirty="0">
                    <a:solidFill>
                      <a:schemeClr val="tx1">
                        <a:lumMod val="65000"/>
                        <a:lumOff val="35000"/>
                      </a:schemeClr>
                    </a:solidFill>
                    <a:latin typeface="Montserrat" panose="020B0604020202020204" charset="0"/>
                  </a:rPr>
                  <a:t>Fase 1</a:t>
                </a:r>
                <a:endParaRPr lang="pt-PT" b="1" dirty="0">
                  <a:latin typeface="Montserrat" panose="020B0604020202020204" charset="0"/>
                </a:endParaRPr>
              </a:p>
            </p:txBody>
          </p:sp>
          <p:sp>
            <p:nvSpPr>
              <p:cNvPr id="29" name="Chamada com Linha 2 (Barra de Destaque) 28"/>
              <p:cNvSpPr/>
              <p:nvPr/>
            </p:nvSpPr>
            <p:spPr>
              <a:xfrm rot="5400000">
                <a:off x="6390664" y="3266520"/>
                <a:ext cx="864096" cy="1477088"/>
              </a:xfrm>
              <a:prstGeom prst="accentCallout2">
                <a:avLst>
                  <a:gd name="adj1" fmla="val 42420"/>
                  <a:gd name="adj2" fmla="val -8333"/>
                  <a:gd name="adj3" fmla="val 44005"/>
                  <a:gd name="adj4" fmla="val -10442"/>
                  <a:gd name="adj5" fmla="val 45449"/>
                  <a:gd name="adj6" fmla="val -48222"/>
                </a:avLst>
              </a:prstGeom>
              <a:solidFill>
                <a:srgbClr val="92D050">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2.º prazo para respostas</a:t>
                </a:r>
              </a:p>
            </p:txBody>
          </p:sp>
          <p:sp>
            <p:nvSpPr>
              <p:cNvPr id="30" name="Chamada com Linha 2 (Barra de Destaque) 29"/>
              <p:cNvSpPr/>
              <p:nvPr/>
            </p:nvSpPr>
            <p:spPr>
              <a:xfrm rot="5400000">
                <a:off x="5166528" y="4418648"/>
                <a:ext cx="864096" cy="1477088"/>
              </a:xfrm>
              <a:prstGeom prst="accentCallout2">
                <a:avLst>
                  <a:gd name="adj1" fmla="val 42420"/>
                  <a:gd name="adj2" fmla="val -8333"/>
                  <a:gd name="adj3" fmla="val 44005"/>
                  <a:gd name="adj4" fmla="val -10442"/>
                  <a:gd name="adj5" fmla="val 44538"/>
                  <a:gd name="adj6" fmla="val -168049"/>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Prazo para respostas</a:t>
                </a:r>
                <a:endParaRPr lang="pt-PT" b="1" dirty="0">
                  <a:latin typeface="Montserrat" panose="020B0604020202020204" charset="0"/>
                </a:endParaRPr>
              </a:p>
            </p:txBody>
          </p:sp>
          <p:sp>
            <p:nvSpPr>
              <p:cNvPr id="31" name="Chamada com Linha 2 (Barra de Destaque) 30"/>
              <p:cNvSpPr/>
              <p:nvPr/>
            </p:nvSpPr>
            <p:spPr>
              <a:xfrm rot="5400000">
                <a:off x="4086408" y="3410536"/>
                <a:ext cx="864096" cy="1477088"/>
              </a:xfrm>
              <a:prstGeom prst="accentCallout2">
                <a:avLst>
                  <a:gd name="adj1" fmla="val 42420"/>
                  <a:gd name="adj2" fmla="val -8333"/>
                  <a:gd name="adj3" fmla="val 44916"/>
                  <a:gd name="adj4" fmla="val -10442"/>
                  <a:gd name="adj5" fmla="val 44538"/>
                  <a:gd name="adj6" fmla="val -51334"/>
                </a:avLst>
              </a:prstGeom>
              <a:solidFill>
                <a:srgbClr val="92D050">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Convite para o questionário</a:t>
                </a:r>
              </a:p>
            </p:txBody>
          </p:sp>
        </p:grpSp>
        <p:pic>
          <p:nvPicPr>
            <p:cNvPr id="32" name="Imagem 31" descr="Logo_DGE_Oficios.jpg"/>
            <p:cNvPicPr/>
            <p:nvPr/>
          </p:nvPicPr>
          <p:blipFill>
            <a:blip r:embed="rId5"/>
            <a:stretch>
              <a:fillRect/>
            </a:stretch>
          </p:blipFill>
          <p:spPr>
            <a:xfrm>
              <a:off x="303935" y="5665236"/>
              <a:ext cx="1459753" cy="1004124"/>
            </a:xfrm>
            <a:prstGeom prst="rect">
              <a:avLst/>
            </a:prstGeom>
            <a:solidFill>
              <a:schemeClr val="bg1">
                <a:alpha val="47000"/>
              </a:schemeClr>
            </a:solidFill>
          </p:spPr>
        </p:pic>
        <p:sp>
          <p:nvSpPr>
            <p:cNvPr id="33" name="Chamada com Linha 2 (Barra de Destaque) 31"/>
            <p:cNvSpPr/>
            <p:nvPr/>
          </p:nvSpPr>
          <p:spPr>
            <a:xfrm rot="5400000">
              <a:off x="3167844" y="5210735"/>
              <a:ext cx="864096" cy="1477088"/>
            </a:xfrm>
            <a:prstGeom prst="accentCallout2">
              <a:avLst>
                <a:gd name="adj1" fmla="val 42420"/>
                <a:gd name="adj2" fmla="val -8333"/>
                <a:gd name="adj3" fmla="val 44916"/>
                <a:gd name="adj4" fmla="val -10442"/>
                <a:gd name="adj5" fmla="val 45312"/>
                <a:gd name="adj6" fmla="val -269591"/>
              </a:avLst>
            </a:prstGeom>
            <a:solidFill>
              <a:srgbClr val="92D050">
                <a:alpha val="7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pt-PT" b="1" dirty="0">
                  <a:solidFill>
                    <a:schemeClr val="tx1">
                      <a:lumMod val="65000"/>
                      <a:lumOff val="35000"/>
                    </a:schemeClr>
                  </a:solidFill>
                  <a:latin typeface="Montserrat" panose="020B0604020202020204" charset="0"/>
                </a:rPr>
                <a:t>Divulgação de resultados nacionais</a:t>
              </a:r>
            </a:p>
          </p:txBody>
        </p:sp>
        <p:sp>
          <p:nvSpPr>
            <p:cNvPr id="34" name="Forma L 33"/>
            <p:cNvSpPr/>
            <p:nvPr/>
          </p:nvSpPr>
          <p:spPr>
            <a:xfrm rot="10800000">
              <a:off x="1259633" y="3068960"/>
              <a:ext cx="2448272" cy="216025"/>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5" name="Shape 88"/>
            <p:cNvSpPr txBox="1">
              <a:spLocks/>
            </p:cNvSpPr>
            <p:nvPr/>
          </p:nvSpPr>
          <p:spPr>
            <a:xfrm>
              <a:off x="4930158" y="3187833"/>
              <a:ext cx="1469666"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janeiro</a:t>
              </a:r>
            </a:p>
            <a:p>
              <a:pPr marL="228600" algn="ctr">
                <a:buNone/>
              </a:pPr>
              <a:r>
                <a:rPr lang="pt-PT" sz="1200" dirty="0"/>
                <a:t>2018</a:t>
              </a:r>
            </a:p>
            <a:p>
              <a:pPr>
                <a:buFont typeface="Montserrat"/>
                <a:buNone/>
              </a:pPr>
              <a:endParaRPr lang="en-US" dirty="0"/>
            </a:p>
          </p:txBody>
        </p:sp>
        <p:sp>
          <p:nvSpPr>
            <p:cNvPr id="36" name="Shape 88"/>
            <p:cNvSpPr txBox="1">
              <a:spLocks/>
            </p:cNvSpPr>
            <p:nvPr/>
          </p:nvSpPr>
          <p:spPr>
            <a:xfrm>
              <a:off x="2821241" y="3162690"/>
              <a:ext cx="1469666"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lgn="ctr">
                <a:buNone/>
              </a:pPr>
              <a:r>
                <a:rPr lang="pt-PT" sz="1200" dirty="0"/>
                <a:t>setembro</a:t>
              </a:r>
            </a:p>
            <a:p>
              <a:pPr marL="228600" algn="ctr">
                <a:buNone/>
              </a:pPr>
              <a:r>
                <a:rPr lang="pt-PT" sz="1200" dirty="0"/>
                <a:t>2017</a:t>
              </a:r>
            </a:p>
            <a:p>
              <a:pPr>
                <a:buFont typeface="Montserrat"/>
                <a:buNone/>
              </a:pPr>
              <a:endParaRPr lang="en-US" dirty="0"/>
            </a:p>
          </p:txBody>
        </p:sp>
      </p:grpSp>
      <p:sp>
        <p:nvSpPr>
          <p:cNvPr id="37" name="Shape 88"/>
          <p:cNvSpPr txBox="1">
            <a:spLocks/>
          </p:cNvSpPr>
          <p:nvPr/>
        </p:nvSpPr>
        <p:spPr>
          <a:xfrm>
            <a:off x="107504" y="1556792"/>
            <a:ext cx="3369111" cy="5040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228600">
              <a:buNone/>
            </a:pPr>
            <a:r>
              <a:rPr lang="pt-PT" b="1" dirty="0">
                <a:solidFill>
                  <a:srgbClr val="F05768"/>
                </a:solidFill>
                <a:latin typeface="Source Sans Pro"/>
                <a:ea typeface="Source Sans Pro"/>
                <a:cs typeface="Source Sans Pro"/>
                <a:sym typeface="Source Sans Pro"/>
              </a:rPr>
              <a:t>Linha</a:t>
            </a:r>
            <a:r>
              <a:rPr lang="en-US" b="1" dirty="0">
                <a:solidFill>
                  <a:srgbClr val="F05768"/>
                </a:solidFill>
                <a:latin typeface="Source Sans Pro"/>
                <a:ea typeface="Source Sans Pro"/>
                <a:cs typeface="Source Sans Pro"/>
                <a:sym typeface="Source Sans Pro"/>
              </a:rPr>
              <a:t> </a:t>
            </a:r>
            <a:r>
              <a:rPr lang="pt-PT" b="1" dirty="0">
                <a:solidFill>
                  <a:srgbClr val="F05768"/>
                </a:solidFill>
                <a:latin typeface="Source Sans Pro"/>
                <a:ea typeface="Source Sans Pro"/>
                <a:cs typeface="Source Sans Pro"/>
                <a:sym typeface="Source Sans Pro"/>
              </a:rPr>
              <a:t>cronológica</a:t>
            </a:r>
          </a:p>
          <a:p>
            <a:pPr>
              <a:buFont typeface="Montserrat"/>
              <a:buNone/>
            </a:pPr>
            <a:endParaRPr lang="en-US" dirty="0"/>
          </a:p>
        </p:txBody>
      </p:sp>
    </p:spTree>
    <p:extLst>
      <p:ext uri="{BB962C8B-B14F-4D97-AF65-F5344CB8AC3E}">
        <p14:creationId xmlns:p14="http://schemas.microsoft.com/office/powerpoint/2010/main" val="4266101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lvl="0"/>
            <a:r>
              <a:rPr lang="pt-PT" dirty="0"/>
              <a:t>Ficha técnica</a:t>
            </a:r>
            <a:endParaRPr dirty="0"/>
          </a:p>
        </p:txBody>
      </p:sp>
      <p:graphicFrame>
        <p:nvGraphicFramePr>
          <p:cNvPr id="9" name="Shape 152"/>
          <p:cNvGraphicFramePr/>
          <p:nvPr>
            <p:extLst>
              <p:ext uri="{D42A27DB-BD31-4B8C-83A1-F6EECF244321}">
                <p14:modId xmlns:p14="http://schemas.microsoft.com/office/powerpoint/2010/main" val="3334240758"/>
              </p:ext>
            </p:extLst>
          </p:nvPr>
        </p:nvGraphicFramePr>
        <p:xfrm>
          <a:off x="839328" y="1770427"/>
          <a:ext cx="7549095" cy="1341060"/>
        </p:xfrm>
        <a:graphic>
          <a:graphicData uri="http://schemas.openxmlformats.org/drawingml/2006/table">
            <a:tbl>
              <a:tblPr>
                <a:noFill/>
              </a:tblPr>
              <a:tblGrid>
                <a:gridCol w="6757008">
                  <a:extLst>
                    <a:ext uri="{9D8B030D-6E8A-4147-A177-3AD203B41FA5}">
                      <a16:colId xmlns:a16="http://schemas.microsoft.com/office/drawing/2014/main" xmlns="" val="20000"/>
                    </a:ext>
                  </a:extLst>
                </a:gridCol>
                <a:gridCol w="792087">
                  <a:extLst>
                    <a:ext uri="{9D8B030D-6E8A-4147-A177-3AD203B41FA5}">
                      <a16:colId xmlns:a16="http://schemas.microsoft.com/office/drawing/2014/main" xmlns="" val="20001"/>
                    </a:ext>
                  </a:extLst>
                </a:gridCol>
              </a:tblGrid>
              <a:tr h="548595">
                <a:tc>
                  <a:txBody>
                    <a:bodyPr/>
                    <a:lstStyle/>
                    <a:p>
                      <a:pPr lvl="0" algn="r">
                        <a:spcBef>
                          <a:spcPts val="0"/>
                        </a:spcBef>
                        <a:buNone/>
                      </a:pPr>
                      <a:r>
                        <a:rPr lang="pt-PT" sz="1600" dirty="0">
                          <a:solidFill>
                            <a:srgbClr val="454F5B"/>
                          </a:solidFill>
                          <a:latin typeface="Montserrat"/>
                          <a:ea typeface="Montserrat"/>
                          <a:cs typeface="Montserrat"/>
                          <a:sym typeface="Montserrat"/>
                        </a:rPr>
                        <a:t>Agrupamentos de escolas e escolas não agrupadas</a:t>
                      </a:r>
                      <a:r>
                        <a:rPr lang="pt-PT" sz="1600" baseline="0" dirty="0">
                          <a:solidFill>
                            <a:srgbClr val="454F5B"/>
                          </a:solidFill>
                          <a:latin typeface="Montserrat"/>
                          <a:ea typeface="Montserrat"/>
                          <a:cs typeface="Montserrat"/>
                          <a:sym typeface="Montserrat"/>
                        </a:rPr>
                        <a:t> </a:t>
                      </a:r>
                      <a:r>
                        <a:rPr lang="pt-PT" sz="1600" dirty="0">
                          <a:solidFill>
                            <a:srgbClr val="454F5B"/>
                          </a:solidFill>
                          <a:latin typeface="Montserrat"/>
                          <a:ea typeface="Montserrat"/>
                          <a:cs typeface="Montserrat"/>
                          <a:sym typeface="Montserrat"/>
                        </a:rPr>
                        <a:t>com provas de Aferição</a:t>
                      </a:r>
                    </a:p>
                  </a:txBody>
                  <a:tcPr marL="91425" marR="91425" marT="91425" marB="91425" anchor="ctr">
                    <a:lnL w="19050" cap="flat" cmpd="sng" algn="ctr">
                      <a:solidFill>
                        <a:schemeClr val="tx2">
                          <a:lumMod val="75000"/>
                        </a:scheme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9525" cap="flat" cmpd="sng">
                      <a:solidFill>
                        <a:srgbClr val="738498"/>
                      </a:solidFill>
                      <a:prstDash val="solid"/>
                      <a:round/>
                      <a:headEnd type="none" w="med" len="med"/>
                      <a:tailEnd type="none" w="med" len="med"/>
                    </a:lnB>
                  </a:tcPr>
                </a:tc>
                <a:tc>
                  <a:txBody>
                    <a:bodyPr/>
                    <a:lstStyle/>
                    <a:p>
                      <a:pPr algn="ctr" fontAlgn="ctr"/>
                      <a:r>
                        <a:rPr lang="pt-PT" sz="1400" b="1" i="0" u="none" strike="noStrike" cap="none" dirty="0">
                          <a:solidFill>
                            <a:srgbClr val="454F5B"/>
                          </a:solidFill>
                          <a:latin typeface="Montserrat"/>
                          <a:ea typeface="Montserrat"/>
                          <a:cs typeface="Montserrat"/>
                          <a:sym typeface="Arial"/>
                        </a:rPr>
                        <a:t>1318</a:t>
                      </a:r>
                    </a:p>
                  </a:txBody>
                  <a:tcPr marL="0" marR="0" marT="0" marB="0" anchor="ctr">
                    <a:lnL w="9525" cap="flat" cmpd="sng" algn="ctr">
                      <a:solidFill>
                        <a:srgbClr val="000000">
                          <a:alpha val="0"/>
                        </a:srgb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9525" cap="flat" cmpd="sng" algn="ctr">
                      <a:solidFill>
                        <a:srgbClr val="738498"/>
                      </a:solidFill>
                      <a:prstDash val="solid"/>
                      <a:round/>
                      <a:headEnd type="none" w="med" len="med"/>
                      <a:tailEnd type="none" w="med" len="med"/>
                    </a:lnB>
                  </a:tcPr>
                </a:tc>
                <a:extLst>
                  <a:ext uri="{0D108BD9-81ED-4DB2-BD59-A6C34878D82A}">
                    <a16:rowId xmlns:a16="http://schemas.microsoft.com/office/drawing/2014/main" xmlns="" val="10000"/>
                  </a:ext>
                </a:extLst>
              </a:tr>
              <a:tr h="433167">
                <a:tc>
                  <a:txBody>
                    <a:bodyPr/>
                    <a:lstStyle/>
                    <a:p>
                      <a:pPr lvl="0" algn="r">
                        <a:spcBef>
                          <a:spcPts val="0"/>
                        </a:spcBef>
                        <a:buNone/>
                      </a:pPr>
                      <a:r>
                        <a:rPr lang="pt-PT" sz="1600" dirty="0">
                          <a:solidFill>
                            <a:srgbClr val="454F5B"/>
                          </a:solidFill>
                          <a:latin typeface="Montserrat"/>
                          <a:ea typeface="Montserrat"/>
                          <a:cs typeface="Montserrat"/>
                          <a:sym typeface="Montserrat"/>
                        </a:rPr>
                        <a:t>Agrupamentos de escolas e escolas não agrupadas</a:t>
                      </a:r>
                      <a:r>
                        <a:rPr lang="pt-PT" sz="1600" baseline="0" dirty="0">
                          <a:solidFill>
                            <a:srgbClr val="454F5B"/>
                          </a:solidFill>
                          <a:latin typeface="Montserrat"/>
                          <a:ea typeface="Montserrat"/>
                          <a:cs typeface="Montserrat"/>
                          <a:sym typeface="Montserrat"/>
                        </a:rPr>
                        <a:t> </a:t>
                      </a:r>
                      <a:r>
                        <a:rPr lang="pt-PT" sz="1600" dirty="0">
                          <a:solidFill>
                            <a:srgbClr val="454F5B"/>
                          </a:solidFill>
                          <a:latin typeface="Montserrat"/>
                          <a:ea typeface="Montserrat"/>
                          <a:cs typeface="Montserrat"/>
                          <a:sym typeface="Montserrat"/>
                        </a:rPr>
                        <a:t> que responderam ao questionário</a:t>
                      </a:r>
                      <a:endParaRPr lang="en" sz="1600" dirty="0">
                        <a:solidFill>
                          <a:srgbClr val="454F5B"/>
                        </a:solidFill>
                        <a:latin typeface="Montserrat"/>
                        <a:ea typeface="Montserrat"/>
                        <a:cs typeface="Montserrat"/>
                        <a:sym typeface="Montserrat"/>
                      </a:endParaRPr>
                    </a:p>
                  </a:txBody>
                  <a:tcPr marL="91425" marR="91425" marT="91425" marB="91425" anchor="ctr">
                    <a:lnL w="19050" cap="flat" cmpd="sng" algn="ctr">
                      <a:solidFill>
                        <a:schemeClr val="tx2">
                          <a:lumMod val="75000"/>
                        </a:scheme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lgn="ctr">
                      <a:solidFill>
                        <a:srgbClr val="738498"/>
                      </a:solidFill>
                      <a:prstDash val="solid"/>
                      <a:round/>
                      <a:headEnd type="none" w="med" len="med"/>
                      <a:tailEnd type="none" w="med" len="med"/>
                    </a:lnT>
                    <a:lnB w="9525" cap="flat" cmpd="sng">
                      <a:solidFill>
                        <a:srgbClr val="738498"/>
                      </a:solidFill>
                      <a:prstDash val="solid"/>
                      <a:round/>
                      <a:headEnd type="none" w="med" len="med"/>
                      <a:tailEnd type="none" w="med" len="med"/>
                    </a:lnB>
                  </a:tcPr>
                </a:tc>
                <a:tc>
                  <a:txBody>
                    <a:bodyPr/>
                    <a:lstStyle/>
                    <a:p>
                      <a:pPr algn="ctr" fontAlgn="ctr"/>
                      <a:r>
                        <a:rPr lang="pt-PT" sz="1400" b="1" i="0" u="none" strike="noStrike" cap="none" dirty="0">
                          <a:solidFill>
                            <a:srgbClr val="454F5B"/>
                          </a:solidFill>
                          <a:latin typeface="Montserrat"/>
                          <a:ea typeface="Montserrat"/>
                          <a:cs typeface="Montserrat"/>
                          <a:sym typeface="Arial"/>
                        </a:rPr>
                        <a:t>981</a:t>
                      </a:r>
                    </a:p>
                  </a:txBody>
                  <a:tcPr marL="0" marR="0" marT="0" marB="0" anchor="ctr">
                    <a:lnL w="9525" cap="flat" cmpd="sng" algn="ctr">
                      <a:solidFill>
                        <a:srgbClr val="000000">
                          <a:alpha val="0"/>
                        </a:srgb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9525" cap="flat" cmpd="sng" algn="ctr">
                      <a:solidFill>
                        <a:srgbClr val="738498"/>
                      </a:solidFill>
                      <a:prstDash val="solid"/>
                      <a:round/>
                      <a:headEnd type="none" w="med" len="med"/>
                      <a:tailEnd type="none" w="med" len="med"/>
                    </a:lnT>
                    <a:lnB w="9525" cap="flat" cmpd="sng" algn="ctr">
                      <a:solidFill>
                        <a:srgbClr val="738498"/>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4" name="Retângulo 1"/>
          <p:cNvSpPr/>
          <p:nvPr/>
        </p:nvSpPr>
        <p:spPr>
          <a:xfrm>
            <a:off x="611560" y="3429000"/>
            <a:ext cx="7776864" cy="2761269"/>
          </a:xfrm>
          <a:prstGeom prst="rect">
            <a:avLst/>
          </a:prstGeom>
          <a:ln>
            <a:solidFill>
              <a:schemeClr val="bg1">
                <a:lumMod val="65000"/>
              </a:schemeClr>
            </a:solidFill>
            <a:prstDash val="dash"/>
          </a:ln>
        </p:spPr>
        <p:txBody>
          <a:bodyPr wrap="square">
            <a:spAutoFit/>
          </a:bodyPr>
          <a:lstStyle/>
          <a:p>
            <a:pPr marL="228600" algn="just"/>
            <a:r>
              <a:rPr lang="pt-PT" sz="1800" dirty="0">
                <a:solidFill>
                  <a:schemeClr val="tx1">
                    <a:lumMod val="65000"/>
                    <a:lumOff val="35000"/>
                  </a:schemeClr>
                </a:solidFill>
                <a:latin typeface="Montserrat" panose="020B0604020202020204" charset="0"/>
                <a:ea typeface="Calibri"/>
                <a:cs typeface="Times New Roman"/>
                <a:sym typeface="Montserrat"/>
              </a:rPr>
              <a:t>Questionário com 7 questões de resposta fechada e uma questão de resposta aberta, preenchimento online</a:t>
            </a:r>
          </a:p>
          <a:p>
            <a:pPr marL="228600" algn="just">
              <a:spcBef>
                <a:spcPts val="600"/>
              </a:spcBef>
            </a:pPr>
            <a:r>
              <a:rPr lang="pt-PT" sz="1600" dirty="0">
                <a:solidFill>
                  <a:schemeClr val="tx1">
                    <a:lumMod val="65000"/>
                    <a:lumOff val="35000"/>
                  </a:schemeClr>
                </a:solidFill>
                <a:latin typeface="Montserrat" panose="020B0604020202020204" charset="0"/>
                <a:ea typeface="Calibri"/>
                <a:cs typeface="Times New Roman"/>
                <a:sym typeface="Montserrat"/>
              </a:rPr>
              <a:t>Recolha, sistematização e partilha de informação com propósitos formativos, de apoio:</a:t>
            </a:r>
          </a:p>
          <a:p>
            <a:pPr marL="900113" lvl="2" indent="-355600">
              <a:lnSpc>
                <a:spcPct val="115000"/>
              </a:lnSpc>
              <a:spcBef>
                <a:spcPts val="600"/>
              </a:spcBef>
              <a:buClr>
                <a:srgbClr val="2F3848"/>
              </a:buClr>
              <a:buSzPts val="2400"/>
              <a:buFont typeface="Source Sans Pro"/>
              <a:buChar char="■"/>
              <a:defRPr/>
            </a:pPr>
            <a:r>
              <a:rPr lang="pt-PT" sz="1600" dirty="0">
                <a:solidFill>
                  <a:schemeClr val="tx1">
                    <a:lumMod val="65000"/>
                    <a:lumOff val="35000"/>
                  </a:schemeClr>
                </a:solidFill>
                <a:latin typeface="Montserrat" panose="020B0604020202020204" charset="0"/>
                <a:ea typeface="Calibri"/>
                <a:cs typeface="Times New Roman"/>
                <a:sym typeface="Montserrat"/>
              </a:rPr>
              <a:t>À melhoria do processo educativo — identificar  e partilhar percursos e práticas</a:t>
            </a:r>
          </a:p>
          <a:p>
            <a:pPr marL="900113" lvl="2" indent="-355600">
              <a:lnSpc>
                <a:spcPct val="115000"/>
              </a:lnSpc>
              <a:spcBef>
                <a:spcPts val="600"/>
              </a:spcBef>
              <a:buClr>
                <a:srgbClr val="2F3848"/>
              </a:buClr>
              <a:buSzPts val="2400"/>
              <a:buFont typeface="Source Sans Pro"/>
              <a:buChar char="■"/>
              <a:defRPr/>
            </a:pPr>
            <a:r>
              <a:rPr lang="pt-PT" sz="1600" dirty="0">
                <a:solidFill>
                  <a:schemeClr val="tx1">
                    <a:lumMod val="65000"/>
                    <a:lumOff val="35000"/>
                  </a:schemeClr>
                </a:solidFill>
                <a:latin typeface="Montserrat" panose="020B0604020202020204" charset="0"/>
                <a:ea typeface="Calibri"/>
                <a:cs typeface="Times New Roman"/>
                <a:sym typeface="Montserrat"/>
              </a:rPr>
              <a:t>Ao acompanhamento e aperfeiçoamento das intervenções da administração educativa — acompanhar e avaliar o Modelo Integrado de Avaliação das Aprendizagens do Ensino Básico</a:t>
            </a:r>
          </a:p>
        </p:txBody>
      </p:sp>
    </p:spTree>
    <p:extLst>
      <p:ext uri="{BB962C8B-B14F-4D97-AF65-F5344CB8AC3E}">
        <p14:creationId xmlns:p14="http://schemas.microsoft.com/office/powerpoint/2010/main" val="823871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lvl="0"/>
            <a:r>
              <a:rPr lang="pt-PT" sz="2800" dirty="0"/>
              <a:t>Domínios do questionário</a:t>
            </a:r>
            <a:endParaRPr sz="2800" dirty="0"/>
          </a:p>
        </p:txBody>
      </p:sp>
      <p:sp>
        <p:nvSpPr>
          <p:cNvPr id="5" name="Shape 88"/>
          <p:cNvSpPr txBox="1">
            <a:spLocks/>
          </p:cNvSpPr>
          <p:nvPr/>
        </p:nvSpPr>
        <p:spPr>
          <a:xfrm>
            <a:off x="467544" y="1844824"/>
            <a:ext cx="8352928" cy="3384376"/>
          </a:xfrm>
          <a:prstGeom prst="rect">
            <a:avLst/>
          </a:prstGeom>
          <a:noFill/>
          <a:ln>
            <a:solidFill>
              <a:schemeClr val="bg1">
                <a:lumMod val="65000"/>
              </a:schemeClr>
            </a:solidFill>
            <a:prstDash val="dash"/>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450850" lvl="2" indent="-355600">
              <a:lnSpc>
                <a:spcPct val="115000"/>
              </a:lnSpc>
              <a:spcBef>
                <a:spcPts val="600"/>
              </a:spcBef>
              <a:spcAft>
                <a:spcPts val="1200"/>
              </a:spcAft>
              <a:buClr>
                <a:srgbClr val="2F3848"/>
              </a:buClr>
              <a:buSzPts val="2400"/>
              <a:buFont typeface="Source Sans Pro"/>
              <a:buChar char="■"/>
              <a:defRPr/>
            </a:pPr>
            <a:r>
              <a:rPr lang="pt-PT" sz="2800" b="1" dirty="0">
                <a:solidFill>
                  <a:schemeClr val="tx1">
                    <a:lumMod val="65000"/>
                    <a:lumOff val="35000"/>
                  </a:schemeClr>
                </a:solidFill>
                <a:latin typeface="Montserrat" panose="020B0604020202020204" charset="0"/>
                <a:ea typeface="Calibri"/>
                <a:cs typeface="Times New Roman"/>
                <a:sym typeface="Arial"/>
              </a:rPr>
              <a:t>1.</a:t>
            </a:r>
            <a:r>
              <a:rPr lang="pt-PT" sz="2800" dirty="0">
                <a:solidFill>
                  <a:schemeClr val="tx1">
                    <a:lumMod val="65000"/>
                    <a:lumOff val="35000"/>
                  </a:schemeClr>
                </a:solidFill>
                <a:latin typeface="Montserrat" panose="020B0604020202020204" charset="0"/>
                <a:ea typeface="Calibri"/>
                <a:cs typeface="Times New Roman"/>
                <a:sym typeface="Arial"/>
              </a:rPr>
              <a:t> Disponibilização, circulação, análise e utilização dos RIPA</a:t>
            </a:r>
          </a:p>
          <a:p>
            <a:pPr marL="450850" lvl="2" indent="-355600">
              <a:lnSpc>
                <a:spcPct val="115000"/>
              </a:lnSpc>
              <a:spcBef>
                <a:spcPts val="600"/>
              </a:spcBef>
              <a:spcAft>
                <a:spcPts val="1200"/>
              </a:spcAft>
              <a:buClr>
                <a:srgbClr val="2F3848"/>
              </a:buClr>
              <a:buSzPts val="2400"/>
              <a:buFont typeface="Source Sans Pro"/>
              <a:buChar char="■"/>
              <a:defRPr/>
            </a:pPr>
            <a:r>
              <a:rPr lang="pt-PT" sz="2800" b="1" dirty="0">
                <a:solidFill>
                  <a:schemeClr val="tx1">
                    <a:lumMod val="65000"/>
                    <a:lumOff val="35000"/>
                  </a:schemeClr>
                </a:solidFill>
                <a:latin typeface="Montserrat" panose="020B0604020202020204" charset="0"/>
                <a:ea typeface="Calibri"/>
                <a:cs typeface="Times New Roman"/>
                <a:sym typeface="Arial"/>
              </a:rPr>
              <a:t>2. </a:t>
            </a:r>
            <a:r>
              <a:rPr lang="pt-PT" sz="2800" dirty="0">
                <a:solidFill>
                  <a:schemeClr val="tx1">
                    <a:lumMod val="65000"/>
                    <a:lumOff val="35000"/>
                  </a:schemeClr>
                </a:solidFill>
                <a:latin typeface="Montserrat" panose="020B0604020202020204" charset="0"/>
                <a:ea typeface="Calibri"/>
                <a:cs typeface="Times New Roman"/>
                <a:sym typeface="Arial"/>
              </a:rPr>
              <a:t>Análise e utilização dos REPA</a:t>
            </a:r>
          </a:p>
          <a:p>
            <a:pPr marL="450850" lvl="2" indent="-355600">
              <a:lnSpc>
                <a:spcPct val="115000"/>
              </a:lnSpc>
              <a:spcBef>
                <a:spcPts val="600"/>
              </a:spcBef>
              <a:spcAft>
                <a:spcPts val="1200"/>
              </a:spcAft>
              <a:buClr>
                <a:srgbClr val="2F3848"/>
              </a:buClr>
              <a:buSzPts val="2400"/>
              <a:buFont typeface="Source Sans Pro"/>
              <a:buChar char="■"/>
              <a:defRPr/>
            </a:pPr>
            <a:r>
              <a:rPr lang="pt-PT" sz="2800" b="1" dirty="0">
                <a:solidFill>
                  <a:schemeClr val="tx1">
                    <a:lumMod val="65000"/>
                    <a:lumOff val="35000"/>
                  </a:schemeClr>
                </a:solidFill>
                <a:latin typeface="Montserrat" panose="020B0604020202020204" charset="0"/>
                <a:ea typeface="Calibri"/>
                <a:cs typeface="Times New Roman"/>
                <a:sym typeface="Arial"/>
              </a:rPr>
              <a:t>3. </a:t>
            </a:r>
            <a:r>
              <a:rPr lang="pt-PT" sz="2800" dirty="0">
                <a:solidFill>
                  <a:schemeClr val="tx1">
                    <a:lumMod val="65000"/>
                    <a:lumOff val="35000"/>
                  </a:schemeClr>
                </a:solidFill>
                <a:latin typeface="Montserrat" panose="020B0604020202020204" charset="0"/>
                <a:ea typeface="Calibri"/>
                <a:cs typeface="Times New Roman"/>
                <a:sym typeface="Arial"/>
              </a:rPr>
              <a:t>Análise de resultados</a:t>
            </a:r>
          </a:p>
          <a:p>
            <a:pPr marL="450850" lvl="2" indent="-355600">
              <a:lnSpc>
                <a:spcPct val="115000"/>
              </a:lnSpc>
              <a:spcBef>
                <a:spcPts val="600"/>
              </a:spcBef>
              <a:spcAft>
                <a:spcPts val="1200"/>
              </a:spcAft>
              <a:buClr>
                <a:srgbClr val="2F3848"/>
              </a:buClr>
              <a:buSzPts val="2400"/>
              <a:buFont typeface="Source Sans Pro"/>
              <a:buChar char="■"/>
              <a:defRPr/>
            </a:pPr>
            <a:r>
              <a:rPr lang="pt-PT" sz="2800" b="1" dirty="0">
                <a:solidFill>
                  <a:schemeClr val="tx1">
                    <a:lumMod val="65000"/>
                    <a:lumOff val="35000"/>
                  </a:schemeClr>
                </a:solidFill>
                <a:latin typeface="Montserrat" panose="020B0604020202020204" charset="0"/>
                <a:ea typeface="Calibri"/>
                <a:cs typeface="Times New Roman"/>
                <a:sym typeface="Arial"/>
              </a:rPr>
              <a:t>4.</a:t>
            </a:r>
            <a:r>
              <a:rPr lang="pt-PT" sz="2800" dirty="0">
                <a:solidFill>
                  <a:schemeClr val="tx1">
                    <a:lumMod val="65000"/>
                    <a:lumOff val="35000"/>
                  </a:schemeClr>
                </a:solidFill>
                <a:latin typeface="Montserrat" panose="020B0604020202020204" charset="0"/>
                <a:ea typeface="Calibri"/>
                <a:cs typeface="Times New Roman"/>
                <a:sym typeface="Arial"/>
              </a:rPr>
              <a:t> Explicitação da informação contida nos RIPA</a:t>
            </a:r>
          </a:p>
          <a:p>
            <a:pPr>
              <a:buFont typeface="Montserrat"/>
              <a:buNone/>
            </a:pPr>
            <a:endParaRPr lang="en-US" sz="1400" dirty="0">
              <a:latin typeface="Montserrat" panose="020B0604020202020204" charset="0"/>
            </a:endParaRPr>
          </a:p>
        </p:txBody>
      </p:sp>
    </p:spTree>
    <p:extLst>
      <p:ext uri="{BB962C8B-B14F-4D97-AF65-F5344CB8AC3E}">
        <p14:creationId xmlns:p14="http://schemas.microsoft.com/office/powerpoint/2010/main" val="122212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Momento de divulgação dos RIPA</a:t>
            </a:r>
            <a:endParaRPr lang="en" sz="2800" dirty="0"/>
          </a:p>
        </p:txBody>
      </p:sp>
      <p:grpSp>
        <p:nvGrpSpPr>
          <p:cNvPr id="47" name="Grupo 46"/>
          <p:cNvGrpSpPr/>
          <p:nvPr/>
        </p:nvGrpSpPr>
        <p:grpSpPr>
          <a:xfrm>
            <a:off x="101753" y="1405942"/>
            <a:ext cx="8862735" cy="5452063"/>
            <a:chOff x="101753" y="1405942"/>
            <a:chExt cx="8862735" cy="5452063"/>
          </a:xfrm>
        </p:grpSpPr>
        <p:grpSp>
          <p:nvGrpSpPr>
            <p:cNvPr id="48" name="Gruppieren 1"/>
            <p:cNvGrpSpPr/>
            <p:nvPr/>
          </p:nvGrpSpPr>
          <p:grpSpPr>
            <a:xfrm>
              <a:off x="101753" y="1405942"/>
              <a:ext cx="8140548" cy="5452063"/>
              <a:chOff x="101752" y="1405941"/>
              <a:chExt cx="8140548" cy="5452063"/>
            </a:xfrm>
          </p:grpSpPr>
          <p:grpSp>
            <p:nvGrpSpPr>
              <p:cNvPr id="55" name="Gruppieren 12"/>
              <p:cNvGrpSpPr/>
              <p:nvPr/>
            </p:nvGrpSpPr>
            <p:grpSpPr>
              <a:xfrm>
                <a:off x="3079750" y="1628800"/>
                <a:ext cx="5162550" cy="2016233"/>
                <a:chOff x="3079750" y="3132893"/>
                <a:chExt cx="5162550" cy="719134"/>
              </a:xfrm>
            </p:grpSpPr>
            <p:cxnSp>
              <p:nvCxnSpPr>
                <p:cNvPr id="81" name="Gerade Verbindung 60"/>
                <p:cNvCxnSpPr/>
                <p:nvPr/>
              </p:nvCxnSpPr>
              <p:spPr>
                <a:xfrm>
                  <a:off x="3079750" y="3852027"/>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2" name="Gerade Verbindung 61"/>
                <p:cNvCxnSpPr/>
                <p:nvPr/>
              </p:nvCxnSpPr>
              <p:spPr>
                <a:xfrm>
                  <a:off x="3079750" y="3749293"/>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3" name="Gerade Verbindung 62"/>
                <p:cNvCxnSpPr/>
                <p:nvPr/>
              </p:nvCxnSpPr>
              <p:spPr>
                <a:xfrm>
                  <a:off x="3079750" y="3646558"/>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4" name="Gerade Verbindung 63"/>
                <p:cNvCxnSpPr/>
                <p:nvPr/>
              </p:nvCxnSpPr>
              <p:spPr>
                <a:xfrm>
                  <a:off x="3079750" y="3543824"/>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5" name="Gerade Verbindung 64"/>
                <p:cNvCxnSpPr/>
                <p:nvPr/>
              </p:nvCxnSpPr>
              <p:spPr>
                <a:xfrm>
                  <a:off x="3079750" y="3441091"/>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6" name="Gerade Verbindung 65"/>
                <p:cNvCxnSpPr/>
                <p:nvPr/>
              </p:nvCxnSpPr>
              <p:spPr>
                <a:xfrm>
                  <a:off x="3079750" y="3338358"/>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7" name="Gerade Verbindung 67"/>
                <p:cNvCxnSpPr/>
                <p:nvPr/>
              </p:nvCxnSpPr>
              <p:spPr>
                <a:xfrm>
                  <a:off x="3079750" y="3235626"/>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88" name="Gerade Verbindung 72"/>
                <p:cNvCxnSpPr/>
                <p:nvPr/>
              </p:nvCxnSpPr>
              <p:spPr>
                <a:xfrm>
                  <a:off x="3079750" y="3132893"/>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grpSp>
          <p:grpSp>
            <p:nvGrpSpPr>
              <p:cNvPr id="56" name="Gruppieren 8"/>
              <p:cNvGrpSpPr/>
              <p:nvPr/>
            </p:nvGrpSpPr>
            <p:grpSpPr>
              <a:xfrm>
                <a:off x="101752" y="3408928"/>
                <a:ext cx="3938496" cy="3449075"/>
                <a:chOff x="-107973" y="3408928"/>
                <a:chExt cx="3938496" cy="3449075"/>
              </a:xfrm>
            </p:grpSpPr>
            <p:sp>
              <p:nvSpPr>
                <p:cNvPr id="76" name="Rechteck 23"/>
                <p:cNvSpPr/>
                <p:nvPr/>
              </p:nvSpPr>
              <p:spPr bwMode="auto">
                <a:xfrm rot="16200000">
                  <a:off x="3289835" y="3484337"/>
                  <a:ext cx="596133" cy="445315"/>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7" name="Rechteck 23"/>
                <p:cNvSpPr/>
                <p:nvPr/>
              </p:nvSpPr>
              <p:spPr bwMode="auto">
                <a:xfrm rot="16200000">
                  <a:off x="-1107625" y="5413036"/>
                  <a:ext cx="2444621" cy="445314"/>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8" name="Rechteck 23"/>
                <p:cNvSpPr/>
                <p:nvPr/>
              </p:nvSpPr>
              <p:spPr bwMode="auto">
                <a:xfrm rot="10800000">
                  <a:off x="-107973" y="3978551"/>
                  <a:ext cx="3938496" cy="445315"/>
                </a:xfrm>
                <a:custGeom>
                  <a:avLst/>
                  <a:gdLst/>
                  <a:ahLst/>
                  <a:cxnLst/>
                  <a:rect l="l" t="t" r="r" b="b"/>
                  <a:pathLst>
                    <a:path w="3734640" h="445315">
                      <a:moveTo>
                        <a:pt x="445315" y="445315"/>
                      </a:moveTo>
                      <a:lnTo>
                        <a:pt x="0" y="445315"/>
                      </a:lnTo>
                      <a:lnTo>
                        <a:pt x="445315" y="0"/>
                      </a:lnTo>
                      <a:close/>
                      <a:moveTo>
                        <a:pt x="3289325" y="445315"/>
                      </a:moveTo>
                      <a:lnTo>
                        <a:pt x="445316" y="445315"/>
                      </a:lnTo>
                      <a:lnTo>
                        <a:pt x="445316" y="1"/>
                      </a:lnTo>
                      <a:lnTo>
                        <a:pt x="3289325" y="1"/>
                      </a:lnTo>
                      <a:lnTo>
                        <a:pt x="3289325" y="0"/>
                      </a:lnTo>
                      <a:lnTo>
                        <a:pt x="3734640" y="0"/>
                      </a:lnTo>
                      <a:close/>
                    </a:path>
                  </a:pathLst>
                </a:cu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9" name="Rechteck 4"/>
                <p:cNvSpPr/>
                <p:nvPr/>
              </p:nvSpPr>
              <p:spPr>
                <a:xfrm>
                  <a:off x="1458593" y="4057327"/>
                  <a:ext cx="1840179" cy="307777"/>
                </a:xfrm>
                <a:prstGeom prst="rect">
                  <a:avLst/>
                </a:prstGeom>
              </p:spPr>
              <p:txBody>
                <a:bodyPr wrap="square" anchor="ctr">
                  <a:spAutoFit/>
                </a:bodyPr>
                <a:lstStyle/>
                <a:p>
                  <a:pPr fontAlgn="base">
                    <a:spcBef>
                      <a:spcPct val="0"/>
                    </a:spcBef>
                    <a:spcAft>
                      <a:spcPct val="0"/>
                    </a:spcAft>
                  </a:pPr>
                  <a:endParaRPr lang="de-DE" sz="1400" b="1" dirty="0">
                    <a:solidFill>
                      <a:srgbClr val="FFFFFF"/>
                    </a:solidFill>
                  </a:endParaRPr>
                </a:p>
              </p:txBody>
            </p:sp>
          </p:grpSp>
          <p:grpSp>
            <p:nvGrpSpPr>
              <p:cNvPr id="57" name="Gruppieren 10"/>
              <p:cNvGrpSpPr/>
              <p:nvPr/>
            </p:nvGrpSpPr>
            <p:grpSpPr>
              <a:xfrm>
                <a:off x="1939700" y="3004456"/>
                <a:ext cx="4476811" cy="3853543"/>
                <a:chOff x="1729975" y="3004456"/>
                <a:chExt cx="4476811" cy="3853543"/>
              </a:xfrm>
            </p:grpSpPr>
            <p:sp>
              <p:nvSpPr>
                <p:cNvPr id="72" name="Rechtwinkliges Dreieck 107"/>
                <p:cNvSpPr/>
                <p:nvPr/>
              </p:nvSpPr>
              <p:spPr bwMode="auto">
                <a:xfrm rot="5400000">
                  <a:off x="3720797" y="3178295"/>
                  <a:ext cx="445315" cy="4426959"/>
                </a:xfrm>
                <a:custGeom>
                  <a:avLst/>
                  <a:gdLst/>
                  <a:ahLst/>
                  <a:cxnLst/>
                  <a:rect l="l" t="t" r="r" b="b"/>
                  <a:pathLst>
                    <a:path w="445315" h="3888411">
                      <a:moveTo>
                        <a:pt x="0" y="445315"/>
                      </a:moveTo>
                      <a:lnTo>
                        <a:pt x="0" y="0"/>
                      </a:lnTo>
                      <a:lnTo>
                        <a:pt x="445315" y="445315"/>
                      </a:lnTo>
                      <a:close/>
                      <a:moveTo>
                        <a:pt x="0" y="3443097"/>
                      </a:moveTo>
                      <a:lnTo>
                        <a:pt x="0" y="3443096"/>
                      </a:lnTo>
                      <a:lnTo>
                        <a:pt x="0" y="445316"/>
                      </a:lnTo>
                      <a:lnTo>
                        <a:pt x="445314" y="445316"/>
                      </a:lnTo>
                      <a:lnTo>
                        <a:pt x="445314" y="3443096"/>
                      </a:lnTo>
                      <a:lnTo>
                        <a:pt x="445315" y="3443096"/>
                      </a:lnTo>
                      <a:lnTo>
                        <a:pt x="445315" y="3888411"/>
                      </a:lnTo>
                      <a:lnTo>
                        <a:pt x="1" y="3443097"/>
                      </a:lnTo>
                      <a:close/>
                    </a:path>
                  </a:pathLst>
                </a:cu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3" name="Rechteck 23"/>
                <p:cNvSpPr/>
                <p:nvPr/>
              </p:nvSpPr>
              <p:spPr bwMode="auto">
                <a:xfrm rot="16200000">
                  <a:off x="4861916" y="3854167"/>
                  <a:ext cx="2164654" cy="465231"/>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4" name="Rechteck 49"/>
                <p:cNvSpPr/>
                <p:nvPr/>
              </p:nvSpPr>
              <p:spPr>
                <a:xfrm>
                  <a:off x="2418058" y="5229200"/>
                  <a:ext cx="3788728" cy="307777"/>
                </a:xfrm>
                <a:prstGeom prst="rect">
                  <a:avLst/>
                </a:prstGeom>
              </p:spPr>
              <p:txBody>
                <a:bodyPr wrap="square" anchor="ctr">
                  <a:spAutoFit/>
                </a:bodyPr>
                <a:lstStyle/>
                <a:p>
                  <a:pPr algn="ctr" fontAlgn="base">
                    <a:spcBef>
                      <a:spcPct val="0"/>
                    </a:spcBef>
                    <a:spcAft>
                      <a:spcPct val="0"/>
                    </a:spcAft>
                  </a:pPr>
                  <a:r>
                    <a:rPr lang="en-US" sz="1400" b="1" noProof="1">
                      <a:solidFill>
                        <a:srgbClr val="FFFFFF"/>
                      </a:solidFill>
                    </a:rPr>
                    <a:t>Durante o 1.º período letivo</a:t>
                  </a:r>
                  <a:endParaRPr lang="de-DE" sz="1400" b="1" noProof="1">
                    <a:solidFill>
                      <a:srgbClr val="FFFFFF"/>
                    </a:solidFill>
                  </a:endParaRPr>
                </a:p>
              </p:txBody>
            </p:sp>
            <p:sp>
              <p:nvSpPr>
                <p:cNvPr id="75" name="Rechteck 23"/>
                <p:cNvSpPr/>
                <p:nvPr/>
              </p:nvSpPr>
              <p:spPr bwMode="auto">
                <a:xfrm rot="16200000">
                  <a:off x="1328215" y="6010923"/>
                  <a:ext cx="1248839" cy="445314"/>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58" name="Gruppieren 11"/>
              <p:cNvGrpSpPr/>
              <p:nvPr/>
            </p:nvGrpSpPr>
            <p:grpSpPr>
              <a:xfrm>
                <a:off x="2909291" y="3585027"/>
                <a:ext cx="4786747" cy="3272977"/>
                <a:chOff x="2699566" y="3585027"/>
                <a:chExt cx="4786747" cy="3272977"/>
              </a:xfrm>
            </p:grpSpPr>
            <p:sp>
              <p:nvSpPr>
                <p:cNvPr id="68" name="Rechteck 23"/>
                <p:cNvSpPr/>
                <p:nvPr/>
              </p:nvSpPr>
              <p:spPr bwMode="auto">
                <a:xfrm rot="10800000">
                  <a:off x="2699566" y="5756231"/>
                  <a:ext cx="4653809" cy="445315"/>
                </a:xfrm>
                <a:custGeom>
                  <a:avLst/>
                  <a:gdLst/>
                  <a:ahLst/>
                  <a:cxnLst/>
                  <a:rect l="l" t="t" r="r" b="b"/>
                  <a:pathLst>
                    <a:path w="3914679" h="445315">
                      <a:moveTo>
                        <a:pt x="445315" y="445315"/>
                      </a:moveTo>
                      <a:lnTo>
                        <a:pt x="0" y="445315"/>
                      </a:lnTo>
                      <a:lnTo>
                        <a:pt x="445315" y="0"/>
                      </a:lnTo>
                      <a:close/>
                      <a:moveTo>
                        <a:pt x="3469365" y="445315"/>
                      </a:moveTo>
                      <a:lnTo>
                        <a:pt x="3469364" y="445315"/>
                      </a:lnTo>
                      <a:lnTo>
                        <a:pt x="445316" y="445315"/>
                      </a:lnTo>
                      <a:lnTo>
                        <a:pt x="445316" y="1"/>
                      </a:lnTo>
                      <a:lnTo>
                        <a:pt x="3469364" y="1"/>
                      </a:lnTo>
                      <a:lnTo>
                        <a:pt x="3469364" y="0"/>
                      </a:lnTo>
                      <a:lnTo>
                        <a:pt x="3914679" y="0"/>
                      </a:lnTo>
                      <a:lnTo>
                        <a:pt x="3469365" y="445314"/>
                      </a:lnTo>
                      <a:close/>
                    </a:path>
                  </a:pathLst>
                </a:cu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9" name="Rechteck 23"/>
                <p:cNvSpPr/>
                <p:nvPr/>
              </p:nvSpPr>
              <p:spPr bwMode="auto">
                <a:xfrm rot="16200000">
                  <a:off x="6043138" y="4449952"/>
                  <a:ext cx="2175163" cy="445314"/>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0" name="Rechteck 66"/>
                <p:cNvSpPr/>
                <p:nvPr/>
              </p:nvSpPr>
              <p:spPr>
                <a:xfrm>
                  <a:off x="3365243" y="5805264"/>
                  <a:ext cx="4121070" cy="307777"/>
                </a:xfrm>
                <a:prstGeom prst="rect">
                  <a:avLst/>
                </a:prstGeom>
              </p:spPr>
              <p:txBody>
                <a:bodyPr wrap="square" anchor="ctr">
                  <a:spAutoFit/>
                </a:bodyPr>
                <a:lstStyle/>
                <a:p>
                  <a:pPr algn="ctr" fontAlgn="base">
                    <a:spcBef>
                      <a:spcPct val="0"/>
                    </a:spcBef>
                    <a:spcAft>
                      <a:spcPct val="0"/>
                    </a:spcAft>
                  </a:pPr>
                  <a:r>
                    <a:rPr lang="de-DE" sz="1400" b="1" noProof="1">
                      <a:solidFill>
                        <a:srgbClr val="FFFFFF"/>
                      </a:solidFill>
                    </a:rPr>
                    <a:t>Mais do que um destes períodos</a:t>
                  </a:r>
                </a:p>
              </p:txBody>
            </p:sp>
            <p:sp>
              <p:nvSpPr>
                <p:cNvPr id="71" name="Rechteck 23"/>
                <p:cNvSpPr/>
                <p:nvPr/>
              </p:nvSpPr>
              <p:spPr bwMode="auto">
                <a:xfrm rot="16200000">
                  <a:off x="2593343" y="6306465"/>
                  <a:ext cx="657765" cy="445314"/>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59" name="Gruppieren 9"/>
              <p:cNvGrpSpPr/>
              <p:nvPr/>
            </p:nvGrpSpPr>
            <p:grpSpPr>
              <a:xfrm>
                <a:off x="1013734" y="2653380"/>
                <a:ext cx="4156485" cy="4204622"/>
                <a:chOff x="804009" y="2653380"/>
                <a:chExt cx="4156485" cy="4204622"/>
              </a:xfrm>
            </p:grpSpPr>
            <p:sp>
              <p:nvSpPr>
                <p:cNvPr id="64" name="Rechtwinkliges Dreieck 5"/>
                <p:cNvSpPr/>
                <p:nvPr/>
              </p:nvSpPr>
              <p:spPr bwMode="auto">
                <a:xfrm rot="5400000">
                  <a:off x="2659593" y="2722453"/>
                  <a:ext cx="445315" cy="4156484"/>
                </a:xfrm>
                <a:custGeom>
                  <a:avLst/>
                  <a:gdLst/>
                  <a:ahLst/>
                  <a:cxnLst/>
                  <a:rect l="l" t="t" r="r" b="b"/>
                  <a:pathLst>
                    <a:path w="445315" h="3818518">
                      <a:moveTo>
                        <a:pt x="0" y="3373203"/>
                      </a:moveTo>
                      <a:lnTo>
                        <a:pt x="0" y="445315"/>
                      </a:lnTo>
                      <a:lnTo>
                        <a:pt x="0" y="0"/>
                      </a:lnTo>
                      <a:lnTo>
                        <a:pt x="445315" y="445315"/>
                      </a:lnTo>
                      <a:lnTo>
                        <a:pt x="445314" y="445315"/>
                      </a:lnTo>
                      <a:lnTo>
                        <a:pt x="445314" y="3373203"/>
                      </a:lnTo>
                      <a:lnTo>
                        <a:pt x="445315" y="3373203"/>
                      </a:lnTo>
                      <a:lnTo>
                        <a:pt x="445315" y="3818518"/>
                      </a:lnTo>
                      <a:close/>
                    </a:path>
                  </a:pathLst>
                </a:custGeom>
                <a:solidFill>
                  <a:srgbClr val="F8C10C">
                    <a:alpha val="82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5" name="Rechteck 23"/>
                <p:cNvSpPr/>
                <p:nvPr/>
              </p:nvSpPr>
              <p:spPr bwMode="auto">
                <a:xfrm rot="16200000">
                  <a:off x="3775509" y="3393051"/>
                  <a:ext cx="1924655" cy="445314"/>
                </a:xfrm>
                <a:prstGeom prst="rect">
                  <a:avLst/>
                </a:prstGeom>
                <a:solidFill>
                  <a:srgbClr val="F8C10C">
                    <a:alpha val="82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6" name="Rechteck 36"/>
                <p:cNvSpPr/>
                <p:nvPr/>
              </p:nvSpPr>
              <p:spPr>
                <a:xfrm>
                  <a:off x="1016686" y="4653135"/>
                  <a:ext cx="3777636" cy="307777"/>
                </a:xfrm>
                <a:prstGeom prst="rect">
                  <a:avLst/>
                </a:prstGeom>
              </p:spPr>
              <p:txBody>
                <a:bodyPr wrap="square" anchor="ctr">
                  <a:spAutoFit/>
                </a:bodyPr>
                <a:lstStyle/>
                <a:p>
                  <a:pPr fontAlgn="base">
                    <a:spcBef>
                      <a:spcPct val="0"/>
                    </a:spcBef>
                    <a:spcAft>
                      <a:spcPct val="0"/>
                    </a:spcAft>
                  </a:pPr>
                  <a:r>
                    <a:rPr lang="de-DE" sz="1400" b="1" dirty="0">
                      <a:solidFill>
                        <a:srgbClr val="FFFFFF"/>
                      </a:solidFill>
                    </a:rPr>
                    <a:t>Início do ano letivo (até final de setembro)</a:t>
                  </a:r>
                </a:p>
              </p:txBody>
            </p:sp>
            <p:sp>
              <p:nvSpPr>
                <p:cNvPr id="67" name="Rechteck 23"/>
                <p:cNvSpPr/>
                <p:nvPr/>
              </p:nvSpPr>
              <p:spPr bwMode="auto">
                <a:xfrm rot="16200000">
                  <a:off x="106708" y="5715385"/>
                  <a:ext cx="1839921" cy="445314"/>
                </a:xfrm>
                <a:prstGeom prst="rect">
                  <a:avLst/>
                </a:prstGeom>
                <a:solidFill>
                  <a:srgbClr val="F8C10C">
                    <a:alpha val="82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60" name="Gruppieren 2"/>
              <p:cNvGrpSpPr/>
              <p:nvPr/>
            </p:nvGrpSpPr>
            <p:grpSpPr>
              <a:xfrm>
                <a:off x="3079750" y="1405941"/>
                <a:ext cx="5162550" cy="2520943"/>
                <a:chOff x="3079750" y="1405941"/>
                <a:chExt cx="5162550" cy="2520943"/>
              </a:xfrm>
            </p:grpSpPr>
            <p:sp>
              <p:nvSpPr>
                <p:cNvPr id="61" name="Rechteck 90"/>
                <p:cNvSpPr/>
                <p:nvPr/>
              </p:nvSpPr>
              <p:spPr bwMode="auto">
                <a:xfrm>
                  <a:off x="3079750" y="3881165"/>
                  <a:ext cx="5116513" cy="45719"/>
                </a:xfrm>
                <a:prstGeom prst="rect">
                  <a:avLst/>
                </a:prstGeom>
                <a:solidFill>
                  <a:schemeClr val="bg1"/>
                </a:soli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cxnSp>
              <p:nvCxnSpPr>
                <p:cNvPr id="62" name="Gerade Verbindung 91"/>
                <p:cNvCxnSpPr/>
                <p:nvPr/>
              </p:nvCxnSpPr>
              <p:spPr>
                <a:xfrm>
                  <a:off x="3079750" y="3897653"/>
                  <a:ext cx="5162550" cy="0"/>
                </a:xfrm>
                <a:prstGeom prst="line">
                  <a:avLst/>
                </a:prstGeom>
                <a:ln>
                  <a:solidFill>
                    <a:srgbClr val="8E8E8E"/>
                  </a:solidFill>
                  <a:prstDash val="sys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63" name="Gerade Verbindung 92"/>
                <p:cNvCxnSpPr/>
                <p:nvPr/>
              </p:nvCxnSpPr>
              <p:spPr>
                <a:xfrm flipV="1">
                  <a:off x="3079750" y="1405941"/>
                  <a:ext cx="0" cy="2494881"/>
                </a:xfrm>
                <a:prstGeom prst="line">
                  <a:avLst/>
                </a:prstGeom>
                <a:ln>
                  <a:solidFill>
                    <a:srgbClr val="8E8E8E"/>
                  </a:solidFill>
                  <a:prstDash val="sysDash"/>
                  <a:headEnd type="diamond"/>
                  <a:tailEnd type="triangle"/>
                </a:ln>
                <a:effectLst/>
              </p:spPr>
              <p:style>
                <a:lnRef idx="1">
                  <a:schemeClr val="accent1"/>
                </a:lnRef>
                <a:fillRef idx="0">
                  <a:schemeClr val="accent1"/>
                </a:fillRef>
                <a:effectRef idx="0">
                  <a:schemeClr val="accent1"/>
                </a:effectRef>
                <a:fontRef idx="minor">
                  <a:schemeClr val="tx1"/>
                </a:fontRef>
              </p:style>
            </p:cxnSp>
          </p:grpSp>
        </p:grpSp>
        <p:sp>
          <p:nvSpPr>
            <p:cNvPr id="49" name="CaixaDeTexto 48"/>
            <p:cNvSpPr txBox="1"/>
            <p:nvPr/>
          </p:nvSpPr>
          <p:spPr>
            <a:xfrm>
              <a:off x="3496651" y="3062406"/>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14%</a:t>
              </a:r>
            </a:p>
          </p:txBody>
        </p:sp>
        <p:sp>
          <p:nvSpPr>
            <p:cNvPr id="50" name="CaixaDeTexto 49"/>
            <p:cNvSpPr txBox="1"/>
            <p:nvPr/>
          </p:nvSpPr>
          <p:spPr>
            <a:xfrm>
              <a:off x="4638469" y="2226350"/>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43%</a:t>
              </a:r>
            </a:p>
          </p:txBody>
        </p:sp>
        <p:sp>
          <p:nvSpPr>
            <p:cNvPr id="51" name="CaixaDeTexto 50"/>
            <p:cNvSpPr txBox="1"/>
            <p:nvPr/>
          </p:nvSpPr>
          <p:spPr>
            <a:xfrm>
              <a:off x="5820109" y="2636912"/>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31%</a:t>
              </a:r>
            </a:p>
          </p:txBody>
        </p:sp>
        <p:sp>
          <p:nvSpPr>
            <p:cNvPr id="52" name="CaixaDeTexto 51"/>
            <p:cNvSpPr txBox="1"/>
            <p:nvPr/>
          </p:nvSpPr>
          <p:spPr>
            <a:xfrm>
              <a:off x="7031350" y="3162454"/>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12%</a:t>
              </a:r>
            </a:p>
          </p:txBody>
        </p:sp>
        <p:sp>
          <p:nvSpPr>
            <p:cNvPr id="53" name="Rechteck 4"/>
            <p:cNvSpPr/>
            <p:nvPr/>
          </p:nvSpPr>
          <p:spPr>
            <a:xfrm>
              <a:off x="324411" y="4081468"/>
              <a:ext cx="3473216" cy="307777"/>
            </a:xfrm>
            <a:prstGeom prst="rect">
              <a:avLst/>
            </a:prstGeom>
          </p:spPr>
          <p:txBody>
            <a:bodyPr wrap="square" anchor="ctr">
              <a:spAutoFit/>
            </a:bodyPr>
            <a:lstStyle/>
            <a:p>
              <a:pPr fontAlgn="base">
                <a:spcBef>
                  <a:spcPct val="0"/>
                </a:spcBef>
                <a:spcAft>
                  <a:spcPct val="0"/>
                </a:spcAft>
              </a:pPr>
              <a:r>
                <a:rPr lang="de-DE" sz="1400" b="1" dirty="0">
                  <a:solidFill>
                    <a:srgbClr val="FFFFFF"/>
                  </a:solidFill>
                </a:rPr>
                <a:t>Antes do início das atividades letivas</a:t>
              </a:r>
            </a:p>
          </p:txBody>
        </p:sp>
        <p:pic>
          <p:nvPicPr>
            <p:cNvPr id="54" name="Imagem 53" descr="Logo_DGE_Oficios.jpg"/>
            <p:cNvPicPr/>
            <p:nvPr/>
          </p:nvPicPr>
          <p:blipFill>
            <a:blip r:embed="rId3"/>
            <a:stretch>
              <a:fillRect/>
            </a:stretch>
          </p:blipFill>
          <p:spPr>
            <a:xfrm>
              <a:off x="7812360" y="5877272"/>
              <a:ext cx="1152128" cy="792088"/>
            </a:xfrm>
            <a:prstGeom prst="rect">
              <a:avLst/>
            </a:prstGeom>
            <a:solidFill>
              <a:schemeClr val="bg1">
                <a:alpha val="47000"/>
              </a:schemeClr>
            </a:solidFill>
          </p:spPr>
        </p:pic>
      </p:grpSp>
    </p:spTree>
    <p:extLst>
      <p:ext uri="{BB962C8B-B14F-4D97-AF65-F5344CB8AC3E}">
        <p14:creationId xmlns:p14="http://schemas.microsoft.com/office/powerpoint/2010/main" val="121706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Realização das provas de aferição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noGrp="1"/>
          </p:cNvSpPr>
          <p:nvPr>
            <p:ph type="body" idx="1"/>
          </p:nvPr>
        </p:nvSpPr>
        <p:spPr>
          <a:xfrm>
            <a:off x="395536" y="1916832"/>
            <a:ext cx="3960440" cy="3809983"/>
          </a:xfrm>
          <a:prstGeom prst="rect">
            <a:avLst/>
          </a:prstGeom>
          <a:ln>
            <a:solidFill>
              <a:schemeClr val="bg1">
                <a:lumMod val="65000"/>
              </a:schemeClr>
            </a:solidFill>
            <a:prstDash val="dash"/>
          </a:ln>
        </p:spPr>
        <p:txBody>
          <a:bodyPr lIns="91425" tIns="91425" rIns="0" bIns="91425" anchor="t" anchorCtr="0">
            <a:noAutofit/>
          </a:bodyPr>
          <a:lstStyle/>
          <a:p>
            <a:pPr marL="3175" lvl="0">
              <a:spcAft>
                <a:spcPts val="1200"/>
              </a:spcAft>
              <a:buClr>
                <a:srgbClr val="FF9E00"/>
              </a:buClr>
              <a:buNone/>
            </a:pPr>
            <a:r>
              <a:rPr lang="pt-PT" sz="2800" b="1" dirty="0">
                <a:solidFill>
                  <a:srgbClr val="F05768"/>
                </a:solidFill>
                <a:sym typeface="Arial"/>
              </a:rPr>
              <a:t>Quem Realiza?</a:t>
            </a:r>
          </a:p>
          <a:p>
            <a:pPr marL="450850" indent="-355600">
              <a:lnSpc>
                <a:spcPct val="115000"/>
              </a:lnSpc>
              <a:spcAft>
                <a:spcPts val="1200"/>
              </a:spcAft>
            </a:pPr>
            <a:r>
              <a:rPr lang="pt-PT" sz="2000" dirty="0">
                <a:solidFill>
                  <a:schemeClr val="tx1">
                    <a:lumMod val="65000"/>
                    <a:lumOff val="35000"/>
                  </a:schemeClr>
                </a:solidFill>
                <a:latin typeface="Montserrat" panose="020B0604020202020204" charset="0"/>
                <a:ea typeface="Calibri"/>
                <a:cs typeface="Times New Roman"/>
                <a:sym typeface="Arial"/>
              </a:rPr>
              <a:t>Alunos de ensino básico geral</a:t>
            </a:r>
          </a:p>
          <a:p>
            <a:pPr marL="450850" indent="-355600">
              <a:lnSpc>
                <a:spcPct val="115000"/>
              </a:lnSpc>
            </a:pPr>
            <a:r>
              <a:rPr lang="pt-PT" sz="2000" dirty="0">
                <a:solidFill>
                  <a:schemeClr val="tx1">
                    <a:lumMod val="65000"/>
                    <a:lumOff val="35000"/>
                  </a:schemeClr>
                </a:solidFill>
                <a:latin typeface="Montserrat" panose="020B0604020202020204" charset="0"/>
                <a:ea typeface="Calibri"/>
                <a:cs typeface="Times New Roman"/>
                <a:sym typeface="Arial"/>
              </a:rPr>
              <a:t>Alunos do ensino artístico especializado</a:t>
            </a:r>
          </a:p>
          <a:p>
            <a:pPr marL="355600" indent="0">
              <a:lnSpc>
                <a:spcPct val="115000"/>
              </a:lnSpc>
              <a:spcBef>
                <a:spcPts val="0"/>
              </a:spcBef>
              <a:spcAft>
                <a:spcPts val="600"/>
              </a:spcAft>
              <a:buNone/>
            </a:pPr>
            <a:r>
              <a:rPr lang="pt-PT" sz="1800" dirty="0">
                <a:solidFill>
                  <a:schemeClr val="tx1">
                    <a:lumMod val="65000"/>
                    <a:lumOff val="35000"/>
                  </a:schemeClr>
                </a:solidFill>
                <a:latin typeface="Montserrat" panose="020B0604020202020204" charset="0"/>
                <a:ea typeface="Calibri"/>
                <a:cs typeface="Times New Roman"/>
                <a:sym typeface="Arial"/>
              </a:rPr>
              <a:t>[Com algumas exceções – ver Comunicação n.º 1/JNE/2018]</a:t>
            </a:r>
          </a:p>
        </p:txBody>
      </p:sp>
      <p:sp>
        <p:nvSpPr>
          <p:cNvPr id="10" name="Marcador de Posição do Texto 1"/>
          <p:cNvSpPr txBox="1">
            <a:spLocks/>
          </p:cNvSpPr>
          <p:nvPr/>
        </p:nvSpPr>
        <p:spPr>
          <a:xfrm>
            <a:off x="4644008" y="1916832"/>
            <a:ext cx="4032448" cy="38164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a:spcAft>
                <a:spcPts val="1200"/>
              </a:spcAft>
              <a:buClr>
                <a:srgbClr val="FF9E00"/>
              </a:buClr>
            </a:pPr>
            <a:r>
              <a:rPr lang="pt-PT" sz="2800" b="1" dirty="0">
                <a:solidFill>
                  <a:srgbClr val="F05768"/>
                </a:solidFill>
                <a:latin typeface="Source Sans Pro"/>
                <a:ea typeface="Source Sans Pro"/>
                <a:cs typeface="Source Sans Pro"/>
                <a:sym typeface="Montserrat"/>
              </a:rPr>
              <a:t>Quem pode Realizar?</a:t>
            </a:r>
          </a:p>
          <a:p>
            <a:pPr marL="450850" indent="-355600">
              <a:lnSpc>
                <a:spcPct val="115000"/>
              </a:lnSpc>
              <a:spcBef>
                <a:spcPts val="600"/>
              </a:spcBef>
              <a:spcAft>
                <a:spcPts val="6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Alunos de outras ofertas  formativas</a:t>
            </a:r>
          </a:p>
          <a:p>
            <a:pPr marL="808038">
              <a:lnSpc>
                <a:spcPct val="115000"/>
              </a:lnSpc>
              <a:spcAft>
                <a:spcPts val="1800"/>
              </a:spcAft>
              <a:buClr>
                <a:srgbClr val="C7F464"/>
              </a:buClr>
              <a:buSzPct val="100000"/>
            </a:pPr>
            <a:r>
              <a:rPr lang="pt-PT" sz="1600" dirty="0">
                <a:solidFill>
                  <a:schemeClr val="tx1">
                    <a:lumMod val="65000"/>
                    <a:lumOff val="35000"/>
                  </a:schemeClr>
                </a:solidFill>
                <a:latin typeface="Montserrat" panose="020B0604020202020204" charset="0"/>
                <a:ea typeface="Calibri"/>
                <a:cs typeface="Times New Roman"/>
                <a:sym typeface="Montserrat"/>
              </a:rPr>
              <a:t>[por decisão do conselho pedagógico/conselho escolar]</a:t>
            </a:r>
          </a:p>
          <a:p>
            <a:pPr marL="450850" indent="-355600">
              <a:lnSpc>
                <a:spcPct val="115000"/>
              </a:lnSpc>
              <a:spcBef>
                <a:spcPts val="600"/>
              </a:spcBef>
              <a:spcAft>
                <a:spcPts val="6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Alunos do ensino individual e doméstico</a:t>
            </a:r>
          </a:p>
          <a:p>
            <a:pPr marL="808038">
              <a:lnSpc>
                <a:spcPct val="115000"/>
              </a:lnSpc>
              <a:spcAft>
                <a:spcPts val="1200"/>
              </a:spcAft>
              <a:buClr>
                <a:srgbClr val="C7F464"/>
              </a:buClr>
              <a:buSzPct val="100000"/>
            </a:pPr>
            <a:r>
              <a:rPr lang="pt-PT" sz="1600" dirty="0">
                <a:solidFill>
                  <a:schemeClr val="tx1">
                    <a:lumMod val="65000"/>
                    <a:lumOff val="35000"/>
                  </a:schemeClr>
                </a:solidFill>
                <a:latin typeface="Montserrat" panose="020B0604020202020204" charset="0"/>
                <a:ea typeface="Calibri"/>
                <a:cs typeface="Times New Roman"/>
                <a:sym typeface="Montserrat"/>
              </a:rPr>
              <a:t>[por requerimento do encarregado de educação]</a:t>
            </a:r>
          </a:p>
          <a:p>
            <a:pPr marL="406400">
              <a:spcAft>
                <a:spcPts val="1200"/>
              </a:spcAft>
              <a:buClr>
                <a:srgbClr val="FF9E00"/>
              </a:buClr>
            </a:pPr>
            <a:endParaRPr lang="pt-PT" dirty="0"/>
          </a:p>
          <a:p>
            <a:endParaRPr lang="pt-PT" dirty="0"/>
          </a:p>
        </p:txBody>
      </p:sp>
    </p:spTree>
    <p:extLst>
      <p:ext uri="{BB962C8B-B14F-4D97-AF65-F5344CB8AC3E}">
        <p14:creationId xmlns:p14="http://schemas.microsoft.com/office/powerpoint/2010/main" val="128687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Momento de divulgação dos RIPA - </a:t>
            </a:r>
            <a:r>
              <a:rPr lang="pt-PT" sz="2800" dirty="0" err="1"/>
              <a:t>RAM</a:t>
            </a:r>
            <a:endParaRPr lang="en" sz="2800" dirty="0"/>
          </a:p>
        </p:txBody>
      </p:sp>
      <p:grpSp>
        <p:nvGrpSpPr>
          <p:cNvPr id="4" name="Grupo 3"/>
          <p:cNvGrpSpPr/>
          <p:nvPr/>
        </p:nvGrpSpPr>
        <p:grpSpPr>
          <a:xfrm>
            <a:off x="101753" y="1268760"/>
            <a:ext cx="8862735" cy="5589245"/>
            <a:chOff x="101753" y="1268760"/>
            <a:chExt cx="8862735" cy="5589245"/>
          </a:xfrm>
        </p:grpSpPr>
        <p:grpSp>
          <p:nvGrpSpPr>
            <p:cNvPr id="6" name="Gruppieren 1"/>
            <p:cNvGrpSpPr/>
            <p:nvPr/>
          </p:nvGrpSpPr>
          <p:grpSpPr>
            <a:xfrm>
              <a:off x="101753" y="1405942"/>
              <a:ext cx="8140548" cy="5452063"/>
              <a:chOff x="101752" y="1405941"/>
              <a:chExt cx="8140548" cy="5452063"/>
            </a:xfrm>
          </p:grpSpPr>
          <p:grpSp>
            <p:nvGrpSpPr>
              <p:cNvPr id="13" name="Gruppieren 12"/>
              <p:cNvGrpSpPr/>
              <p:nvPr/>
            </p:nvGrpSpPr>
            <p:grpSpPr>
              <a:xfrm>
                <a:off x="3079750" y="1628800"/>
                <a:ext cx="5162550" cy="2016233"/>
                <a:chOff x="3079750" y="3132893"/>
                <a:chExt cx="5162550" cy="719134"/>
              </a:xfrm>
            </p:grpSpPr>
            <p:cxnSp>
              <p:nvCxnSpPr>
                <p:cNvPr id="38" name="Gerade Verbindung 60"/>
                <p:cNvCxnSpPr/>
                <p:nvPr/>
              </p:nvCxnSpPr>
              <p:spPr>
                <a:xfrm>
                  <a:off x="3079750" y="3852027"/>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9" name="Gerade Verbindung 61"/>
                <p:cNvCxnSpPr/>
                <p:nvPr/>
              </p:nvCxnSpPr>
              <p:spPr>
                <a:xfrm>
                  <a:off x="3079750" y="3749293"/>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0" name="Gerade Verbindung 62"/>
                <p:cNvCxnSpPr/>
                <p:nvPr/>
              </p:nvCxnSpPr>
              <p:spPr>
                <a:xfrm>
                  <a:off x="3079750" y="3646558"/>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1" name="Gerade Verbindung 63"/>
                <p:cNvCxnSpPr/>
                <p:nvPr/>
              </p:nvCxnSpPr>
              <p:spPr>
                <a:xfrm>
                  <a:off x="3079750" y="3543824"/>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2" name="Gerade Verbindung 64"/>
                <p:cNvCxnSpPr/>
                <p:nvPr/>
              </p:nvCxnSpPr>
              <p:spPr>
                <a:xfrm>
                  <a:off x="3079750" y="3441091"/>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3" name="Gerade Verbindung 65"/>
                <p:cNvCxnSpPr/>
                <p:nvPr/>
              </p:nvCxnSpPr>
              <p:spPr>
                <a:xfrm>
                  <a:off x="3079750" y="3338358"/>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4" name="Gerade Verbindung 67"/>
                <p:cNvCxnSpPr/>
                <p:nvPr/>
              </p:nvCxnSpPr>
              <p:spPr>
                <a:xfrm>
                  <a:off x="3079750" y="3235626"/>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5" name="Gerade Verbindung 72"/>
                <p:cNvCxnSpPr/>
                <p:nvPr/>
              </p:nvCxnSpPr>
              <p:spPr>
                <a:xfrm>
                  <a:off x="3079750" y="3132893"/>
                  <a:ext cx="5162550" cy="0"/>
                </a:xfrm>
                <a:prstGeom prst="line">
                  <a:avLst/>
                </a:prstGeom>
                <a:ln>
                  <a:solidFill>
                    <a:srgbClr val="8E8E8E">
                      <a:alpha val="23000"/>
                    </a:srgbClr>
                  </a:solidFill>
                  <a:prstDash val="sysDash"/>
                  <a:headEnd type="none"/>
                  <a:tailEnd type="none"/>
                </a:ln>
                <a:effectLst/>
              </p:spPr>
              <p:style>
                <a:lnRef idx="1">
                  <a:schemeClr val="accent1"/>
                </a:lnRef>
                <a:fillRef idx="0">
                  <a:schemeClr val="accent1"/>
                </a:fillRef>
                <a:effectRef idx="0">
                  <a:schemeClr val="accent1"/>
                </a:effectRef>
                <a:fontRef idx="minor">
                  <a:schemeClr val="tx1"/>
                </a:fontRef>
              </p:style>
            </p:cxnSp>
          </p:grpSp>
          <p:grpSp>
            <p:nvGrpSpPr>
              <p:cNvPr id="14" name="Gruppieren 8"/>
              <p:cNvGrpSpPr/>
              <p:nvPr/>
            </p:nvGrpSpPr>
            <p:grpSpPr>
              <a:xfrm>
                <a:off x="101752" y="1628799"/>
                <a:ext cx="3938496" cy="5229204"/>
                <a:chOff x="-107973" y="1628799"/>
                <a:chExt cx="3938496" cy="5229204"/>
              </a:xfrm>
            </p:grpSpPr>
            <p:sp>
              <p:nvSpPr>
                <p:cNvPr id="34" name="Rechteck 23"/>
                <p:cNvSpPr/>
                <p:nvPr/>
              </p:nvSpPr>
              <p:spPr bwMode="auto">
                <a:xfrm rot="16200000">
                  <a:off x="2399771" y="2594272"/>
                  <a:ext cx="2376261" cy="445315"/>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35" name="Rechteck 23"/>
                <p:cNvSpPr/>
                <p:nvPr/>
              </p:nvSpPr>
              <p:spPr bwMode="auto">
                <a:xfrm rot="16200000">
                  <a:off x="-1107625" y="5413036"/>
                  <a:ext cx="2444621" cy="445314"/>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36" name="Rechteck 23"/>
                <p:cNvSpPr/>
                <p:nvPr/>
              </p:nvSpPr>
              <p:spPr bwMode="auto">
                <a:xfrm rot="10800000">
                  <a:off x="-107973" y="3978551"/>
                  <a:ext cx="3938496" cy="445315"/>
                </a:xfrm>
                <a:custGeom>
                  <a:avLst/>
                  <a:gdLst/>
                  <a:ahLst/>
                  <a:cxnLst/>
                  <a:rect l="l" t="t" r="r" b="b"/>
                  <a:pathLst>
                    <a:path w="3734640" h="445315">
                      <a:moveTo>
                        <a:pt x="445315" y="445315"/>
                      </a:moveTo>
                      <a:lnTo>
                        <a:pt x="0" y="445315"/>
                      </a:lnTo>
                      <a:lnTo>
                        <a:pt x="445315" y="0"/>
                      </a:lnTo>
                      <a:close/>
                      <a:moveTo>
                        <a:pt x="3289325" y="445315"/>
                      </a:moveTo>
                      <a:lnTo>
                        <a:pt x="445316" y="445315"/>
                      </a:lnTo>
                      <a:lnTo>
                        <a:pt x="445316" y="1"/>
                      </a:lnTo>
                      <a:lnTo>
                        <a:pt x="3289325" y="1"/>
                      </a:lnTo>
                      <a:lnTo>
                        <a:pt x="3289325" y="0"/>
                      </a:lnTo>
                      <a:lnTo>
                        <a:pt x="3734640" y="0"/>
                      </a:lnTo>
                      <a:close/>
                    </a:path>
                  </a:pathLst>
                </a:cu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37" name="Rechteck 4"/>
                <p:cNvSpPr/>
                <p:nvPr/>
              </p:nvSpPr>
              <p:spPr>
                <a:xfrm>
                  <a:off x="1458593" y="4057327"/>
                  <a:ext cx="1840179" cy="307777"/>
                </a:xfrm>
                <a:prstGeom prst="rect">
                  <a:avLst/>
                </a:prstGeom>
              </p:spPr>
              <p:txBody>
                <a:bodyPr wrap="square" anchor="ctr">
                  <a:spAutoFit/>
                </a:bodyPr>
                <a:lstStyle/>
                <a:p>
                  <a:pPr fontAlgn="base">
                    <a:spcBef>
                      <a:spcPct val="0"/>
                    </a:spcBef>
                    <a:spcAft>
                      <a:spcPct val="0"/>
                    </a:spcAft>
                  </a:pPr>
                  <a:endParaRPr lang="de-DE" sz="1400" b="1" dirty="0">
                    <a:solidFill>
                      <a:srgbClr val="FFFFFF"/>
                    </a:solidFill>
                  </a:endParaRPr>
                </a:p>
              </p:txBody>
            </p:sp>
          </p:grpSp>
          <p:grpSp>
            <p:nvGrpSpPr>
              <p:cNvPr id="15" name="Gruppieren 10"/>
              <p:cNvGrpSpPr/>
              <p:nvPr/>
            </p:nvGrpSpPr>
            <p:grpSpPr>
              <a:xfrm>
                <a:off x="1939700" y="3897652"/>
                <a:ext cx="4476811" cy="2960347"/>
                <a:chOff x="1729975" y="3897652"/>
                <a:chExt cx="4476811" cy="2960347"/>
              </a:xfrm>
            </p:grpSpPr>
            <p:sp>
              <p:nvSpPr>
                <p:cNvPr id="30" name="Rechtwinkliges Dreieck 107"/>
                <p:cNvSpPr/>
                <p:nvPr/>
              </p:nvSpPr>
              <p:spPr bwMode="auto">
                <a:xfrm rot="5400000">
                  <a:off x="3720797" y="3178295"/>
                  <a:ext cx="445315" cy="4426959"/>
                </a:xfrm>
                <a:custGeom>
                  <a:avLst/>
                  <a:gdLst/>
                  <a:ahLst/>
                  <a:cxnLst/>
                  <a:rect l="l" t="t" r="r" b="b"/>
                  <a:pathLst>
                    <a:path w="445315" h="3888411">
                      <a:moveTo>
                        <a:pt x="0" y="445315"/>
                      </a:moveTo>
                      <a:lnTo>
                        <a:pt x="0" y="0"/>
                      </a:lnTo>
                      <a:lnTo>
                        <a:pt x="445315" y="445315"/>
                      </a:lnTo>
                      <a:close/>
                      <a:moveTo>
                        <a:pt x="0" y="3443097"/>
                      </a:moveTo>
                      <a:lnTo>
                        <a:pt x="0" y="3443096"/>
                      </a:lnTo>
                      <a:lnTo>
                        <a:pt x="0" y="445316"/>
                      </a:lnTo>
                      <a:lnTo>
                        <a:pt x="445314" y="445316"/>
                      </a:lnTo>
                      <a:lnTo>
                        <a:pt x="445314" y="3443096"/>
                      </a:lnTo>
                      <a:lnTo>
                        <a:pt x="445315" y="3443096"/>
                      </a:lnTo>
                      <a:lnTo>
                        <a:pt x="445315" y="3888411"/>
                      </a:lnTo>
                      <a:lnTo>
                        <a:pt x="1" y="3443097"/>
                      </a:lnTo>
                      <a:close/>
                    </a:path>
                  </a:pathLst>
                </a:cu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31" name="Rechteck 23"/>
                <p:cNvSpPr/>
                <p:nvPr/>
              </p:nvSpPr>
              <p:spPr bwMode="auto">
                <a:xfrm rot="16200000">
                  <a:off x="5308515" y="4300765"/>
                  <a:ext cx="1271457" cy="465231"/>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32" name="Rechteck 49"/>
                <p:cNvSpPr/>
                <p:nvPr/>
              </p:nvSpPr>
              <p:spPr>
                <a:xfrm>
                  <a:off x="2418058" y="5229200"/>
                  <a:ext cx="3788728" cy="307777"/>
                </a:xfrm>
                <a:prstGeom prst="rect">
                  <a:avLst/>
                </a:prstGeom>
              </p:spPr>
              <p:txBody>
                <a:bodyPr wrap="square" anchor="ctr">
                  <a:spAutoFit/>
                </a:bodyPr>
                <a:lstStyle/>
                <a:p>
                  <a:pPr algn="ctr" fontAlgn="base">
                    <a:spcBef>
                      <a:spcPct val="0"/>
                    </a:spcBef>
                    <a:spcAft>
                      <a:spcPct val="0"/>
                    </a:spcAft>
                  </a:pPr>
                  <a:r>
                    <a:rPr lang="en-US" sz="1400" b="1" noProof="1">
                      <a:solidFill>
                        <a:srgbClr val="FFFFFF"/>
                      </a:solidFill>
                    </a:rPr>
                    <a:t>Durante o 1.º período letivo</a:t>
                  </a:r>
                  <a:endParaRPr lang="de-DE" sz="1400" b="1" noProof="1">
                    <a:solidFill>
                      <a:srgbClr val="FFFFFF"/>
                    </a:solidFill>
                  </a:endParaRPr>
                </a:p>
              </p:txBody>
            </p:sp>
            <p:sp>
              <p:nvSpPr>
                <p:cNvPr id="33" name="Rechteck 23"/>
                <p:cNvSpPr/>
                <p:nvPr/>
              </p:nvSpPr>
              <p:spPr bwMode="auto">
                <a:xfrm rot="16200000">
                  <a:off x="1328215" y="6010923"/>
                  <a:ext cx="1248839" cy="445314"/>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16" name="Gruppieren 11"/>
              <p:cNvGrpSpPr/>
              <p:nvPr/>
            </p:nvGrpSpPr>
            <p:grpSpPr>
              <a:xfrm>
                <a:off x="2909291" y="3897650"/>
                <a:ext cx="4786747" cy="2960354"/>
                <a:chOff x="2699566" y="3897650"/>
                <a:chExt cx="4786747" cy="2960354"/>
              </a:xfrm>
            </p:grpSpPr>
            <p:sp>
              <p:nvSpPr>
                <p:cNvPr id="26" name="Rechteck 23"/>
                <p:cNvSpPr/>
                <p:nvPr/>
              </p:nvSpPr>
              <p:spPr bwMode="auto">
                <a:xfrm rot="10800000">
                  <a:off x="2699566" y="5756231"/>
                  <a:ext cx="4653809" cy="445315"/>
                </a:xfrm>
                <a:custGeom>
                  <a:avLst/>
                  <a:gdLst/>
                  <a:ahLst/>
                  <a:cxnLst/>
                  <a:rect l="l" t="t" r="r" b="b"/>
                  <a:pathLst>
                    <a:path w="3914679" h="445315">
                      <a:moveTo>
                        <a:pt x="445315" y="445315"/>
                      </a:moveTo>
                      <a:lnTo>
                        <a:pt x="0" y="445315"/>
                      </a:lnTo>
                      <a:lnTo>
                        <a:pt x="445315" y="0"/>
                      </a:lnTo>
                      <a:close/>
                      <a:moveTo>
                        <a:pt x="3469365" y="445315"/>
                      </a:moveTo>
                      <a:lnTo>
                        <a:pt x="3469364" y="445315"/>
                      </a:lnTo>
                      <a:lnTo>
                        <a:pt x="445316" y="445315"/>
                      </a:lnTo>
                      <a:lnTo>
                        <a:pt x="445316" y="1"/>
                      </a:lnTo>
                      <a:lnTo>
                        <a:pt x="3469364" y="1"/>
                      </a:lnTo>
                      <a:lnTo>
                        <a:pt x="3469364" y="0"/>
                      </a:lnTo>
                      <a:lnTo>
                        <a:pt x="3914679" y="0"/>
                      </a:lnTo>
                      <a:lnTo>
                        <a:pt x="3469365" y="445314"/>
                      </a:lnTo>
                      <a:close/>
                    </a:path>
                  </a:pathLst>
                </a:cu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27" name="Rechteck 23"/>
                <p:cNvSpPr/>
                <p:nvPr/>
              </p:nvSpPr>
              <p:spPr bwMode="auto">
                <a:xfrm rot="16200000">
                  <a:off x="6199450" y="4606263"/>
                  <a:ext cx="1862540" cy="445314"/>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28" name="Rechteck 66"/>
                <p:cNvSpPr/>
                <p:nvPr/>
              </p:nvSpPr>
              <p:spPr>
                <a:xfrm>
                  <a:off x="3365243" y="5805264"/>
                  <a:ext cx="4121070" cy="307777"/>
                </a:xfrm>
                <a:prstGeom prst="rect">
                  <a:avLst/>
                </a:prstGeom>
              </p:spPr>
              <p:txBody>
                <a:bodyPr wrap="square" anchor="ctr">
                  <a:spAutoFit/>
                </a:bodyPr>
                <a:lstStyle/>
                <a:p>
                  <a:pPr algn="ctr" fontAlgn="base">
                    <a:spcBef>
                      <a:spcPct val="0"/>
                    </a:spcBef>
                    <a:spcAft>
                      <a:spcPct val="0"/>
                    </a:spcAft>
                  </a:pPr>
                  <a:r>
                    <a:rPr lang="de-DE" sz="1400" b="1" noProof="1">
                      <a:solidFill>
                        <a:srgbClr val="FFFFFF"/>
                      </a:solidFill>
                    </a:rPr>
                    <a:t>Mais do que um destes períodos</a:t>
                  </a:r>
                </a:p>
              </p:txBody>
            </p:sp>
            <p:sp>
              <p:nvSpPr>
                <p:cNvPr id="29" name="Rechteck 23"/>
                <p:cNvSpPr/>
                <p:nvPr/>
              </p:nvSpPr>
              <p:spPr bwMode="auto">
                <a:xfrm rot="16200000">
                  <a:off x="2593343" y="6306465"/>
                  <a:ext cx="657765" cy="445314"/>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17" name="Gruppieren 9"/>
              <p:cNvGrpSpPr/>
              <p:nvPr/>
            </p:nvGrpSpPr>
            <p:grpSpPr>
              <a:xfrm>
                <a:off x="1013734" y="3904023"/>
                <a:ext cx="4156485" cy="2953979"/>
                <a:chOff x="804009" y="3904023"/>
                <a:chExt cx="4156485" cy="2953979"/>
              </a:xfrm>
            </p:grpSpPr>
            <p:sp>
              <p:nvSpPr>
                <p:cNvPr id="22" name="Rechtwinkliges Dreieck 5"/>
                <p:cNvSpPr/>
                <p:nvPr/>
              </p:nvSpPr>
              <p:spPr bwMode="auto">
                <a:xfrm rot="5400000">
                  <a:off x="2659593" y="2722453"/>
                  <a:ext cx="445315" cy="4156484"/>
                </a:xfrm>
                <a:custGeom>
                  <a:avLst/>
                  <a:gdLst/>
                  <a:ahLst/>
                  <a:cxnLst/>
                  <a:rect l="l" t="t" r="r" b="b"/>
                  <a:pathLst>
                    <a:path w="445315" h="3818518">
                      <a:moveTo>
                        <a:pt x="0" y="3373203"/>
                      </a:moveTo>
                      <a:lnTo>
                        <a:pt x="0" y="445315"/>
                      </a:lnTo>
                      <a:lnTo>
                        <a:pt x="0" y="0"/>
                      </a:lnTo>
                      <a:lnTo>
                        <a:pt x="445315" y="445315"/>
                      </a:lnTo>
                      <a:lnTo>
                        <a:pt x="445314" y="445315"/>
                      </a:lnTo>
                      <a:lnTo>
                        <a:pt x="445314" y="3373203"/>
                      </a:lnTo>
                      <a:lnTo>
                        <a:pt x="445315" y="3373203"/>
                      </a:lnTo>
                      <a:lnTo>
                        <a:pt x="445315" y="3818518"/>
                      </a:lnTo>
                      <a:close/>
                    </a:path>
                  </a:pathLst>
                </a:custGeom>
                <a:solidFill>
                  <a:srgbClr val="F8C10C">
                    <a:alpha val="82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23" name="Rechteck 23"/>
                <p:cNvSpPr/>
                <p:nvPr/>
              </p:nvSpPr>
              <p:spPr bwMode="auto">
                <a:xfrm rot="16200000">
                  <a:off x="4400831" y="4018372"/>
                  <a:ext cx="674012" cy="445314"/>
                </a:xfrm>
                <a:prstGeom prst="rect">
                  <a:avLst/>
                </a:prstGeom>
                <a:solidFill>
                  <a:srgbClr val="F8C10C">
                    <a:alpha val="82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24" name="Rechteck 36"/>
                <p:cNvSpPr/>
                <p:nvPr/>
              </p:nvSpPr>
              <p:spPr>
                <a:xfrm>
                  <a:off x="1016686" y="4653135"/>
                  <a:ext cx="3777636" cy="307777"/>
                </a:xfrm>
                <a:prstGeom prst="rect">
                  <a:avLst/>
                </a:prstGeom>
              </p:spPr>
              <p:txBody>
                <a:bodyPr wrap="square" anchor="ctr">
                  <a:spAutoFit/>
                </a:bodyPr>
                <a:lstStyle/>
                <a:p>
                  <a:pPr fontAlgn="base">
                    <a:spcBef>
                      <a:spcPct val="0"/>
                    </a:spcBef>
                    <a:spcAft>
                      <a:spcPct val="0"/>
                    </a:spcAft>
                  </a:pPr>
                  <a:r>
                    <a:rPr lang="de-DE" sz="1400" b="1" dirty="0">
                      <a:solidFill>
                        <a:srgbClr val="FFFFFF"/>
                      </a:solidFill>
                    </a:rPr>
                    <a:t>Início do ano letivo (até final de setembro)</a:t>
                  </a:r>
                </a:p>
              </p:txBody>
            </p:sp>
            <p:sp>
              <p:nvSpPr>
                <p:cNvPr id="25" name="Rechteck 23"/>
                <p:cNvSpPr/>
                <p:nvPr/>
              </p:nvSpPr>
              <p:spPr bwMode="auto">
                <a:xfrm rot="16200000">
                  <a:off x="106708" y="5715385"/>
                  <a:ext cx="1839921" cy="445314"/>
                </a:xfrm>
                <a:prstGeom prst="rect">
                  <a:avLst/>
                </a:prstGeom>
                <a:solidFill>
                  <a:srgbClr val="F8C10C">
                    <a:alpha val="82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18" name="Gruppieren 2"/>
              <p:cNvGrpSpPr/>
              <p:nvPr/>
            </p:nvGrpSpPr>
            <p:grpSpPr>
              <a:xfrm>
                <a:off x="3079750" y="1405941"/>
                <a:ext cx="5162550" cy="2520943"/>
                <a:chOff x="3079750" y="1405941"/>
                <a:chExt cx="5162550" cy="2520943"/>
              </a:xfrm>
            </p:grpSpPr>
            <p:sp>
              <p:nvSpPr>
                <p:cNvPr id="19" name="Rechteck 90"/>
                <p:cNvSpPr/>
                <p:nvPr/>
              </p:nvSpPr>
              <p:spPr bwMode="auto">
                <a:xfrm>
                  <a:off x="3079750" y="3881165"/>
                  <a:ext cx="5116513" cy="45719"/>
                </a:xfrm>
                <a:prstGeom prst="rect">
                  <a:avLst/>
                </a:prstGeom>
                <a:solidFill>
                  <a:schemeClr val="bg1"/>
                </a:soli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cxnSp>
              <p:nvCxnSpPr>
                <p:cNvPr id="20" name="Gerade Verbindung 91"/>
                <p:cNvCxnSpPr/>
                <p:nvPr/>
              </p:nvCxnSpPr>
              <p:spPr>
                <a:xfrm>
                  <a:off x="3079750" y="3897653"/>
                  <a:ext cx="5162550" cy="0"/>
                </a:xfrm>
                <a:prstGeom prst="line">
                  <a:avLst/>
                </a:prstGeom>
                <a:ln>
                  <a:solidFill>
                    <a:srgbClr val="8E8E8E"/>
                  </a:solidFill>
                  <a:prstDash val="sysDash"/>
                  <a:headEnd type="none"/>
                  <a:tailEnd type="triangle"/>
                </a:ln>
                <a:effectLst/>
              </p:spPr>
              <p:style>
                <a:lnRef idx="1">
                  <a:schemeClr val="accent1"/>
                </a:lnRef>
                <a:fillRef idx="0">
                  <a:schemeClr val="accent1"/>
                </a:fillRef>
                <a:effectRef idx="0">
                  <a:schemeClr val="accent1"/>
                </a:effectRef>
                <a:fontRef idx="minor">
                  <a:schemeClr val="tx1"/>
                </a:fontRef>
              </p:style>
            </p:cxnSp>
            <p:cxnSp>
              <p:nvCxnSpPr>
                <p:cNvPr id="21" name="Gerade Verbindung 92"/>
                <p:cNvCxnSpPr/>
                <p:nvPr/>
              </p:nvCxnSpPr>
              <p:spPr>
                <a:xfrm flipV="1">
                  <a:off x="3079750" y="1405941"/>
                  <a:ext cx="0" cy="2494881"/>
                </a:xfrm>
                <a:prstGeom prst="line">
                  <a:avLst/>
                </a:prstGeom>
                <a:ln>
                  <a:solidFill>
                    <a:srgbClr val="8E8E8E"/>
                  </a:solidFill>
                  <a:prstDash val="sysDash"/>
                  <a:headEnd type="diamond"/>
                  <a:tailEnd type="triangle"/>
                </a:ln>
                <a:effectLst/>
              </p:spPr>
              <p:style>
                <a:lnRef idx="1">
                  <a:schemeClr val="accent1"/>
                </a:lnRef>
                <a:fillRef idx="0">
                  <a:schemeClr val="accent1"/>
                </a:fillRef>
                <a:effectRef idx="0">
                  <a:schemeClr val="accent1"/>
                </a:effectRef>
                <a:fontRef idx="minor">
                  <a:schemeClr val="tx1"/>
                </a:fontRef>
              </p:style>
            </p:cxnSp>
          </p:grpSp>
        </p:grpSp>
        <p:sp>
          <p:nvSpPr>
            <p:cNvPr id="7" name="CaixaDeTexto 6"/>
            <p:cNvSpPr txBox="1"/>
            <p:nvPr/>
          </p:nvSpPr>
          <p:spPr>
            <a:xfrm>
              <a:off x="3496651" y="1268760"/>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100%</a:t>
              </a:r>
            </a:p>
          </p:txBody>
        </p:sp>
        <p:sp>
          <p:nvSpPr>
            <p:cNvPr id="8" name="CaixaDeTexto 7"/>
            <p:cNvSpPr txBox="1"/>
            <p:nvPr/>
          </p:nvSpPr>
          <p:spPr>
            <a:xfrm>
              <a:off x="4638469" y="3522494"/>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0%</a:t>
              </a:r>
            </a:p>
          </p:txBody>
        </p:sp>
        <p:sp>
          <p:nvSpPr>
            <p:cNvPr id="9" name="CaixaDeTexto 8"/>
            <p:cNvSpPr txBox="1"/>
            <p:nvPr/>
          </p:nvSpPr>
          <p:spPr>
            <a:xfrm>
              <a:off x="5820109" y="3501008"/>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0%</a:t>
              </a:r>
            </a:p>
          </p:txBody>
        </p:sp>
        <p:sp>
          <p:nvSpPr>
            <p:cNvPr id="10" name="CaixaDeTexto 9"/>
            <p:cNvSpPr txBox="1"/>
            <p:nvPr/>
          </p:nvSpPr>
          <p:spPr>
            <a:xfrm>
              <a:off x="7031350" y="3522494"/>
              <a:ext cx="731158" cy="338554"/>
            </a:xfrm>
            <a:prstGeom prst="rect">
              <a:avLst/>
            </a:prstGeom>
            <a:noFill/>
          </p:spPr>
          <p:txBody>
            <a:bodyPr wrap="square" rtlCol="0">
              <a:spAutoFit/>
            </a:bodyPr>
            <a:lstStyle/>
            <a:p>
              <a:pPr algn="ctr" fontAlgn="base">
                <a:spcBef>
                  <a:spcPct val="0"/>
                </a:spcBef>
                <a:spcAft>
                  <a:spcPct val="0"/>
                </a:spcAft>
              </a:pPr>
              <a:r>
                <a:rPr lang="pt-PT" sz="1600" b="1" dirty="0">
                  <a:solidFill>
                    <a:srgbClr val="808080">
                      <a:lumMod val="75000"/>
                    </a:srgbClr>
                  </a:solidFill>
                </a:rPr>
                <a:t>0%</a:t>
              </a:r>
            </a:p>
          </p:txBody>
        </p:sp>
        <p:sp>
          <p:nvSpPr>
            <p:cNvPr id="11" name="Rechteck 4"/>
            <p:cNvSpPr/>
            <p:nvPr/>
          </p:nvSpPr>
          <p:spPr>
            <a:xfrm>
              <a:off x="324411" y="4081468"/>
              <a:ext cx="3473216" cy="307777"/>
            </a:xfrm>
            <a:prstGeom prst="rect">
              <a:avLst/>
            </a:prstGeom>
          </p:spPr>
          <p:txBody>
            <a:bodyPr wrap="square" anchor="ctr">
              <a:spAutoFit/>
            </a:bodyPr>
            <a:lstStyle/>
            <a:p>
              <a:pPr fontAlgn="base">
                <a:spcBef>
                  <a:spcPct val="0"/>
                </a:spcBef>
                <a:spcAft>
                  <a:spcPct val="0"/>
                </a:spcAft>
              </a:pPr>
              <a:r>
                <a:rPr lang="de-DE" sz="1400" b="1" dirty="0">
                  <a:solidFill>
                    <a:srgbClr val="FFFFFF"/>
                  </a:solidFill>
                </a:rPr>
                <a:t>Antes do início das atividades letivas</a:t>
              </a:r>
            </a:p>
          </p:txBody>
        </p:sp>
        <p:pic>
          <p:nvPicPr>
            <p:cNvPr id="12" name="Imagem 11" descr="Logo_DGE_Oficios.jpg"/>
            <p:cNvPicPr/>
            <p:nvPr/>
          </p:nvPicPr>
          <p:blipFill>
            <a:blip r:embed="rId3"/>
            <a:stretch>
              <a:fillRect/>
            </a:stretch>
          </p:blipFill>
          <p:spPr>
            <a:xfrm>
              <a:off x="7812360" y="5877272"/>
              <a:ext cx="1152128" cy="792088"/>
            </a:xfrm>
            <a:prstGeom prst="rect">
              <a:avLst/>
            </a:prstGeom>
            <a:solidFill>
              <a:schemeClr val="bg1">
                <a:alpha val="47000"/>
              </a:schemeClr>
            </a:solidFill>
          </p:spPr>
        </p:pic>
      </p:grpSp>
      <p:sp>
        <p:nvSpPr>
          <p:cNvPr id="46" name="CaixaDeTexto 45"/>
          <p:cNvSpPr txBox="1"/>
          <p:nvPr/>
        </p:nvSpPr>
        <p:spPr>
          <a:xfrm>
            <a:off x="611560" y="2060848"/>
            <a:ext cx="1976848"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pt-PT" sz="2400" dirty="0"/>
              <a:t>RA Madeira</a:t>
            </a:r>
          </a:p>
        </p:txBody>
      </p:sp>
    </p:spTree>
    <p:extLst>
      <p:ext uri="{BB962C8B-B14F-4D97-AF65-F5344CB8AC3E}">
        <p14:creationId xmlns:p14="http://schemas.microsoft.com/office/powerpoint/2010/main" val="3775554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Modo de divulgação dos RIPA</a:t>
            </a:r>
            <a:endParaRPr lang="en" sz="2800" dirty="0"/>
          </a:p>
        </p:txBody>
      </p:sp>
      <p:grpSp>
        <p:nvGrpSpPr>
          <p:cNvPr id="47" name="Grupo 46"/>
          <p:cNvGrpSpPr/>
          <p:nvPr/>
        </p:nvGrpSpPr>
        <p:grpSpPr>
          <a:xfrm>
            <a:off x="33063" y="1410354"/>
            <a:ext cx="9110941" cy="5447647"/>
            <a:chOff x="33063" y="1410354"/>
            <a:chExt cx="9110941" cy="5447647"/>
          </a:xfrm>
        </p:grpSpPr>
        <p:sp>
          <p:nvSpPr>
            <p:cNvPr id="48" name="Rechteck 4"/>
            <p:cNvSpPr/>
            <p:nvPr/>
          </p:nvSpPr>
          <p:spPr bwMode="auto">
            <a:xfrm rot="16200000">
              <a:off x="2690172" y="-1246753"/>
              <a:ext cx="3796725" cy="9110939"/>
            </a:xfrm>
            <a:prstGeom prst="rect">
              <a:avLst/>
            </a:prstGeom>
            <a:gradFill>
              <a:gsLst>
                <a:gs pos="0">
                  <a:srgbClr val="DCDCDC"/>
                </a:gs>
                <a:gs pos="35000">
                  <a:srgbClr val="FFFFFF"/>
                </a:gs>
              </a:gsLst>
              <a:lin ang="0" scaled="0"/>
            </a:gradFill>
            <a:ln w="12700">
              <a:noFill/>
              <a:round/>
              <a:headEnd/>
              <a:tailEnd/>
            </a:ln>
            <a:effectLst>
              <a:innerShdw blurRad="596900">
                <a:prstClr val="black">
                  <a:alpha val="11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49" name="Rechteck 16"/>
            <p:cNvSpPr/>
            <p:nvPr/>
          </p:nvSpPr>
          <p:spPr bwMode="auto">
            <a:xfrm rot="16200000" flipH="1">
              <a:off x="4112267" y="1130307"/>
              <a:ext cx="952531" cy="9110939"/>
            </a:xfrm>
            <a:prstGeom prst="rect">
              <a:avLst/>
            </a:prstGeom>
            <a:gradFill>
              <a:gsLst>
                <a:gs pos="0">
                  <a:srgbClr val="BEBEBE"/>
                </a:gs>
                <a:gs pos="53000">
                  <a:srgbClr val="FFFFFF"/>
                </a:gs>
              </a:gsLst>
              <a:lin ang="0" scaled="0"/>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50" name="Rechteck 38"/>
            <p:cNvSpPr/>
            <p:nvPr/>
          </p:nvSpPr>
          <p:spPr bwMode="auto">
            <a:xfrm rot="16200000" flipH="1">
              <a:off x="4240551" y="1954546"/>
              <a:ext cx="695967" cy="9110939"/>
            </a:xfrm>
            <a:prstGeom prst="rect">
              <a:avLst/>
            </a:prstGeom>
            <a:gradFill>
              <a:gsLst>
                <a:gs pos="0">
                  <a:srgbClr val="BEBEBE"/>
                </a:gs>
                <a:gs pos="53000">
                  <a:srgbClr val="FFFFFF"/>
                </a:gs>
              </a:gsLst>
              <a:lin ang="0" scaled="0"/>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grpSp>
          <p:nvGrpSpPr>
            <p:cNvPr id="51" name="Grupo 50"/>
            <p:cNvGrpSpPr/>
            <p:nvPr/>
          </p:nvGrpSpPr>
          <p:grpSpPr>
            <a:xfrm>
              <a:off x="1579904" y="1910705"/>
              <a:ext cx="6980231" cy="4947296"/>
              <a:chOff x="1579904" y="1910705"/>
              <a:chExt cx="6980231" cy="4947296"/>
            </a:xfrm>
          </p:grpSpPr>
          <p:sp>
            <p:nvSpPr>
              <p:cNvPr id="52" name="Eine Ecke des Rechtecks schneiden 40"/>
              <p:cNvSpPr/>
              <p:nvPr/>
            </p:nvSpPr>
            <p:spPr bwMode="auto">
              <a:xfrm>
                <a:off x="2626569" y="1911317"/>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3" name="Eine Ecke des Rechtecks schneiden 41"/>
              <p:cNvSpPr/>
              <p:nvPr/>
            </p:nvSpPr>
            <p:spPr bwMode="auto">
              <a:xfrm>
                <a:off x="3657152" y="1911317"/>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4" name="Eine Ecke des Rechtecks schneiden 42"/>
              <p:cNvSpPr/>
              <p:nvPr/>
            </p:nvSpPr>
            <p:spPr bwMode="auto">
              <a:xfrm>
                <a:off x="4740038" y="1911318"/>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5" name="Eine Ecke des Rechtecks schneiden 43"/>
              <p:cNvSpPr/>
              <p:nvPr/>
            </p:nvSpPr>
            <p:spPr bwMode="auto">
              <a:xfrm>
                <a:off x="5804326" y="1911318"/>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6" name="Rechteck 24"/>
              <p:cNvSpPr/>
              <p:nvPr/>
            </p:nvSpPr>
            <p:spPr bwMode="auto">
              <a:xfrm rot="16200000">
                <a:off x="2791869" y="4699462"/>
                <a:ext cx="376243" cy="643831"/>
              </a:xfrm>
              <a:prstGeom prst="rect">
                <a:avLst/>
              </a:prstGeom>
              <a:solidFill>
                <a:srgbClr val="FFCC66"/>
              </a:solidFill>
              <a:ln w="12700">
                <a:noFill/>
                <a:round/>
                <a:headEnd/>
                <a:tailEnd/>
              </a:ln>
              <a:effectLst>
                <a:outerShdw blurRad="50800" dist="38100" dir="16200000"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57" name="Rechteck 25"/>
              <p:cNvSpPr/>
              <p:nvPr/>
            </p:nvSpPr>
            <p:spPr bwMode="auto">
              <a:xfrm rot="16200000">
                <a:off x="3489909" y="4389715"/>
                <a:ext cx="1035137" cy="643831"/>
              </a:xfrm>
              <a:prstGeom prst="rect">
                <a:avLst/>
              </a:prstGeom>
              <a:solidFill>
                <a:srgbClr val="FF66CC"/>
              </a:solidFill>
              <a:ln w="12700">
                <a:noFill/>
                <a:round/>
                <a:headEnd/>
                <a:tailEnd/>
              </a:ln>
              <a:effectLst>
                <a:outerShdw blurRad="50800" dist="38100" dir="16200000"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58" name="Rechteck 26"/>
              <p:cNvSpPr/>
              <p:nvPr/>
            </p:nvSpPr>
            <p:spPr bwMode="auto">
              <a:xfrm rot="16200000">
                <a:off x="4072563" y="3877471"/>
                <a:ext cx="2030871" cy="633184"/>
              </a:xfrm>
              <a:prstGeom prst="rect">
                <a:avLst/>
              </a:prstGeom>
              <a:solidFill>
                <a:srgbClr val="92D05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9" name="Rechteck 27"/>
              <p:cNvSpPr/>
              <p:nvPr/>
            </p:nvSpPr>
            <p:spPr bwMode="auto">
              <a:xfrm rot="16200000">
                <a:off x="5420294" y="4147919"/>
                <a:ext cx="1479329" cy="643831"/>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chemeClr val="accent6">
                      <a:lumMod val="60000"/>
                      <a:lumOff val="40000"/>
                    </a:schemeClr>
                  </a:solidFill>
                </a:endParaRPr>
              </a:p>
            </p:txBody>
          </p:sp>
          <p:sp>
            <p:nvSpPr>
              <p:cNvPr id="60" name="Freihandform 45"/>
              <p:cNvSpPr/>
              <p:nvPr/>
            </p:nvSpPr>
            <p:spPr bwMode="auto">
              <a:xfrm>
                <a:off x="2644400"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61" name="Freihandform 19"/>
              <p:cNvSpPr/>
              <p:nvPr/>
            </p:nvSpPr>
            <p:spPr bwMode="auto">
              <a:xfrm rot="16200000" flipV="1">
                <a:off x="6722985" y="4324880"/>
                <a:ext cx="952206" cy="2722095"/>
              </a:xfrm>
              <a:custGeom>
                <a:avLst/>
                <a:gdLst>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7863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7863 h 1368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1368724">
                    <a:moveTo>
                      <a:pt x="1311215" y="1017863"/>
                    </a:moveTo>
                    <a:lnTo>
                      <a:pt x="0" y="0"/>
                    </a:lnTo>
                    <a:lnTo>
                      <a:pt x="0" y="621102"/>
                    </a:lnTo>
                    <a:lnTo>
                      <a:pt x="1311215" y="1368724"/>
                    </a:lnTo>
                    <a:lnTo>
                      <a:pt x="1311215" y="1017863"/>
                    </a:lnTo>
                    <a:close/>
                  </a:path>
                </a:pathLst>
              </a:cu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2" name="Freihandform 20"/>
              <p:cNvSpPr/>
              <p:nvPr/>
            </p:nvSpPr>
            <p:spPr bwMode="auto">
              <a:xfrm rot="16200000">
                <a:off x="1962362" y="4827366"/>
                <a:ext cx="952206" cy="1717122"/>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FFCC0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3" name="Freihandform 21"/>
              <p:cNvSpPr/>
              <p:nvPr/>
            </p:nvSpPr>
            <p:spPr bwMode="auto">
              <a:xfrm rot="16200000" flipV="1">
                <a:off x="5158647" y="4827366"/>
                <a:ext cx="952206" cy="1717122"/>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99CC0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4" name="Freihandform 22"/>
              <p:cNvSpPr/>
              <p:nvPr/>
            </p:nvSpPr>
            <p:spPr bwMode="auto">
              <a:xfrm rot="16200000">
                <a:off x="3491325" y="5143530"/>
                <a:ext cx="952206" cy="1123549"/>
              </a:xfrm>
              <a:custGeom>
                <a:avLst/>
                <a:gdLst>
                  <a:gd name="connsiteX0" fmla="*/ 1299713 w 1311215"/>
                  <a:gd name="connsiteY0" fmla="*/ 149525 h 609600"/>
                  <a:gd name="connsiteX1" fmla="*/ 0 w 1311215"/>
                  <a:gd name="connsiteY1" fmla="*/ 0 h 609600"/>
                  <a:gd name="connsiteX2" fmla="*/ 0 w 1311215"/>
                  <a:gd name="connsiteY2" fmla="*/ 609600 h 609600"/>
                  <a:gd name="connsiteX3" fmla="*/ 1311215 w 1311215"/>
                  <a:gd name="connsiteY3" fmla="*/ 494581 h 609600"/>
                  <a:gd name="connsiteX4" fmla="*/ 1299713 w 1311215"/>
                  <a:gd name="connsiteY4" fmla="*/ 149525 h 609600"/>
                  <a:gd name="connsiteX0" fmla="*/ 1311215 w 1311215"/>
                  <a:gd name="connsiteY0" fmla="*/ 161027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61027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05518 w 1311215"/>
                  <a:gd name="connsiteY3" fmla="*/ 500279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500279 h 609600"/>
                  <a:gd name="connsiteX4" fmla="*/ 1311215 w 1311215"/>
                  <a:gd name="connsiteY4" fmla="*/ 149633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609600">
                    <a:moveTo>
                      <a:pt x="1311215" y="149633"/>
                    </a:moveTo>
                    <a:lnTo>
                      <a:pt x="0" y="0"/>
                    </a:lnTo>
                    <a:lnTo>
                      <a:pt x="0" y="609600"/>
                    </a:lnTo>
                    <a:lnTo>
                      <a:pt x="1311215" y="500279"/>
                    </a:lnTo>
                    <a:lnTo>
                      <a:pt x="1311215" y="149633"/>
                    </a:lnTo>
                    <a:close/>
                  </a:path>
                </a:pathLst>
              </a:custGeom>
              <a:solidFill>
                <a:srgbClr val="FF3399"/>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5" name="Rechteck 33"/>
              <p:cNvSpPr/>
              <p:nvPr/>
            </p:nvSpPr>
            <p:spPr bwMode="auto">
              <a:xfrm>
                <a:off x="1580898" y="6162031"/>
                <a:ext cx="1077177" cy="695969"/>
              </a:xfrm>
              <a:prstGeom prst="rect">
                <a:avLst/>
              </a:prstGeom>
              <a:solidFill>
                <a:srgbClr val="F8C10C"/>
              </a:solidFill>
              <a:ln w="12700">
                <a:noFill/>
                <a:round/>
                <a:headEnd/>
                <a:tailEnd/>
              </a:ln>
              <a:effectLst/>
            </p:spPr>
            <p:txBody>
              <a:bodyPr rtlCol="0" anchor="ctr"/>
              <a:lstStyle/>
              <a:p>
                <a:pPr algn="ctr" fontAlgn="base">
                  <a:spcBef>
                    <a:spcPct val="0"/>
                  </a:spcBef>
                  <a:spcAft>
                    <a:spcPct val="0"/>
                  </a:spcAft>
                </a:pPr>
                <a:r>
                  <a:rPr lang="de-DE" sz="1400" b="1" dirty="0">
                    <a:solidFill>
                      <a:srgbClr val="FFFFFF"/>
                    </a:solidFill>
                  </a:rPr>
                  <a:t>Via serv. Administr.</a:t>
                </a:r>
              </a:p>
            </p:txBody>
          </p:sp>
          <p:sp>
            <p:nvSpPr>
              <p:cNvPr id="66" name="Rechteck 34"/>
              <p:cNvSpPr/>
              <p:nvPr/>
            </p:nvSpPr>
            <p:spPr bwMode="auto">
              <a:xfrm>
                <a:off x="3405654" y="6162030"/>
                <a:ext cx="1123549" cy="695970"/>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r>
                  <a:rPr lang="en-US" sz="1400" b="1" noProof="1">
                    <a:solidFill>
                      <a:srgbClr val="FFFFFF"/>
                    </a:solidFill>
                  </a:rPr>
                  <a:t>Via Eletrónica</a:t>
                </a:r>
                <a:endParaRPr lang="de-DE" sz="1400" b="1" noProof="1">
                  <a:solidFill>
                    <a:srgbClr val="FFFFFF"/>
                  </a:solidFill>
                </a:endParaRPr>
              </a:p>
            </p:txBody>
          </p:sp>
          <p:sp>
            <p:nvSpPr>
              <p:cNvPr id="67" name="Rechteck 36"/>
              <p:cNvSpPr/>
              <p:nvPr/>
            </p:nvSpPr>
            <p:spPr bwMode="auto">
              <a:xfrm>
                <a:off x="7328295" y="6181408"/>
                <a:ext cx="1231840" cy="676593"/>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r>
                  <a:rPr lang="pt-PT" sz="1400" b="1" noProof="1">
                    <a:solidFill>
                      <a:srgbClr val="FFFFFF"/>
                    </a:solidFill>
                  </a:rPr>
                  <a:t>Em sede de reunião individual</a:t>
                </a:r>
                <a:endParaRPr lang="de-DE" sz="1400" b="1" noProof="1">
                  <a:solidFill>
                    <a:srgbClr val="FFFFFF"/>
                  </a:solidFill>
                </a:endParaRPr>
              </a:p>
            </p:txBody>
          </p:sp>
          <p:sp>
            <p:nvSpPr>
              <p:cNvPr id="68" name="Freihandform 46"/>
              <p:cNvSpPr/>
              <p:nvPr/>
            </p:nvSpPr>
            <p:spPr bwMode="auto">
              <a:xfrm>
                <a:off x="3657679"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69" name="Freihandform 47"/>
              <p:cNvSpPr/>
              <p:nvPr/>
            </p:nvSpPr>
            <p:spPr bwMode="auto">
              <a:xfrm>
                <a:off x="4740038"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70" name="Freihandform 48"/>
              <p:cNvSpPr/>
              <p:nvPr/>
            </p:nvSpPr>
            <p:spPr bwMode="auto">
              <a:xfrm>
                <a:off x="5804326"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71" name="Rechteck 36"/>
              <p:cNvSpPr/>
              <p:nvPr/>
            </p:nvSpPr>
            <p:spPr bwMode="auto">
              <a:xfrm>
                <a:off x="5404590" y="6165304"/>
                <a:ext cx="1095007" cy="692697"/>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r>
                  <a:rPr lang="de-DE" sz="1400" b="1" dirty="0">
                    <a:solidFill>
                      <a:srgbClr val="FFFFFF"/>
                    </a:solidFill>
                  </a:rPr>
                  <a:t>Em sede de reunião</a:t>
                </a:r>
              </a:p>
            </p:txBody>
          </p:sp>
          <p:sp>
            <p:nvSpPr>
              <p:cNvPr id="72" name="CaixaDeTexto 71"/>
              <p:cNvSpPr txBox="1"/>
              <p:nvPr/>
            </p:nvSpPr>
            <p:spPr>
              <a:xfrm>
                <a:off x="2599471" y="4921423"/>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5%</a:t>
                </a:r>
              </a:p>
            </p:txBody>
          </p:sp>
          <p:sp>
            <p:nvSpPr>
              <p:cNvPr id="73" name="CaixaDeTexto 72"/>
              <p:cNvSpPr txBox="1"/>
              <p:nvPr/>
            </p:nvSpPr>
            <p:spPr>
              <a:xfrm>
                <a:off x="3563888" y="3933056"/>
                <a:ext cx="871524"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19%</a:t>
                </a:r>
              </a:p>
            </p:txBody>
          </p:sp>
          <p:sp>
            <p:nvSpPr>
              <p:cNvPr id="74" name="CaixaDeTexto 73"/>
              <p:cNvSpPr txBox="1"/>
              <p:nvPr/>
            </p:nvSpPr>
            <p:spPr>
              <a:xfrm>
                <a:off x="4721551" y="3212976"/>
                <a:ext cx="858561"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44%</a:t>
                </a:r>
              </a:p>
            </p:txBody>
          </p:sp>
          <p:sp>
            <p:nvSpPr>
              <p:cNvPr id="75" name="CaixaDeTexto 74"/>
              <p:cNvSpPr txBox="1"/>
              <p:nvPr/>
            </p:nvSpPr>
            <p:spPr>
              <a:xfrm>
                <a:off x="5876067" y="3429000"/>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31%</a:t>
                </a:r>
              </a:p>
            </p:txBody>
          </p:sp>
          <p:cxnSp>
            <p:nvCxnSpPr>
              <p:cNvPr id="76" name="Conexão recta 75"/>
              <p:cNvCxnSpPr/>
              <p:nvPr/>
            </p:nvCxnSpPr>
            <p:spPr>
              <a:xfrm>
                <a:off x="2658075" y="4653136"/>
                <a:ext cx="651182" cy="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7" name="CaixaDeTexto 76"/>
              <p:cNvSpPr txBox="1"/>
              <p:nvPr/>
            </p:nvSpPr>
            <p:spPr>
              <a:xfrm>
                <a:off x="2814816" y="4365104"/>
                <a:ext cx="461040" cy="307777"/>
              </a:xfrm>
              <a:prstGeom prst="rect">
                <a:avLst/>
              </a:prstGeom>
              <a:noFill/>
            </p:spPr>
            <p:txBody>
              <a:bodyPr wrap="square" rtlCol="0">
                <a:spAutoFit/>
              </a:bodyPr>
              <a:lstStyle/>
              <a:p>
                <a:r>
                  <a:rPr lang="pt-PT" b="1" dirty="0">
                    <a:solidFill>
                      <a:schemeClr val="bg1">
                        <a:lumMod val="65000"/>
                      </a:schemeClr>
                    </a:solidFill>
                  </a:rPr>
                  <a:t>8%</a:t>
                </a:r>
                <a:r>
                  <a:rPr lang="pt-PT" dirty="0">
                    <a:solidFill>
                      <a:schemeClr val="bg1">
                        <a:lumMod val="65000"/>
                      </a:schemeClr>
                    </a:solidFill>
                  </a:rPr>
                  <a:t> </a:t>
                </a:r>
              </a:p>
            </p:txBody>
          </p:sp>
          <p:cxnSp>
            <p:nvCxnSpPr>
              <p:cNvPr id="78" name="Conexão recta 77"/>
              <p:cNvCxnSpPr/>
              <p:nvPr/>
            </p:nvCxnSpPr>
            <p:spPr>
              <a:xfrm>
                <a:off x="3685562" y="4365104"/>
                <a:ext cx="643831"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CaixaDeTexto 78"/>
              <p:cNvSpPr txBox="1"/>
              <p:nvPr/>
            </p:nvSpPr>
            <p:spPr>
              <a:xfrm>
                <a:off x="3788825" y="4365104"/>
                <a:ext cx="540568" cy="307777"/>
              </a:xfrm>
              <a:prstGeom prst="rect">
                <a:avLst/>
              </a:prstGeom>
              <a:noFill/>
            </p:spPr>
            <p:txBody>
              <a:bodyPr wrap="square" rtlCol="0">
                <a:spAutoFit/>
              </a:bodyPr>
              <a:lstStyle/>
              <a:p>
                <a:r>
                  <a:rPr lang="pt-PT" b="1" dirty="0">
                    <a:solidFill>
                      <a:schemeClr val="bg1">
                        <a:lumMod val="95000"/>
                      </a:schemeClr>
                    </a:solidFill>
                  </a:rPr>
                  <a:t>13%</a:t>
                </a:r>
                <a:r>
                  <a:rPr lang="pt-PT" dirty="0">
                    <a:solidFill>
                      <a:schemeClr val="bg1">
                        <a:lumMod val="95000"/>
                      </a:schemeClr>
                    </a:solidFill>
                  </a:rPr>
                  <a:t> </a:t>
                </a:r>
              </a:p>
            </p:txBody>
          </p:sp>
          <p:cxnSp>
            <p:nvCxnSpPr>
              <p:cNvPr id="81" name="Conexão recta 80"/>
              <p:cNvCxnSpPr/>
              <p:nvPr/>
            </p:nvCxnSpPr>
            <p:spPr>
              <a:xfrm>
                <a:off x="4734752" y="2780928"/>
                <a:ext cx="711600" cy="493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CaixaDeTexto 81"/>
              <p:cNvSpPr txBox="1"/>
              <p:nvPr/>
            </p:nvSpPr>
            <p:spPr>
              <a:xfrm>
                <a:off x="4895528" y="2473151"/>
                <a:ext cx="540568" cy="307777"/>
              </a:xfrm>
              <a:prstGeom prst="rect">
                <a:avLst/>
              </a:prstGeom>
              <a:noFill/>
            </p:spPr>
            <p:txBody>
              <a:bodyPr wrap="square" rtlCol="0">
                <a:spAutoFit/>
              </a:bodyPr>
              <a:lstStyle/>
              <a:p>
                <a:r>
                  <a:rPr lang="pt-PT" b="1" dirty="0">
                    <a:solidFill>
                      <a:schemeClr val="bg1">
                        <a:lumMod val="65000"/>
                      </a:schemeClr>
                    </a:solidFill>
                  </a:rPr>
                  <a:t>66%</a:t>
                </a:r>
                <a:r>
                  <a:rPr lang="pt-PT" dirty="0">
                    <a:solidFill>
                      <a:schemeClr val="tx1">
                        <a:lumMod val="65000"/>
                        <a:lumOff val="35000"/>
                      </a:schemeClr>
                    </a:solidFill>
                  </a:rPr>
                  <a:t> </a:t>
                </a:r>
              </a:p>
            </p:txBody>
          </p:sp>
          <p:cxnSp>
            <p:nvCxnSpPr>
              <p:cNvPr id="83" name="Conexão recta 82"/>
              <p:cNvCxnSpPr/>
              <p:nvPr/>
            </p:nvCxnSpPr>
            <p:spPr>
              <a:xfrm flipV="1">
                <a:off x="5863735" y="5013176"/>
                <a:ext cx="629576" cy="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4" name="CaixaDeTexto 83"/>
              <p:cNvSpPr txBox="1"/>
              <p:nvPr/>
            </p:nvSpPr>
            <p:spPr>
              <a:xfrm>
                <a:off x="5926963" y="4725144"/>
                <a:ext cx="461040" cy="307777"/>
              </a:xfrm>
              <a:prstGeom prst="rect">
                <a:avLst/>
              </a:prstGeom>
              <a:noFill/>
            </p:spPr>
            <p:txBody>
              <a:bodyPr wrap="square" rtlCol="0">
                <a:spAutoFit/>
              </a:bodyPr>
              <a:lstStyle/>
              <a:p>
                <a:r>
                  <a:rPr lang="pt-PT" b="1" dirty="0">
                    <a:solidFill>
                      <a:schemeClr val="bg1">
                        <a:lumMod val="95000"/>
                      </a:schemeClr>
                    </a:solidFill>
                  </a:rPr>
                  <a:t>2%</a:t>
                </a:r>
                <a:r>
                  <a:rPr lang="pt-PT" dirty="0">
                    <a:solidFill>
                      <a:schemeClr val="bg1">
                        <a:lumMod val="95000"/>
                      </a:schemeClr>
                    </a:solidFill>
                  </a:rPr>
                  <a:t> </a:t>
                </a:r>
              </a:p>
            </p:txBody>
          </p:sp>
          <p:sp>
            <p:nvSpPr>
              <p:cNvPr id="85" name="Rechteck 27"/>
              <p:cNvSpPr/>
              <p:nvPr/>
            </p:nvSpPr>
            <p:spPr bwMode="auto">
              <a:xfrm rot="16200000">
                <a:off x="7624328" y="4825144"/>
                <a:ext cx="164279" cy="643831"/>
              </a:xfrm>
              <a:prstGeom prst="rect">
                <a:avLst/>
              </a:prstGeom>
              <a:solidFill>
                <a:srgbClr val="FF5050"/>
              </a:solidFill>
              <a:ln w="12700">
                <a:noFill/>
                <a:round/>
                <a:headEnd/>
                <a:tailEnd/>
              </a:ln>
              <a:effectLst/>
            </p:spPr>
            <p:txBody>
              <a:bodyPr rtlCol="0" anchor="ctr"/>
              <a:lstStyle/>
              <a:p>
                <a:pPr algn="ctr" fontAlgn="base">
                  <a:spcBef>
                    <a:spcPct val="0"/>
                  </a:spcBef>
                  <a:spcAft>
                    <a:spcPct val="0"/>
                  </a:spcAft>
                </a:pPr>
                <a:endParaRPr lang="de-DE" dirty="0">
                  <a:solidFill>
                    <a:schemeClr val="accent6">
                      <a:lumMod val="60000"/>
                      <a:lumOff val="40000"/>
                    </a:schemeClr>
                  </a:solidFill>
                </a:endParaRPr>
              </a:p>
            </p:txBody>
          </p:sp>
          <p:sp>
            <p:nvSpPr>
              <p:cNvPr id="86" name="CaixaDeTexto 85"/>
              <p:cNvSpPr txBox="1"/>
              <p:nvPr/>
            </p:nvSpPr>
            <p:spPr>
              <a:xfrm>
                <a:off x="7369234" y="4797152"/>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1%</a:t>
                </a:r>
              </a:p>
            </p:txBody>
          </p:sp>
          <p:sp>
            <p:nvSpPr>
              <p:cNvPr id="87" name="Rectângulo 86"/>
              <p:cNvSpPr/>
              <p:nvPr/>
            </p:nvSpPr>
            <p:spPr>
              <a:xfrm>
                <a:off x="7384553" y="5229201"/>
                <a:ext cx="1075880" cy="283859"/>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bg1">
                        <a:lumMod val="95000"/>
                      </a:schemeClr>
                    </a:solidFill>
                    <a:latin typeface="Arial"/>
                    <a:ea typeface="Arial"/>
                    <a:cs typeface="Arial"/>
                  </a:rPr>
                  <a:t>Outros</a:t>
                </a:r>
              </a:p>
            </p:txBody>
          </p:sp>
        </p:grpSp>
      </p:grpSp>
    </p:spTree>
    <p:extLst>
      <p:ext uri="{BB962C8B-B14F-4D97-AF65-F5344CB8AC3E}">
        <p14:creationId xmlns:p14="http://schemas.microsoft.com/office/powerpoint/2010/main" val="2387882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Modo de divulgação dos RIPA</a:t>
            </a:r>
            <a:endParaRPr lang="en" sz="2800" dirty="0"/>
          </a:p>
        </p:txBody>
      </p:sp>
      <p:grpSp>
        <p:nvGrpSpPr>
          <p:cNvPr id="35" name="Grupo 34"/>
          <p:cNvGrpSpPr/>
          <p:nvPr/>
        </p:nvGrpSpPr>
        <p:grpSpPr>
          <a:xfrm>
            <a:off x="0" y="1410354"/>
            <a:ext cx="9144004" cy="5505394"/>
            <a:chOff x="0" y="1410354"/>
            <a:chExt cx="9144004" cy="5505394"/>
          </a:xfrm>
        </p:grpSpPr>
        <p:sp>
          <p:nvSpPr>
            <p:cNvPr id="36" name="Rechteck 4"/>
            <p:cNvSpPr/>
            <p:nvPr/>
          </p:nvSpPr>
          <p:spPr bwMode="auto">
            <a:xfrm rot="16200000">
              <a:off x="2690172" y="-1246753"/>
              <a:ext cx="3796725" cy="9110939"/>
            </a:xfrm>
            <a:prstGeom prst="rect">
              <a:avLst/>
            </a:prstGeom>
            <a:gradFill>
              <a:gsLst>
                <a:gs pos="0">
                  <a:srgbClr val="DCDCDC"/>
                </a:gs>
                <a:gs pos="35000">
                  <a:srgbClr val="FFFFFF"/>
                </a:gs>
              </a:gsLst>
              <a:lin ang="0" scaled="0"/>
            </a:gradFill>
            <a:ln w="12700">
              <a:noFill/>
              <a:round/>
              <a:headEnd/>
              <a:tailEnd/>
            </a:ln>
            <a:effectLst>
              <a:innerShdw blurRad="596900">
                <a:prstClr val="black">
                  <a:alpha val="11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37" name="Eine Ecke des Rechtecks schneiden 40"/>
            <p:cNvSpPr/>
            <p:nvPr/>
          </p:nvSpPr>
          <p:spPr bwMode="auto">
            <a:xfrm>
              <a:off x="2626569" y="1911317"/>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38" name="Eine Ecke des Rechtecks schneiden 41"/>
            <p:cNvSpPr/>
            <p:nvPr/>
          </p:nvSpPr>
          <p:spPr bwMode="auto">
            <a:xfrm>
              <a:off x="3657152" y="1911317"/>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39" name="Eine Ecke des Rechtecks schneiden 42"/>
            <p:cNvSpPr/>
            <p:nvPr/>
          </p:nvSpPr>
          <p:spPr bwMode="auto">
            <a:xfrm>
              <a:off x="4740038" y="1911318"/>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40" name="Eine Ecke des Rechtecks schneiden 43"/>
            <p:cNvSpPr/>
            <p:nvPr/>
          </p:nvSpPr>
          <p:spPr bwMode="auto">
            <a:xfrm>
              <a:off x="5804326" y="1911318"/>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41" name="Rechteck 16"/>
            <p:cNvSpPr/>
            <p:nvPr/>
          </p:nvSpPr>
          <p:spPr bwMode="auto">
            <a:xfrm rot="16200000" flipH="1">
              <a:off x="4112267" y="1130307"/>
              <a:ext cx="952531" cy="9110939"/>
            </a:xfrm>
            <a:prstGeom prst="rect">
              <a:avLst/>
            </a:prstGeom>
            <a:gradFill>
              <a:gsLst>
                <a:gs pos="0">
                  <a:srgbClr val="BEBEBE"/>
                </a:gs>
                <a:gs pos="53000">
                  <a:srgbClr val="FFFFFF"/>
                </a:gs>
              </a:gsLst>
              <a:lin ang="0" scaled="0"/>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42" name="Rechteck 38"/>
            <p:cNvSpPr/>
            <p:nvPr/>
          </p:nvSpPr>
          <p:spPr bwMode="auto">
            <a:xfrm rot="16200000" flipH="1">
              <a:off x="4240551" y="1954546"/>
              <a:ext cx="695967" cy="9110939"/>
            </a:xfrm>
            <a:prstGeom prst="rect">
              <a:avLst/>
            </a:prstGeom>
            <a:gradFill>
              <a:gsLst>
                <a:gs pos="0">
                  <a:srgbClr val="BEBEBE"/>
                </a:gs>
                <a:gs pos="53000">
                  <a:srgbClr val="FFFFFF"/>
                </a:gs>
              </a:gsLst>
              <a:lin ang="0" scaled="0"/>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pic>
          <p:nvPicPr>
            <p:cNvPr id="43" name="Imagem 42" descr="Logo_DGE_Oficios.jpg"/>
            <p:cNvPicPr/>
            <p:nvPr/>
          </p:nvPicPr>
          <p:blipFill>
            <a:blip r:embed="rId3"/>
            <a:stretch>
              <a:fillRect/>
            </a:stretch>
          </p:blipFill>
          <p:spPr>
            <a:xfrm>
              <a:off x="0" y="6123660"/>
              <a:ext cx="1152128" cy="792088"/>
            </a:xfrm>
            <a:prstGeom prst="rect">
              <a:avLst/>
            </a:prstGeom>
            <a:solidFill>
              <a:schemeClr val="bg1">
                <a:alpha val="47000"/>
              </a:schemeClr>
            </a:solidFill>
          </p:spPr>
        </p:pic>
        <p:sp>
          <p:nvSpPr>
            <p:cNvPr id="44" name="Rechteck 24"/>
            <p:cNvSpPr/>
            <p:nvPr/>
          </p:nvSpPr>
          <p:spPr bwMode="auto">
            <a:xfrm rot="16200000">
              <a:off x="2791869" y="4699462"/>
              <a:ext cx="376243" cy="643831"/>
            </a:xfrm>
            <a:prstGeom prst="rect">
              <a:avLst/>
            </a:prstGeom>
            <a:solidFill>
              <a:srgbClr val="FFCC66">
                <a:alpha val="51000"/>
              </a:srgbClr>
            </a:solidFill>
            <a:ln w="12700">
              <a:noFill/>
              <a:round/>
              <a:headEnd/>
              <a:tailEnd/>
            </a:ln>
            <a:effectLst>
              <a:outerShdw blurRad="50800" dist="38100" dir="16200000"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45" name="Rechteck 25"/>
            <p:cNvSpPr/>
            <p:nvPr/>
          </p:nvSpPr>
          <p:spPr bwMode="auto">
            <a:xfrm rot="16200000">
              <a:off x="3489909" y="4389715"/>
              <a:ext cx="1035137" cy="643831"/>
            </a:xfrm>
            <a:prstGeom prst="rect">
              <a:avLst/>
            </a:prstGeom>
            <a:solidFill>
              <a:srgbClr val="FF66CC">
                <a:alpha val="51000"/>
              </a:srgbClr>
            </a:solidFill>
            <a:ln w="12700">
              <a:noFill/>
              <a:round/>
              <a:headEnd/>
              <a:tailEnd/>
            </a:ln>
            <a:effectLst>
              <a:outerShdw blurRad="50800" dist="38100" dir="16200000"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46" name="Rechteck 26"/>
            <p:cNvSpPr/>
            <p:nvPr/>
          </p:nvSpPr>
          <p:spPr bwMode="auto">
            <a:xfrm rot="16200000">
              <a:off x="4072563" y="3877471"/>
              <a:ext cx="2030871" cy="633184"/>
            </a:xfrm>
            <a:prstGeom prst="rect">
              <a:avLst/>
            </a:prstGeom>
            <a:solidFill>
              <a:srgbClr val="92D050">
                <a:alpha val="51000"/>
              </a:srgbClr>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79" name="Rechteck 27"/>
            <p:cNvSpPr/>
            <p:nvPr/>
          </p:nvSpPr>
          <p:spPr bwMode="auto">
            <a:xfrm rot="16200000">
              <a:off x="5420294" y="4147919"/>
              <a:ext cx="1479329" cy="643831"/>
            </a:xfrm>
            <a:prstGeom prst="rect">
              <a:avLst/>
            </a:prstGeom>
            <a:solidFill>
              <a:srgbClr val="30A8A7">
                <a:alpha val="53000"/>
              </a:srgbClr>
            </a:solidFill>
            <a:ln w="12700">
              <a:noFill/>
              <a:round/>
              <a:headEnd/>
              <a:tailEnd/>
            </a:ln>
            <a:effectLst/>
          </p:spPr>
          <p:txBody>
            <a:bodyPr rtlCol="0" anchor="ctr"/>
            <a:lstStyle/>
            <a:p>
              <a:pPr algn="ctr" fontAlgn="base">
                <a:spcBef>
                  <a:spcPct val="0"/>
                </a:spcBef>
                <a:spcAft>
                  <a:spcPct val="0"/>
                </a:spcAft>
              </a:pPr>
              <a:endParaRPr lang="de-DE" dirty="0">
                <a:solidFill>
                  <a:schemeClr val="accent6">
                    <a:lumMod val="60000"/>
                    <a:lumOff val="40000"/>
                  </a:schemeClr>
                </a:solidFill>
              </a:endParaRPr>
            </a:p>
          </p:txBody>
        </p:sp>
        <p:sp>
          <p:nvSpPr>
            <p:cNvPr id="81" name="Freihandform 45"/>
            <p:cNvSpPr/>
            <p:nvPr/>
          </p:nvSpPr>
          <p:spPr bwMode="auto">
            <a:xfrm>
              <a:off x="2644400"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82" name="Freihandform 46"/>
            <p:cNvSpPr/>
            <p:nvPr/>
          </p:nvSpPr>
          <p:spPr bwMode="auto">
            <a:xfrm>
              <a:off x="3657679"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83" name="Freihandform 47"/>
            <p:cNvSpPr/>
            <p:nvPr/>
          </p:nvSpPr>
          <p:spPr bwMode="auto">
            <a:xfrm>
              <a:off x="4740038"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84" name="Freihandform 48"/>
            <p:cNvSpPr/>
            <p:nvPr/>
          </p:nvSpPr>
          <p:spPr bwMode="auto">
            <a:xfrm>
              <a:off x="5804326"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85" name="CaixaDeTexto 84"/>
            <p:cNvSpPr txBox="1"/>
            <p:nvPr/>
          </p:nvSpPr>
          <p:spPr>
            <a:xfrm>
              <a:off x="2599471" y="4921423"/>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5%</a:t>
              </a:r>
            </a:p>
          </p:txBody>
        </p:sp>
        <p:sp>
          <p:nvSpPr>
            <p:cNvPr id="86" name="CaixaDeTexto 85"/>
            <p:cNvSpPr txBox="1"/>
            <p:nvPr/>
          </p:nvSpPr>
          <p:spPr>
            <a:xfrm>
              <a:off x="3563888" y="3933056"/>
              <a:ext cx="871524"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19%</a:t>
              </a:r>
            </a:p>
          </p:txBody>
        </p:sp>
        <p:sp>
          <p:nvSpPr>
            <p:cNvPr id="87" name="CaixaDeTexto 86"/>
            <p:cNvSpPr txBox="1"/>
            <p:nvPr/>
          </p:nvSpPr>
          <p:spPr>
            <a:xfrm>
              <a:off x="4721551" y="3212976"/>
              <a:ext cx="858561"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44%</a:t>
              </a:r>
            </a:p>
          </p:txBody>
        </p:sp>
        <p:sp>
          <p:nvSpPr>
            <p:cNvPr id="88" name="CaixaDeTexto 87"/>
            <p:cNvSpPr txBox="1"/>
            <p:nvPr/>
          </p:nvSpPr>
          <p:spPr>
            <a:xfrm>
              <a:off x="5876067" y="3429000"/>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31%</a:t>
              </a:r>
            </a:p>
          </p:txBody>
        </p:sp>
        <p:cxnSp>
          <p:nvCxnSpPr>
            <p:cNvPr id="89" name="Conexão recta 88"/>
            <p:cNvCxnSpPr/>
            <p:nvPr/>
          </p:nvCxnSpPr>
          <p:spPr>
            <a:xfrm>
              <a:off x="2658075" y="4653136"/>
              <a:ext cx="651182" cy="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0" name="CaixaDeTexto 89"/>
            <p:cNvSpPr txBox="1"/>
            <p:nvPr/>
          </p:nvSpPr>
          <p:spPr>
            <a:xfrm>
              <a:off x="2814816" y="4365104"/>
              <a:ext cx="461040" cy="307777"/>
            </a:xfrm>
            <a:prstGeom prst="rect">
              <a:avLst/>
            </a:prstGeom>
            <a:noFill/>
          </p:spPr>
          <p:txBody>
            <a:bodyPr wrap="square" rtlCol="0">
              <a:spAutoFit/>
            </a:bodyPr>
            <a:lstStyle/>
            <a:p>
              <a:r>
                <a:rPr lang="pt-PT" b="1" dirty="0">
                  <a:solidFill>
                    <a:schemeClr val="bg1">
                      <a:lumMod val="65000"/>
                    </a:schemeClr>
                  </a:solidFill>
                </a:rPr>
                <a:t>8%</a:t>
              </a:r>
              <a:r>
                <a:rPr lang="pt-PT" dirty="0">
                  <a:solidFill>
                    <a:schemeClr val="bg1">
                      <a:lumMod val="65000"/>
                    </a:schemeClr>
                  </a:solidFill>
                </a:rPr>
                <a:t> </a:t>
              </a:r>
            </a:p>
          </p:txBody>
        </p:sp>
        <p:cxnSp>
          <p:nvCxnSpPr>
            <p:cNvPr id="91" name="Conexão recta 90"/>
            <p:cNvCxnSpPr/>
            <p:nvPr/>
          </p:nvCxnSpPr>
          <p:spPr>
            <a:xfrm>
              <a:off x="3685562" y="4365104"/>
              <a:ext cx="643831"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2" name="CaixaDeTexto 91"/>
            <p:cNvSpPr txBox="1"/>
            <p:nvPr/>
          </p:nvSpPr>
          <p:spPr>
            <a:xfrm>
              <a:off x="3788825" y="4365104"/>
              <a:ext cx="540568" cy="307777"/>
            </a:xfrm>
            <a:prstGeom prst="rect">
              <a:avLst/>
            </a:prstGeom>
            <a:noFill/>
          </p:spPr>
          <p:txBody>
            <a:bodyPr wrap="square" rtlCol="0">
              <a:spAutoFit/>
            </a:bodyPr>
            <a:lstStyle/>
            <a:p>
              <a:r>
                <a:rPr lang="pt-PT" b="1" dirty="0">
                  <a:solidFill>
                    <a:schemeClr val="bg1">
                      <a:lumMod val="95000"/>
                    </a:schemeClr>
                  </a:solidFill>
                </a:rPr>
                <a:t>13%</a:t>
              </a:r>
              <a:r>
                <a:rPr lang="pt-PT" dirty="0">
                  <a:solidFill>
                    <a:schemeClr val="bg1">
                      <a:lumMod val="95000"/>
                    </a:schemeClr>
                  </a:solidFill>
                </a:rPr>
                <a:t> </a:t>
              </a:r>
            </a:p>
          </p:txBody>
        </p:sp>
        <p:cxnSp>
          <p:nvCxnSpPr>
            <p:cNvPr id="93" name="Conexão recta 92"/>
            <p:cNvCxnSpPr/>
            <p:nvPr/>
          </p:nvCxnSpPr>
          <p:spPr>
            <a:xfrm>
              <a:off x="4734752" y="2780928"/>
              <a:ext cx="711600" cy="493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4" name="CaixaDeTexto 93"/>
            <p:cNvSpPr txBox="1"/>
            <p:nvPr/>
          </p:nvSpPr>
          <p:spPr>
            <a:xfrm>
              <a:off x="4895528" y="2473151"/>
              <a:ext cx="540568" cy="307777"/>
            </a:xfrm>
            <a:prstGeom prst="rect">
              <a:avLst/>
            </a:prstGeom>
            <a:noFill/>
          </p:spPr>
          <p:txBody>
            <a:bodyPr wrap="square" rtlCol="0">
              <a:spAutoFit/>
            </a:bodyPr>
            <a:lstStyle/>
            <a:p>
              <a:r>
                <a:rPr lang="pt-PT" b="1" dirty="0">
                  <a:solidFill>
                    <a:schemeClr val="bg1">
                      <a:lumMod val="65000"/>
                    </a:schemeClr>
                  </a:solidFill>
                </a:rPr>
                <a:t>66%</a:t>
              </a:r>
              <a:r>
                <a:rPr lang="pt-PT" dirty="0">
                  <a:solidFill>
                    <a:schemeClr val="tx1">
                      <a:lumMod val="65000"/>
                      <a:lumOff val="35000"/>
                    </a:schemeClr>
                  </a:solidFill>
                </a:rPr>
                <a:t> </a:t>
              </a:r>
            </a:p>
          </p:txBody>
        </p:sp>
        <p:cxnSp>
          <p:nvCxnSpPr>
            <p:cNvPr id="95" name="Conexão recta 94"/>
            <p:cNvCxnSpPr/>
            <p:nvPr/>
          </p:nvCxnSpPr>
          <p:spPr>
            <a:xfrm flipV="1">
              <a:off x="5863735" y="5013176"/>
              <a:ext cx="629576" cy="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6" name="CaixaDeTexto 95"/>
            <p:cNvSpPr txBox="1"/>
            <p:nvPr/>
          </p:nvSpPr>
          <p:spPr>
            <a:xfrm>
              <a:off x="5926963" y="4725144"/>
              <a:ext cx="461040" cy="307777"/>
            </a:xfrm>
            <a:prstGeom prst="rect">
              <a:avLst/>
            </a:prstGeom>
            <a:noFill/>
          </p:spPr>
          <p:txBody>
            <a:bodyPr wrap="square" rtlCol="0">
              <a:spAutoFit/>
            </a:bodyPr>
            <a:lstStyle/>
            <a:p>
              <a:r>
                <a:rPr lang="pt-PT" b="1" dirty="0">
                  <a:solidFill>
                    <a:schemeClr val="bg1">
                      <a:lumMod val="95000"/>
                    </a:schemeClr>
                  </a:solidFill>
                </a:rPr>
                <a:t>2%</a:t>
              </a:r>
              <a:r>
                <a:rPr lang="pt-PT" dirty="0">
                  <a:solidFill>
                    <a:schemeClr val="bg1">
                      <a:lumMod val="95000"/>
                    </a:schemeClr>
                  </a:solidFill>
                </a:rPr>
                <a:t> </a:t>
              </a:r>
            </a:p>
          </p:txBody>
        </p:sp>
        <p:sp>
          <p:nvSpPr>
            <p:cNvPr id="97" name="Rechteck 27"/>
            <p:cNvSpPr/>
            <p:nvPr/>
          </p:nvSpPr>
          <p:spPr bwMode="auto">
            <a:xfrm rot="16200000">
              <a:off x="7624328" y="4825144"/>
              <a:ext cx="164279" cy="643831"/>
            </a:xfrm>
            <a:prstGeom prst="rect">
              <a:avLst/>
            </a:prstGeom>
            <a:solidFill>
              <a:srgbClr val="FF5050"/>
            </a:solidFill>
            <a:ln w="12700">
              <a:noFill/>
              <a:round/>
              <a:headEnd/>
              <a:tailEnd/>
            </a:ln>
            <a:effectLst/>
          </p:spPr>
          <p:txBody>
            <a:bodyPr rtlCol="0" anchor="ctr"/>
            <a:lstStyle/>
            <a:p>
              <a:pPr algn="ctr" fontAlgn="base">
                <a:spcBef>
                  <a:spcPct val="0"/>
                </a:spcBef>
                <a:spcAft>
                  <a:spcPct val="0"/>
                </a:spcAft>
              </a:pPr>
              <a:endParaRPr lang="de-DE" dirty="0">
                <a:solidFill>
                  <a:schemeClr val="accent6">
                    <a:lumMod val="60000"/>
                    <a:lumOff val="40000"/>
                  </a:schemeClr>
                </a:solidFill>
              </a:endParaRPr>
            </a:p>
          </p:txBody>
        </p:sp>
        <p:sp>
          <p:nvSpPr>
            <p:cNvPr id="98" name="CaixaDeTexto 97"/>
            <p:cNvSpPr txBox="1"/>
            <p:nvPr/>
          </p:nvSpPr>
          <p:spPr>
            <a:xfrm>
              <a:off x="7369234" y="4797152"/>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1%</a:t>
              </a:r>
            </a:p>
          </p:txBody>
        </p:sp>
        <p:sp>
          <p:nvSpPr>
            <p:cNvPr id="99" name="Rectângulo 98"/>
            <p:cNvSpPr/>
            <p:nvPr/>
          </p:nvSpPr>
          <p:spPr>
            <a:xfrm>
              <a:off x="1259632" y="5229201"/>
              <a:ext cx="7200801" cy="283859"/>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bg1">
                      <a:lumMod val="95000"/>
                    </a:schemeClr>
                  </a:solidFill>
                  <a:latin typeface="Arial"/>
                  <a:ea typeface="Arial"/>
                  <a:cs typeface="Arial"/>
                </a:rPr>
                <a:t>Outros</a:t>
              </a:r>
            </a:p>
          </p:txBody>
        </p:sp>
        <p:sp>
          <p:nvSpPr>
            <p:cNvPr id="100" name="CaixaDeTexto 99"/>
            <p:cNvSpPr txBox="1"/>
            <p:nvPr/>
          </p:nvSpPr>
          <p:spPr>
            <a:xfrm>
              <a:off x="6460011" y="5641503"/>
              <a:ext cx="2000421" cy="307777"/>
            </a:xfrm>
            <a:prstGeom prst="rect">
              <a:avLst/>
            </a:prstGeom>
            <a:ln>
              <a:solidFill>
                <a:srgbClr val="FF5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pt-PT" b="1" dirty="0">
                  <a:solidFill>
                    <a:schemeClr val="tx1">
                      <a:lumMod val="50000"/>
                      <a:lumOff val="50000"/>
                    </a:schemeClr>
                  </a:solidFill>
                </a:rPr>
                <a:t>Suporte papel - EE </a:t>
              </a:r>
            </a:p>
          </p:txBody>
        </p:sp>
        <p:sp>
          <p:nvSpPr>
            <p:cNvPr id="101" name="CaixaDeTexto 100"/>
            <p:cNvSpPr txBox="1"/>
            <p:nvPr/>
          </p:nvSpPr>
          <p:spPr>
            <a:xfrm>
              <a:off x="3845381" y="5661248"/>
              <a:ext cx="2238787" cy="307777"/>
            </a:xfrm>
            <a:prstGeom prst="rect">
              <a:avLst/>
            </a:prstGeom>
            <a:ln>
              <a:solidFill>
                <a:srgbClr val="FF5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pt-PT" b="1" dirty="0">
                  <a:solidFill>
                    <a:schemeClr val="tx1">
                      <a:lumMod val="50000"/>
                      <a:lumOff val="50000"/>
                    </a:schemeClr>
                  </a:solidFill>
                </a:rPr>
                <a:t>Suporte papel - Alunos </a:t>
              </a:r>
            </a:p>
          </p:txBody>
        </p:sp>
        <p:sp>
          <p:nvSpPr>
            <p:cNvPr id="102" name="CaixaDeTexto 101"/>
            <p:cNvSpPr txBox="1"/>
            <p:nvPr/>
          </p:nvSpPr>
          <p:spPr>
            <a:xfrm>
              <a:off x="1259632" y="5661248"/>
              <a:ext cx="2238787" cy="307777"/>
            </a:xfrm>
            <a:prstGeom prst="rect">
              <a:avLst/>
            </a:prstGeom>
            <a:ln>
              <a:solidFill>
                <a:srgbClr val="FF5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pt-PT" b="1" dirty="0">
                  <a:solidFill>
                    <a:schemeClr val="tx1">
                      <a:lumMod val="50000"/>
                      <a:lumOff val="50000"/>
                    </a:schemeClr>
                  </a:solidFill>
                </a:rPr>
                <a:t>Suporte papel - CTT </a:t>
              </a:r>
            </a:p>
          </p:txBody>
        </p:sp>
      </p:grpSp>
    </p:spTree>
    <p:extLst>
      <p:ext uri="{BB962C8B-B14F-4D97-AF65-F5344CB8AC3E}">
        <p14:creationId xmlns:p14="http://schemas.microsoft.com/office/powerpoint/2010/main" val="1037758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76" name="Rechteck 4"/>
          <p:cNvSpPr/>
          <p:nvPr/>
        </p:nvSpPr>
        <p:spPr bwMode="auto">
          <a:xfrm rot="16200000">
            <a:off x="2690172" y="-1246753"/>
            <a:ext cx="3796725" cy="9110939"/>
          </a:xfrm>
          <a:prstGeom prst="rect">
            <a:avLst/>
          </a:prstGeom>
          <a:gradFill>
            <a:gsLst>
              <a:gs pos="0">
                <a:srgbClr val="DCDCDC"/>
              </a:gs>
              <a:gs pos="35000">
                <a:srgbClr val="FFFFFF"/>
              </a:gs>
            </a:gsLst>
            <a:lin ang="0" scaled="0"/>
          </a:gradFill>
          <a:ln w="12700">
            <a:noFill/>
            <a:round/>
            <a:headEnd/>
            <a:tailEnd/>
          </a:ln>
          <a:effectLst>
            <a:innerShdw blurRad="596900">
              <a:prstClr val="black">
                <a:alpha val="11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77" name="Rechteck 16"/>
          <p:cNvSpPr/>
          <p:nvPr/>
        </p:nvSpPr>
        <p:spPr bwMode="auto">
          <a:xfrm rot="16200000" flipH="1">
            <a:off x="4112267" y="1130307"/>
            <a:ext cx="952531" cy="9110939"/>
          </a:xfrm>
          <a:prstGeom prst="rect">
            <a:avLst/>
          </a:prstGeom>
          <a:gradFill>
            <a:gsLst>
              <a:gs pos="0">
                <a:srgbClr val="BEBEBE"/>
              </a:gs>
              <a:gs pos="53000">
                <a:srgbClr val="FFFFFF"/>
              </a:gs>
            </a:gsLst>
            <a:lin ang="0" scaled="0"/>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78" name="Rechteck 38"/>
          <p:cNvSpPr/>
          <p:nvPr/>
        </p:nvSpPr>
        <p:spPr bwMode="auto">
          <a:xfrm rot="16200000" flipH="1">
            <a:off x="4240551" y="1954546"/>
            <a:ext cx="695967" cy="9110939"/>
          </a:xfrm>
          <a:prstGeom prst="rect">
            <a:avLst/>
          </a:prstGeom>
          <a:gradFill>
            <a:gsLst>
              <a:gs pos="0">
                <a:srgbClr val="BEBEBE"/>
              </a:gs>
              <a:gs pos="53000">
                <a:srgbClr val="FFFFFF"/>
              </a:gs>
            </a:gsLst>
            <a:lin ang="0" scaled="0"/>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Modo de divulgação dos RIPA - </a:t>
            </a:r>
            <a:r>
              <a:rPr lang="pt-PT" sz="2800" dirty="0" err="1"/>
              <a:t>RAM</a:t>
            </a:r>
            <a:endParaRPr lang="en" sz="2800" dirty="0"/>
          </a:p>
        </p:txBody>
      </p:sp>
      <p:grpSp>
        <p:nvGrpSpPr>
          <p:cNvPr id="47" name="Grupo 46"/>
          <p:cNvGrpSpPr/>
          <p:nvPr/>
        </p:nvGrpSpPr>
        <p:grpSpPr>
          <a:xfrm>
            <a:off x="179512" y="1910705"/>
            <a:ext cx="8964487" cy="4947296"/>
            <a:chOff x="179512" y="1910705"/>
            <a:chExt cx="8964487" cy="4947296"/>
          </a:xfrm>
        </p:grpSpPr>
        <p:sp>
          <p:nvSpPr>
            <p:cNvPr id="48" name="Eine Ecke des Rechtecks schneiden 40"/>
            <p:cNvSpPr/>
            <p:nvPr/>
          </p:nvSpPr>
          <p:spPr bwMode="auto">
            <a:xfrm>
              <a:off x="2626569" y="1911317"/>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49" name="Eine Ecke des Rechtecks schneiden 41"/>
            <p:cNvSpPr/>
            <p:nvPr/>
          </p:nvSpPr>
          <p:spPr bwMode="auto">
            <a:xfrm>
              <a:off x="3657152" y="1911317"/>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0" name="Eine Ecke des Rechtecks schneiden 42"/>
            <p:cNvSpPr/>
            <p:nvPr/>
          </p:nvSpPr>
          <p:spPr bwMode="auto">
            <a:xfrm>
              <a:off x="4740038" y="1911318"/>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1" name="Eine Ecke des Rechtecks schneiden 43"/>
            <p:cNvSpPr/>
            <p:nvPr/>
          </p:nvSpPr>
          <p:spPr bwMode="auto">
            <a:xfrm>
              <a:off x="5804326" y="1911318"/>
              <a:ext cx="706841" cy="3601742"/>
            </a:xfrm>
            <a:prstGeom prst="snip1Rect">
              <a:avLst/>
            </a:prstGeom>
            <a:solidFill>
              <a:srgbClr val="F5F5F5"/>
            </a:solidFill>
            <a:ln w="12700">
              <a:noFill/>
              <a:round/>
              <a:headEnd/>
              <a:tailEnd/>
            </a:ln>
            <a:effectLst>
              <a:innerShdw blurRad="63500" dist="50800" dir="162000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2" name="Rechteck 24"/>
            <p:cNvSpPr/>
            <p:nvPr/>
          </p:nvSpPr>
          <p:spPr bwMode="auto">
            <a:xfrm rot="16200000">
              <a:off x="2850761" y="4758353"/>
              <a:ext cx="258459" cy="643831"/>
            </a:xfrm>
            <a:prstGeom prst="rect">
              <a:avLst/>
            </a:prstGeom>
            <a:solidFill>
              <a:srgbClr val="FFCC66"/>
            </a:solidFill>
            <a:ln w="12700">
              <a:noFill/>
              <a:round/>
              <a:headEnd/>
              <a:tailEnd/>
            </a:ln>
            <a:effectLst>
              <a:outerShdw blurRad="50800" dist="38100" dir="16200000"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53" name="Rechteck 25"/>
            <p:cNvSpPr/>
            <p:nvPr/>
          </p:nvSpPr>
          <p:spPr bwMode="auto">
            <a:xfrm rot="16200000">
              <a:off x="3627797" y="4527600"/>
              <a:ext cx="759364" cy="643831"/>
            </a:xfrm>
            <a:prstGeom prst="rect">
              <a:avLst/>
            </a:prstGeom>
            <a:solidFill>
              <a:srgbClr val="FF66CC"/>
            </a:solidFill>
            <a:ln w="12700">
              <a:noFill/>
              <a:round/>
              <a:headEnd/>
              <a:tailEnd/>
            </a:ln>
            <a:effectLst>
              <a:outerShdw blurRad="50800" dist="38100" dir="16200000"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54" name="Rechteck 26"/>
            <p:cNvSpPr/>
            <p:nvPr/>
          </p:nvSpPr>
          <p:spPr bwMode="auto">
            <a:xfrm rot="16200000">
              <a:off x="4243626" y="4048534"/>
              <a:ext cx="1688746" cy="633184"/>
            </a:xfrm>
            <a:prstGeom prst="rect">
              <a:avLst/>
            </a:prstGeom>
            <a:solidFill>
              <a:srgbClr val="92D05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5" name="Rechteck 27"/>
            <p:cNvSpPr/>
            <p:nvPr/>
          </p:nvSpPr>
          <p:spPr bwMode="auto">
            <a:xfrm rot="16200000">
              <a:off x="4919542" y="3647166"/>
              <a:ext cx="2480834" cy="643831"/>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chemeClr val="accent6">
                    <a:lumMod val="60000"/>
                    <a:lumOff val="40000"/>
                  </a:schemeClr>
                </a:solidFill>
              </a:endParaRPr>
            </a:p>
          </p:txBody>
        </p:sp>
        <p:sp>
          <p:nvSpPr>
            <p:cNvPr id="56" name="Freihandform 45"/>
            <p:cNvSpPr/>
            <p:nvPr/>
          </p:nvSpPr>
          <p:spPr bwMode="auto">
            <a:xfrm>
              <a:off x="2644400"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57" name="Freihandform 19"/>
            <p:cNvSpPr/>
            <p:nvPr/>
          </p:nvSpPr>
          <p:spPr bwMode="auto">
            <a:xfrm rot="16200000" flipV="1">
              <a:off x="6722985" y="4324880"/>
              <a:ext cx="952206" cy="2722095"/>
            </a:xfrm>
            <a:custGeom>
              <a:avLst/>
              <a:gdLst>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7863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7863 h 1368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1368724">
                  <a:moveTo>
                    <a:pt x="1311215" y="1017863"/>
                  </a:moveTo>
                  <a:lnTo>
                    <a:pt x="0" y="0"/>
                  </a:lnTo>
                  <a:lnTo>
                    <a:pt x="0" y="621102"/>
                  </a:lnTo>
                  <a:lnTo>
                    <a:pt x="1311215" y="1368724"/>
                  </a:lnTo>
                  <a:lnTo>
                    <a:pt x="1311215" y="1017863"/>
                  </a:lnTo>
                  <a:close/>
                </a:path>
              </a:pathLst>
            </a:cu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8" name="Freihandform 20"/>
            <p:cNvSpPr/>
            <p:nvPr/>
          </p:nvSpPr>
          <p:spPr bwMode="auto">
            <a:xfrm rot="16200000">
              <a:off x="1962362" y="4827366"/>
              <a:ext cx="952206" cy="1717122"/>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FFCC0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9" name="Freihandform 21"/>
            <p:cNvSpPr/>
            <p:nvPr/>
          </p:nvSpPr>
          <p:spPr bwMode="auto">
            <a:xfrm rot="16200000" flipV="1">
              <a:off x="5158647" y="4827366"/>
              <a:ext cx="952206" cy="1717122"/>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99CC0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0" name="Freihandform 22"/>
            <p:cNvSpPr/>
            <p:nvPr/>
          </p:nvSpPr>
          <p:spPr bwMode="auto">
            <a:xfrm rot="16200000">
              <a:off x="3491325" y="5143530"/>
              <a:ext cx="952206" cy="1123549"/>
            </a:xfrm>
            <a:custGeom>
              <a:avLst/>
              <a:gdLst>
                <a:gd name="connsiteX0" fmla="*/ 1299713 w 1311215"/>
                <a:gd name="connsiteY0" fmla="*/ 149525 h 609600"/>
                <a:gd name="connsiteX1" fmla="*/ 0 w 1311215"/>
                <a:gd name="connsiteY1" fmla="*/ 0 h 609600"/>
                <a:gd name="connsiteX2" fmla="*/ 0 w 1311215"/>
                <a:gd name="connsiteY2" fmla="*/ 609600 h 609600"/>
                <a:gd name="connsiteX3" fmla="*/ 1311215 w 1311215"/>
                <a:gd name="connsiteY3" fmla="*/ 494581 h 609600"/>
                <a:gd name="connsiteX4" fmla="*/ 1299713 w 1311215"/>
                <a:gd name="connsiteY4" fmla="*/ 149525 h 609600"/>
                <a:gd name="connsiteX0" fmla="*/ 1311215 w 1311215"/>
                <a:gd name="connsiteY0" fmla="*/ 161027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61027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05518 w 1311215"/>
                <a:gd name="connsiteY3" fmla="*/ 500279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500279 h 609600"/>
                <a:gd name="connsiteX4" fmla="*/ 1311215 w 1311215"/>
                <a:gd name="connsiteY4" fmla="*/ 149633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609600">
                  <a:moveTo>
                    <a:pt x="1311215" y="149633"/>
                  </a:moveTo>
                  <a:lnTo>
                    <a:pt x="0" y="0"/>
                  </a:lnTo>
                  <a:lnTo>
                    <a:pt x="0" y="609600"/>
                  </a:lnTo>
                  <a:lnTo>
                    <a:pt x="1311215" y="500279"/>
                  </a:lnTo>
                  <a:lnTo>
                    <a:pt x="1311215" y="149633"/>
                  </a:lnTo>
                  <a:close/>
                </a:path>
              </a:pathLst>
            </a:custGeom>
            <a:solidFill>
              <a:srgbClr val="FF3399"/>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1" name="Rechteck 33"/>
            <p:cNvSpPr/>
            <p:nvPr/>
          </p:nvSpPr>
          <p:spPr bwMode="auto">
            <a:xfrm>
              <a:off x="1580898" y="6162031"/>
              <a:ext cx="1077177" cy="695969"/>
            </a:xfrm>
            <a:prstGeom prst="rect">
              <a:avLst/>
            </a:prstGeom>
            <a:solidFill>
              <a:srgbClr val="F8C10C"/>
            </a:solidFill>
            <a:ln w="12700">
              <a:noFill/>
              <a:round/>
              <a:headEnd/>
              <a:tailEnd/>
            </a:ln>
            <a:effectLst/>
          </p:spPr>
          <p:txBody>
            <a:bodyPr rtlCol="0" anchor="ctr"/>
            <a:lstStyle/>
            <a:p>
              <a:pPr algn="ctr" fontAlgn="base">
                <a:spcBef>
                  <a:spcPct val="0"/>
                </a:spcBef>
                <a:spcAft>
                  <a:spcPct val="0"/>
                </a:spcAft>
              </a:pPr>
              <a:r>
                <a:rPr lang="de-DE" sz="1400" b="1" dirty="0">
                  <a:solidFill>
                    <a:srgbClr val="FFFFFF"/>
                  </a:solidFill>
                </a:rPr>
                <a:t>Via serv. Administr.</a:t>
              </a:r>
            </a:p>
          </p:txBody>
        </p:sp>
        <p:sp>
          <p:nvSpPr>
            <p:cNvPr id="62" name="Rechteck 34"/>
            <p:cNvSpPr/>
            <p:nvPr/>
          </p:nvSpPr>
          <p:spPr bwMode="auto">
            <a:xfrm>
              <a:off x="3405654" y="6162030"/>
              <a:ext cx="1123549" cy="695970"/>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r>
                <a:rPr lang="en-US" sz="1400" b="1" noProof="1">
                  <a:solidFill>
                    <a:srgbClr val="FFFFFF"/>
                  </a:solidFill>
                </a:rPr>
                <a:t>Via Eletrónica</a:t>
              </a:r>
              <a:endParaRPr lang="de-DE" sz="1400" b="1" noProof="1">
                <a:solidFill>
                  <a:srgbClr val="FFFFFF"/>
                </a:solidFill>
              </a:endParaRPr>
            </a:p>
          </p:txBody>
        </p:sp>
        <p:sp>
          <p:nvSpPr>
            <p:cNvPr id="63" name="Rechteck 36"/>
            <p:cNvSpPr/>
            <p:nvPr/>
          </p:nvSpPr>
          <p:spPr bwMode="auto">
            <a:xfrm>
              <a:off x="7328295" y="6181408"/>
              <a:ext cx="1231840" cy="676593"/>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r>
                <a:rPr lang="pt-PT" sz="1400" b="1" noProof="1">
                  <a:solidFill>
                    <a:srgbClr val="FFFFFF"/>
                  </a:solidFill>
                </a:rPr>
                <a:t>Em sede de reunião individual</a:t>
              </a:r>
              <a:endParaRPr lang="de-DE" sz="1400" b="1" noProof="1">
                <a:solidFill>
                  <a:srgbClr val="FFFFFF"/>
                </a:solidFill>
              </a:endParaRPr>
            </a:p>
          </p:txBody>
        </p:sp>
        <p:sp>
          <p:nvSpPr>
            <p:cNvPr id="64" name="Freihandform 46"/>
            <p:cNvSpPr/>
            <p:nvPr/>
          </p:nvSpPr>
          <p:spPr bwMode="auto">
            <a:xfrm>
              <a:off x="3657679"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65" name="Freihandform 47"/>
            <p:cNvSpPr/>
            <p:nvPr/>
          </p:nvSpPr>
          <p:spPr bwMode="auto">
            <a:xfrm>
              <a:off x="4740038"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66" name="Freihandform 48"/>
            <p:cNvSpPr/>
            <p:nvPr/>
          </p:nvSpPr>
          <p:spPr bwMode="auto">
            <a:xfrm>
              <a:off x="5804326" y="1910705"/>
              <a:ext cx="706314" cy="133350"/>
            </a:xfrm>
            <a:custGeom>
              <a:avLst/>
              <a:gdLst>
                <a:gd name="connsiteX0" fmla="*/ 0 w 771525"/>
                <a:gd name="connsiteY0" fmla="*/ 0 h 133350"/>
                <a:gd name="connsiteX1" fmla="*/ 647700 w 771525"/>
                <a:gd name="connsiteY1" fmla="*/ 0 h 133350"/>
                <a:gd name="connsiteX2" fmla="*/ 771525 w 771525"/>
                <a:gd name="connsiteY2" fmla="*/ 133350 h 133350"/>
                <a:gd name="connsiteX3" fmla="*/ 0 w 771525"/>
                <a:gd name="connsiteY3" fmla="*/ 133350 h 133350"/>
                <a:gd name="connsiteX4" fmla="*/ 0 w 771525"/>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3350">
                  <a:moveTo>
                    <a:pt x="0" y="0"/>
                  </a:moveTo>
                  <a:lnTo>
                    <a:pt x="647700" y="0"/>
                  </a:lnTo>
                  <a:lnTo>
                    <a:pt x="771525" y="133350"/>
                  </a:lnTo>
                  <a:lnTo>
                    <a:pt x="0" y="133350"/>
                  </a:lnTo>
                  <a:lnTo>
                    <a:pt x="0" y="0"/>
                  </a:lnTo>
                  <a:close/>
                </a:path>
              </a:pathLst>
            </a:custGeom>
            <a:solidFill>
              <a:srgbClr val="FF0000">
                <a:alpha val="50000"/>
              </a:srgbClr>
            </a:solidFill>
            <a:ln w="12700">
              <a:noFill/>
              <a:round/>
              <a:headEnd/>
              <a:tailEnd/>
            </a:ln>
          </p:spPr>
          <p:txBody>
            <a:bodyPr rtlCol="0" anchor="ctr"/>
            <a:lstStyle/>
            <a:p>
              <a:pPr algn="ctr" fontAlgn="base">
                <a:spcBef>
                  <a:spcPct val="0"/>
                </a:spcBef>
                <a:spcAft>
                  <a:spcPct val="0"/>
                </a:spcAft>
              </a:pPr>
              <a:endParaRPr lang="de-DE" sz="1000" dirty="0">
                <a:solidFill>
                  <a:srgbClr val="FFFFFF"/>
                </a:solidFill>
              </a:endParaRPr>
            </a:p>
          </p:txBody>
        </p:sp>
        <p:sp>
          <p:nvSpPr>
            <p:cNvPr id="67" name="Rechteck 36"/>
            <p:cNvSpPr/>
            <p:nvPr/>
          </p:nvSpPr>
          <p:spPr bwMode="auto">
            <a:xfrm>
              <a:off x="5404590" y="6165304"/>
              <a:ext cx="1095007" cy="692697"/>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r>
                <a:rPr lang="de-DE" sz="1400" b="1" dirty="0">
                  <a:solidFill>
                    <a:srgbClr val="FFFFFF"/>
                  </a:solidFill>
                </a:rPr>
                <a:t>Em sede de reunião</a:t>
              </a:r>
            </a:p>
          </p:txBody>
        </p:sp>
        <p:sp>
          <p:nvSpPr>
            <p:cNvPr id="68" name="CaixaDeTexto 67"/>
            <p:cNvSpPr txBox="1"/>
            <p:nvPr/>
          </p:nvSpPr>
          <p:spPr>
            <a:xfrm>
              <a:off x="2648912" y="4561383"/>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3,6%</a:t>
              </a:r>
            </a:p>
          </p:txBody>
        </p:sp>
        <p:sp>
          <p:nvSpPr>
            <p:cNvPr id="69" name="CaixaDeTexto 68"/>
            <p:cNvSpPr txBox="1"/>
            <p:nvPr/>
          </p:nvSpPr>
          <p:spPr>
            <a:xfrm>
              <a:off x="3563888" y="4057327"/>
              <a:ext cx="871524"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9%</a:t>
              </a:r>
            </a:p>
          </p:txBody>
        </p:sp>
        <p:sp>
          <p:nvSpPr>
            <p:cNvPr id="70" name="CaixaDeTexto 69"/>
            <p:cNvSpPr txBox="1"/>
            <p:nvPr/>
          </p:nvSpPr>
          <p:spPr>
            <a:xfrm>
              <a:off x="4721551" y="3212976"/>
              <a:ext cx="858561"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26,1%</a:t>
              </a:r>
            </a:p>
          </p:txBody>
        </p:sp>
        <p:sp>
          <p:nvSpPr>
            <p:cNvPr id="71" name="CaixaDeTexto 70"/>
            <p:cNvSpPr txBox="1"/>
            <p:nvPr/>
          </p:nvSpPr>
          <p:spPr>
            <a:xfrm>
              <a:off x="5876067" y="2420888"/>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57,7%</a:t>
              </a:r>
            </a:p>
          </p:txBody>
        </p:sp>
        <p:sp>
          <p:nvSpPr>
            <p:cNvPr id="72" name="Rechteck 27"/>
            <p:cNvSpPr/>
            <p:nvPr/>
          </p:nvSpPr>
          <p:spPr bwMode="auto">
            <a:xfrm rot="16200000">
              <a:off x="7624328" y="4825144"/>
              <a:ext cx="164279" cy="643831"/>
            </a:xfrm>
            <a:prstGeom prst="rect">
              <a:avLst/>
            </a:prstGeom>
            <a:solidFill>
              <a:srgbClr val="FF5050"/>
            </a:solidFill>
            <a:ln w="12700">
              <a:noFill/>
              <a:round/>
              <a:headEnd/>
              <a:tailEnd/>
            </a:ln>
            <a:effectLst/>
          </p:spPr>
          <p:txBody>
            <a:bodyPr rtlCol="0" anchor="ctr"/>
            <a:lstStyle/>
            <a:p>
              <a:pPr algn="ctr" fontAlgn="base">
                <a:spcBef>
                  <a:spcPct val="0"/>
                </a:spcBef>
                <a:spcAft>
                  <a:spcPct val="0"/>
                </a:spcAft>
              </a:pPr>
              <a:endParaRPr lang="de-DE" dirty="0">
                <a:solidFill>
                  <a:schemeClr val="accent6">
                    <a:lumMod val="60000"/>
                    <a:lumOff val="40000"/>
                  </a:schemeClr>
                </a:solidFill>
              </a:endParaRPr>
            </a:p>
          </p:txBody>
        </p:sp>
        <p:sp>
          <p:nvSpPr>
            <p:cNvPr id="73" name="CaixaDeTexto 72"/>
            <p:cNvSpPr txBox="1"/>
            <p:nvPr/>
          </p:nvSpPr>
          <p:spPr>
            <a:xfrm>
              <a:off x="7369234" y="4797152"/>
              <a:ext cx="731158" cy="307777"/>
            </a:xfrm>
            <a:prstGeom prst="rect">
              <a:avLst/>
            </a:prstGeom>
            <a:noFill/>
          </p:spPr>
          <p:txBody>
            <a:bodyPr wrap="square" rtlCol="0">
              <a:spAutoFit/>
            </a:bodyPr>
            <a:lstStyle/>
            <a:p>
              <a:pPr algn="ctr" fontAlgn="base">
                <a:spcBef>
                  <a:spcPct val="0"/>
                </a:spcBef>
                <a:spcAft>
                  <a:spcPct val="0"/>
                </a:spcAft>
              </a:pPr>
              <a:r>
                <a:rPr lang="pt-PT" b="1" dirty="0">
                  <a:solidFill>
                    <a:srgbClr val="808080">
                      <a:lumMod val="75000"/>
                    </a:srgbClr>
                  </a:solidFill>
                </a:rPr>
                <a:t>3,6%</a:t>
              </a:r>
            </a:p>
          </p:txBody>
        </p:sp>
        <p:sp>
          <p:nvSpPr>
            <p:cNvPr id="74" name="Rectângulo 73"/>
            <p:cNvSpPr/>
            <p:nvPr/>
          </p:nvSpPr>
          <p:spPr>
            <a:xfrm>
              <a:off x="7384553" y="5229202"/>
              <a:ext cx="1759446" cy="283858"/>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bg1">
                      <a:lumMod val="95000"/>
                    </a:schemeClr>
                  </a:solidFill>
                  <a:latin typeface="Arial"/>
                  <a:ea typeface="Arial"/>
                  <a:cs typeface="Arial"/>
                </a:rPr>
                <a:t>Suporte papel</a:t>
              </a:r>
            </a:p>
          </p:txBody>
        </p:sp>
        <p:sp>
          <p:nvSpPr>
            <p:cNvPr id="75" name="CaixaDeTexto 74"/>
            <p:cNvSpPr txBox="1"/>
            <p:nvPr/>
          </p:nvSpPr>
          <p:spPr>
            <a:xfrm>
              <a:off x="179512" y="2060848"/>
              <a:ext cx="1976848"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pt-PT" sz="2400" dirty="0"/>
                <a:t>RA Madeira</a:t>
              </a:r>
            </a:p>
          </p:txBody>
        </p:sp>
      </p:grpSp>
    </p:spTree>
    <p:extLst>
      <p:ext uri="{BB962C8B-B14F-4D97-AF65-F5344CB8AC3E}">
        <p14:creationId xmlns:p14="http://schemas.microsoft.com/office/powerpoint/2010/main" val="3103959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Intervenientes na análise - RIPA</a:t>
            </a:r>
            <a:endParaRPr lang="en" sz="2800" dirty="0"/>
          </a:p>
        </p:txBody>
      </p:sp>
      <p:graphicFrame>
        <p:nvGraphicFramePr>
          <p:cNvPr id="36" name="Tabela 35"/>
          <p:cNvGraphicFramePr>
            <a:graphicFrameLocks noGrp="1"/>
          </p:cNvGraphicFramePr>
          <p:nvPr>
            <p:extLst>
              <p:ext uri="{D42A27DB-BD31-4B8C-83A1-F6EECF244321}">
                <p14:modId xmlns:p14="http://schemas.microsoft.com/office/powerpoint/2010/main" val="958976936"/>
              </p:ext>
            </p:extLst>
          </p:nvPr>
        </p:nvGraphicFramePr>
        <p:xfrm>
          <a:off x="1547664" y="1974448"/>
          <a:ext cx="6408712" cy="3688080"/>
        </p:xfrm>
        <a:graphic>
          <a:graphicData uri="http://schemas.openxmlformats.org/drawingml/2006/table">
            <a:tbl>
              <a:tblPr firstRow="1" bandRow="1"/>
              <a:tblGrid>
                <a:gridCol w="5294153">
                  <a:extLst>
                    <a:ext uri="{9D8B030D-6E8A-4147-A177-3AD203B41FA5}">
                      <a16:colId xmlns:a16="http://schemas.microsoft.com/office/drawing/2014/main" xmlns="" val="20000"/>
                    </a:ext>
                  </a:extLst>
                </a:gridCol>
                <a:gridCol w="1114559">
                  <a:extLst>
                    <a:ext uri="{9D8B030D-6E8A-4147-A177-3AD203B41FA5}">
                      <a16:colId xmlns:a16="http://schemas.microsoft.com/office/drawing/2014/main" xmlns="" val="20001"/>
                    </a:ext>
                  </a:extLst>
                </a:gridCol>
              </a:tblGrid>
              <a:tr h="370840">
                <a:tc>
                  <a:txBody>
                    <a:bodyPr/>
                    <a:lstStyle/>
                    <a:p>
                      <a:pPr algn="l"/>
                      <a:r>
                        <a:rPr lang="pt-PT" sz="1800" b="0" i="0" u="none" strike="noStrike" cap="none" dirty="0">
                          <a:solidFill>
                            <a:schemeClr val="tx1"/>
                          </a:solidFill>
                          <a:latin typeface="Montserrat"/>
                          <a:ea typeface="Montserrat"/>
                          <a:cs typeface="Montserrat"/>
                          <a:sym typeface="Montserrat"/>
                        </a:rPr>
                        <a:t>Professor Titular de Turma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15%</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Professores envolvidos (2.º e 3.º ciclos)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Diretor de turma</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11%</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Conselho de Docentes</a:t>
                      </a:r>
                    </a:p>
                    <a:p>
                      <a:pPr algn="l"/>
                      <a:r>
                        <a:rPr lang="pt-PT" sz="1800" b="0" i="0" u="none" strike="noStrike" cap="none" dirty="0">
                          <a:solidFill>
                            <a:schemeClr val="tx1"/>
                          </a:solidFill>
                          <a:latin typeface="Montserrat"/>
                          <a:ea typeface="Montserrat"/>
                          <a:cs typeface="Montserrat"/>
                          <a:sym typeface="Montserrat"/>
                        </a:rPr>
                        <a:t>Departamento Curricular</a:t>
                      </a:r>
                    </a:p>
                    <a:p>
                      <a:pPr algn="l"/>
                      <a:r>
                        <a:rPr lang="pt-PT" sz="1800" b="0" i="0" u="none" strike="noStrike" cap="none" dirty="0">
                          <a:solidFill>
                            <a:schemeClr val="tx1"/>
                          </a:solidFill>
                          <a:latin typeface="Montserrat"/>
                          <a:ea typeface="Montserrat"/>
                          <a:cs typeface="Montserrat"/>
                          <a:sym typeface="Montserrat"/>
                        </a:rPr>
                        <a:t>Conselho Pedagógico</a:t>
                      </a:r>
                    </a:p>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Conselho de Turma</a:t>
                      </a:r>
                    </a:p>
                    <a:p>
                      <a:pPr algn="l"/>
                      <a:r>
                        <a:rPr lang="pt-PT" sz="1800" b="0" i="0" u="none" strike="noStrike" cap="none" dirty="0">
                          <a:solidFill>
                            <a:schemeClr val="tx1"/>
                          </a:solidFill>
                          <a:latin typeface="Montserrat"/>
                          <a:ea typeface="Montserrat"/>
                          <a:cs typeface="Montserrat"/>
                          <a:sym typeface="Montserrat"/>
                        </a:rPr>
                        <a:t>Outros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pt-PT" sz="1800" b="0" i="0" u="none" strike="noStrike" cap="none" dirty="0">
                        <a:solidFill>
                          <a:schemeClr val="tx1"/>
                        </a:solidFill>
                        <a:latin typeface="Montserrat"/>
                        <a:ea typeface="Montserrat"/>
                        <a:cs typeface="Montserrat"/>
                        <a:sym typeface="Montserrat"/>
                      </a:endParaRPr>
                    </a:p>
                    <a:p>
                      <a:pPr algn="ctr"/>
                      <a:endParaRPr lang="pt-PT" sz="1800" b="1" i="0" u="none" strike="noStrike" cap="none" dirty="0">
                        <a:solidFill>
                          <a:srgbClr val="46C2A2"/>
                        </a:solidFill>
                        <a:latin typeface="Montserrat"/>
                        <a:ea typeface="Montserrat"/>
                        <a:cs typeface="Montserrat"/>
                        <a:sym typeface="Montserrat"/>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Alunos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7%</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Coordenador de Ciclo/Ano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6%</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Professores com Encarregados de Educação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cxnSp>
        <p:nvCxnSpPr>
          <p:cNvPr id="37" name="Conexão recta 36"/>
          <p:cNvCxnSpPr/>
          <p:nvPr/>
        </p:nvCxnSpPr>
        <p:spPr>
          <a:xfrm>
            <a:off x="7308304" y="3284984"/>
            <a:ext cx="0" cy="108012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Seta para baixo 37"/>
          <p:cNvSpPr/>
          <p:nvPr/>
        </p:nvSpPr>
        <p:spPr>
          <a:xfrm flipH="1">
            <a:off x="611560" y="2060848"/>
            <a:ext cx="432048" cy="3528392"/>
          </a:xfrm>
          <a:prstGeom prst="down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CaixaDeTexto 38"/>
          <p:cNvSpPr txBox="1"/>
          <p:nvPr/>
        </p:nvSpPr>
        <p:spPr>
          <a:xfrm>
            <a:off x="611560" y="1643082"/>
            <a:ext cx="432048" cy="400110"/>
          </a:xfrm>
          <a:prstGeom prst="rect">
            <a:avLst/>
          </a:prstGeom>
          <a:noFill/>
        </p:spPr>
        <p:txBody>
          <a:bodyPr wrap="square" rtlCol="0">
            <a:spAutoFit/>
          </a:bodyPr>
          <a:lstStyle/>
          <a:p>
            <a:pPr algn="ctr"/>
            <a:r>
              <a:rPr lang="pt-PT" sz="2000" dirty="0"/>
              <a:t>+</a:t>
            </a:r>
          </a:p>
        </p:txBody>
      </p:sp>
      <p:sp>
        <p:nvSpPr>
          <p:cNvPr id="40" name="CaixaDeTexto 39"/>
          <p:cNvSpPr txBox="1"/>
          <p:nvPr/>
        </p:nvSpPr>
        <p:spPr>
          <a:xfrm>
            <a:off x="611560" y="5445224"/>
            <a:ext cx="432048" cy="400110"/>
          </a:xfrm>
          <a:prstGeom prst="rect">
            <a:avLst/>
          </a:prstGeom>
          <a:noFill/>
        </p:spPr>
        <p:txBody>
          <a:bodyPr wrap="square" rtlCol="0">
            <a:spAutoFit/>
          </a:bodyPr>
          <a:lstStyle/>
          <a:p>
            <a:pPr algn="ctr"/>
            <a:r>
              <a:rPr lang="pt-PT" sz="2000" dirty="0"/>
              <a:t>_</a:t>
            </a:r>
          </a:p>
        </p:txBody>
      </p:sp>
    </p:spTree>
    <p:extLst>
      <p:ext uri="{BB962C8B-B14F-4D97-AF65-F5344CB8AC3E}">
        <p14:creationId xmlns:p14="http://schemas.microsoft.com/office/powerpoint/2010/main" val="1181330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Intervenientes na análise – RIPA (</a:t>
            </a:r>
            <a:r>
              <a:rPr lang="pt-PT" sz="2800" dirty="0" err="1"/>
              <a:t>RAM</a:t>
            </a:r>
            <a:r>
              <a:rPr lang="pt-PT" sz="2800" dirty="0"/>
              <a:t>)</a:t>
            </a:r>
            <a:endParaRPr lang="en" sz="2800" dirty="0"/>
          </a:p>
        </p:txBody>
      </p:sp>
      <p:cxnSp>
        <p:nvCxnSpPr>
          <p:cNvPr id="37" name="Conexão recta 36"/>
          <p:cNvCxnSpPr/>
          <p:nvPr/>
        </p:nvCxnSpPr>
        <p:spPr>
          <a:xfrm>
            <a:off x="7308304" y="3284984"/>
            <a:ext cx="0" cy="108012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Seta para baixo 37"/>
          <p:cNvSpPr/>
          <p:nvPr/>
        </p:nvSpPr>
        <p:spPr>
          <a:xfrm flipH="1">
            <a:off x="611560" y="2060848"/>
            <a:ext cx="432048" cy="3528392"/>
          </a:xfrm>
          <a:prstGeom prst="down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CaixaDeTexto 38"/>
          <p:cNvSpPr txBox="1"/>
          <p:nvPr/>
        </p:nvSpPr>
        <p:spPr>
          <a:xfrm>
            <a:off x="611560" y="1643082"/>
            <a:ext cx="432048" cy="400110"/>
          </a:xfrm>
          <a:prstGeom prst="rect">
            <a:avLst/>
          </a:prstGeom>
          <a:noFill/>
        </p:spPr>
        <p:txBody>
          <a:bodyPr wrap="square" rtlCol="0">
            <a:spAutoFit/>
          </a:bodyPr>
          <a:lstStyle/>
          <a:p>
            <a:pPr algn="ctr"/>
            <a:r>
              <a:rPr lang="pt-PT" sz="2000" dirty="0"/>
              <a:t>+</a:t>
            </a:r>
          </a:p>
        </p:txBody>
      </p:sp>
      <p:sp>
        <p:nvSpPr>
          <p:cNvPr id="40" name="CaixaDeTexto 39"/>
          <p:cNvSpPr txBox="1"/>
          <p:nvPr/>
        </p:nvSpPr>
        <p:spPr>
          <a:xfrm>
            <a:off x="611560" y="5445224"/>
            <a:ext cx="432048" cy="400110"/>
          </a:xfrm>
          <a:prstGeom prst="rect">
            <a:avLst/>
          </a:prstGeom>
          <a:noFill/>
        </p:spPr>
        <p:txBody>
          <a:bodyPr wrap="square" rtlCol="0">
            <a:spAutoFit/>
          </a:bodyPr>
          <a:lstStyle/>
          <a:p>
            <a:pPr algn="ctr"/>
            <a:r>
              <a:rPr lang="pt-PT" sz="2000" dirty="0"/>
              <a:t>_</a:t>
            </a:r>
          </a:p>
        </p:txBody>
      </p:sp>
      <p:graphicFrame>
        <p:nvGraphicFramePr>
          <p:cNvPr id="8" name="Tabela 7"/>
          <p:cNvGraphicFramePr>
            <a:graphicFrameLocks noGrp="1"/>
          </p:cNvGraphicFramePr>
          <p:nvPr>
            <p:extLst>
              <p:ext uri="{D42A27DB-BD31-4B8C-83A1-F6EECF244321}">
                <p14:modId xmlns:p14="http://schemas.microsoft.com/office/powerpoint/2010/main" val="1792864219"/>
              </p:ext>
            </p:extLst>
          </p:nvPr>
        </p:nvGraphicFramePr>
        <p:xfrm>
          <a:off x="1547664" y="1974448"/>
          <a:ext cx="6408712" cy="4155440"/>
        </p:xfrm>
        <a:graphic>
          <a:graphicData uri="http://schemas.openxmlformats.org/drawingml/2006/table">
            <a:tbl>
              <a:tblPr firstRow="1" bandRow="1"/>
              <a:tblGrid>
                <a:gridCol w="5294153">
                  <a:extLst>
                    <a:ext uri="{9D8B030D-6E8A-4147-A177-3AD203B41FA5}">
                      <a16:colId xmlns:a16="http://schemas.microsoft.com/office/drawing/2014/main" xmlns="" val="20000"/>
                    </a:ext>
                  </a:extLst>
                </a:gridCol>
                <a:gridCol w="1114559">
                  <a:extLst>
                    <a:ext uri="{9D8B030D-6E8A-4147-A177-3AD203B41FA5}">
                      <a16:colId xmlns:a16="http://schemas.microsoft.com/office/drawing/2014/main" xmlns="" val="20001"/>
                    </a:ext>
                  </a:extLst>
                </a:gridCol>
              </a:tblGrid>
              <a:tr h="370840">
                <a:tc>
                  <a:txBody>
                    <a:bodyPr/>
                    <a:lstStyle/>
                    <a:p>
                      <a:pPr algn="l"/>
                      <a:r>
                        <a:rPr lang="pt-PT" sz="1800" b="0" i="0" u="none" strike="noStrike" cap="none" dirty="0">
                          <a:solidFill>
                            <a:schemeClr val="tx1"/>
                          </a:solidFill>
                          <a:latin typeface="Montserrat"/>
                          <a:ea typeface="Montserrat"/>
                          <a:cs typeface="Montserrat"/>
                          <a:sym typeface="Montserrat"/>
                        </a:rPr>
                        <a:t>Professor Titular de Turma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21%</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Professores envolvidos (2.º e 3.º ciclos)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16%</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Conselho de Docentes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Alunos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10%</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Conselho de Turma</a:t>
                      </a:r>
                    </a:p>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Diretor</a:t>
                      </a:r>
                      <a:r>
                        <a:rPr lang="pt-PT" sz="1800" b="0" i="0" u="none" strike="noStrike" cap="none" baseline="0" dirty="0">
                          <a:solidFill>
                            <a:schemeClr val="tx1"/>
                          </a:solidFill>
                          <a:latin typeface="Montserrat"/>
                          <a:ea typeface="Montserrat"/>
                          <a:cs typeface="Montserrat"/>
                          <a:sym typeface="Montserrat"/>
                        </a:rPr>
                        <a:t> de Turma</a:t>
                      </a:r>
                    </a:p>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baseline="0" dirty="0">
                          <a:solidFill>
                            <a:schemeClr val="tx1"/>
                          </a:solidFill>
                          <a:latin typeface="Montserrat"/>
                          <a:ea typeface="Montserrat"/>
                          <a:cs typeface="Montserrat"/>
                          <a:sym typeface="Montserrat"/>
                        </a:rPr>
                        <a:t>Diretor Pedagógico</a:t>
                      </a:r>
                      <a:endParaRPr lang="pt-PT" sz="1800" b="0" i="0" u="none" strike="noStrike" cap="none" dirty="0">
                        <a:solidFill>
                          <a:schemeClr val="tx1"/>
                        </a:solidFill>
                        <a:latin typeface="Montserrat"/>
                        <a:ea typeface="Montserrat"/>
                        <a:cs typeface="Montserrat"/>
                        <a:sym typeface="Montserrat"/>
                      </a:endParaRPr>
                    </a:p>
                    <a:p>
                      <a:pPr algn="l"/>
                      <a:r>
                        <a:rPr lang="pt-PT" sz="1800" b="0" i="0" u="none" strike="noStrike" cap="none" dirty="0">
                          <a:solidFill>
                            <a:schemeClr val="tx1"/>
                          </a:solidFill>
                          <a:latin typeface="Montserrat"/>
                          <a:ea typeface="Montserrat"/>
                          <a:cs typeface="Montserrat"/>
                          <a:sym typeface="Montserrat"/>
                        </a:rPr>
                        <a:t>Outros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pt-PT" sz="1800" b="0" i="0" u="none" strike="noStrike" cap="none" dirty="0">
                        <a:solidFill>
                          <a:schemeClr val="tx1"/>
                        </a:solidFill>
                        <a:latin typeface="Montserrat"/>
                        <a:ea typeface="Montserrat"/>
                        <a:cs typeface="Montserrat"/>
                        <a:sym typeface="Montserrat"/>
                      </a:endParaRPr>
                    </a:p>
                    <a:p>
                      <a:pPr algn="ctr"/>
                      <a:endParaRPr lang="pt-PT" sz="1800" b="1" i="0" u="none" strike="noStrike" cap="none" dirty="0">
                        <a:solidFill>
                          <a:srgbClr val="46C2A2"/>
                        </a:solidFill>
                        <a:latin typeface="Montserrat"/>
                        <a:ea typeface="Montserrat"/>
                        <a:cs typeface="Montserrat"/>
                        <a:sym typeface="Montserrat"/>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Conselho Pedagógico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4%</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Professores com Encarregados de Educação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Coordenador de Ciclo/Ano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Departamento Curricular</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2%</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099699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Intervenientes na análise – REPA</a:t>
            </a:r>
            <a:endParaRPr lang="en" sz="2800" dirty="0"/>
          </a:p>
        </p:txBody>
      </p:sp>
      <p:sp>
        <p:nvSpPr>
          <p:cNvPr id="38" name="Seta para baixo 37"/>
          <p:cNvSpPr/>
          <p:nvPr/>
        </p:nvSpPr>
        <p:spPr>
          <a:xfrm flipH="1">
            <a:off x="611560" y="2060848"/>
            <a:ext cx="432048" cy="3528392"/>
          </a:xfrm>
          <a:prstGeom prst="down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CaixaDeTexto 38"/>
          <p:cNvSpPr txBox="1"/>
          <p:nvPr/>
        </p:nvSpPr>
        <p:spPr>
          <a:xfrm>
            <a:off x="611560" y="1643082"/>
            <a:ext cx="432048" cy="400110"/>
          </a:xfrm>
          <a:prstGeom prst="rect">
            <a:avLst/>
          </a:prstGeom>
          <a:noFill/>
        </p:spPr>
        <p:txBody>
          <a:bodyPr wrap="square" rtlCol="0">
            <a:spAutoFit/>
          </a:bodyPr>
          <a:lstStyle/>
          <a:p>
            <a:pPr algn="ctr"/>
            <a:r>
              <a:rPr lang="pt-PT" sz="2000" dirty="0"/>
              <a:t>+</a:t>
            </a:r>
          </a:p>
        </p:txBody>
      </p:sp>
      <p:sp>
        <p:nvSpPr>
          <p:cNvPr id="40" name="CaixaDeTexto 39"/>
          <p:cNvSpPr txBox="1"/>
          <p:nvPr/>
        </p:nvSpPr>
        <p:spPr>
          <a:xfrm>
            <a:off x="611560" y="5445224"/>
            <a:ext cx="432048" cy="400110"/>
          </a:xfrm>
          <a:prstGeom prst="rect">
            <a:avLst/>
          </a:prstGeom>
          <a:noFill/>
        </p:spPr>
        <p:txBody>
          <a:bodyPr wrap="square" rtlCol="0">
            <a:spAutoFit/>
          </a:bodyPr>
          <a:lstStyle/>
          <a:p>
            <a:pPr algn="ctr"/>
            <a:r>
              <a:rPr lang="pt-PT" sz="2000" dirty="0"/>
              <a:t>_</a:t>
            </a:r>
          </a:p>
        </p:txBody>
      </p:sp>
      <p:graphicFrame>
        <p:nvGraphicFramePr>
          <p:cNvPr id="10" name="Tabela 9"/>
          <p:cNvGraphicFramePr>
            <a:graphicFrameLocks noGrp="1"/>
          </p:cNvGraphicFramePr>
          <p:nvPr>
            <p:extLst>
              <p:ext uri="{D42A27DB-BD31-4B8C-83A1-F6EECF244321}">
                <p14:modId xmlns:p14="http://schemas.microsoft.com/office/powerpoint/2010/main" val="3727652462"/>
              </p:ext>
            </p:extLst>
          </p:nvPr>
        </p:nvGraphicFramePr>
        <p:xfrm>
          <a:off x="1547664" y="2302088"/>
          <a:ext cx="6408712" cy="2999120"/>
        </p:xfrm>
        <a:graphic>
          <a:graphicData uri="http://schemas.openxmlformats.org/drawingml/2006/table">
            <a:tbl>
              <a:tblPr firstRow="1" bandRow="1"/>
              <a:tblGrid>
                <a:gridCol w="5294153">
                  <a:extLst>
                    <a:ext uri="{9D8B030D-6E8A-4147-A177-3AD203B41FA5}">
                      <a16:colId xmlns:a16="http://schemas.microsoft.com/office/drawing/2014/main" xmlns="" val="20000"/>
                    </a:ext>
                  </a:extLst>
                </a:gridCol>
                <a:gridCol w="1114559">
                  <a:extLst>
                    <a:ext uri="{9D8B030D-6E8A-4147-A177-3AD203B41FA5}">
                      <a16:colId xmlns:a16="http://schemas.microsoft.com/office/drawing/2014/main" xmlns="" val="20001"/>
                    </a:ext>
                  </a:extLst>
                </a:gridCol>
              </a:tblGrid>
              <a:tr h="370840">
                <a:tc>
                  <a:txBody>
                    <a:bodyPr/>
                    <a:lstStyle/>
                    <a:p>
                      <a:pPr algn="l"/>
                      <a:r>
                        <a:rPr lang="pt-PT" sz="1800" b="0" i="0" u="none" strike="noStrike" cap="none" dirty="0">
                          <a:solidFill>
                            <a:schemeClr val="tx1"/>
                          </a:solidFill>
                          <a:latin typeface="Montserrat"/>
                          <a:ea typeface="Montserrat"/>
                          <a:cs typeface="Montserrat"/>
                          <a:sym typeface="Montserrat"/>
                        </a:rPr>
                        <a:t>Conselho Pedagógico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14%</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Professor Titular de Turma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Professores envolvidos (2.º e 3.º ciclos)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Departamento Curricular</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13%</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403240">
                <a:tc>
                  <a:txBody>
                    <a:bodyPr/>
                    <a:lstStyle/>
                    <a:p>
                      <a:pPr algn="l"/>
                      <a:r>
                        <a:rPr lang="pt-PT" sz="1800" b="0" i="0" u="none" strike="noStrike" cap="none" dirty="0">
                          <a:solidFill>
                            <a:schemeClr val="tx1"/>
                          </a:solidFill>
                          <a:latin typeface="Montserrat"/>
                          <a:ea typeface="Montserrat"/>
                          <a:cs typeface="Montserrat"/>
                          <a:sym typeface="Montserrat"/>
                        </a:rPr>
                        <a:t>Conselho de Docentes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11%</a:t>
                      </a:r>
                      <a:endParaRPr lang="pt-PT" sz="1800" b="0" i="0" u="none" strike="noStrike" cap="none" dirty="0">
                        <a:solidFill>
                          <a:schemeClr val="tx1"/>
                        </a:solidFill>
                        <a:latin typeface="Montserrat"/>
                        <a:ea typeface="Montserrat"/>
                        <a:cs typeface="Montserrat"/>
                        <a:sym typeface="Montserrat"/>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Diretor de Turma</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9%</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Conselho</a:t>
                      </a:r>
                      <a:r>
                        <a:rPr lang="pt-PT" sz="1800" b="0" i="0" u="none" strike="noStrike" cap="none" baseline="0" dirty="0">
                          <a:solidFill>
                            <a:schemeClr val="tx1"/>
                          </a:solidFill>
                          <a:latin typeface="Montserrat"/>
                          <a:ea typeface="Montserrat"/>
                          <a:cs typeface="Montserrat"/>
                          <a:sym typeface="Montserrat"/>
                        </a:rPr>
                        <a:t> de Turma</a:t>
                      </a:r>
                      <a:endParaRPr lang="pt-PT" sz="1800" b="0" i="0" u="none" strike="noStrike" cap="none" dirty="0">
                        <a:solidFill>
                          <a:schemeClr val="tx1"/>
                        </a:solidFill>
                        <a:latin typeface="Montserrat"/>
                        <a:ea typeface="Montserrat"/>
                        <a:cs typeface="Montserrat"/>
                        <a:sym typeface="Montserra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8%</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223195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Intervenientes na análise – REPA (</a:t>
            </a:r>
            <a:r>
              <a:rPr lang="pt-PT" sz="2800" dirty="0" err="1"/>
              <a:t>RAM</a:t>
            </a:r>
            <a:r>
              <a:rPr lang="pt-PT" sz="2800" dirty="0"/>
              <a:t>)</a:t>
            </a:r>
            <a:endParaRPr lang="en" sz="2800" dirty="0"/>
          </a:p>
        </p:txBody>
      </p:sp>
      <p:sp>
        <p:nvSpPr>
          <p:cNvPr id="38" name="Seta para baixo 37"/>
          <p:cNvSpPr/>
          <p:nvPr/>
        </p:nvSpPr>
        <p:spPr>
          <a:xfrm flipH="1">
            <a:off x="611560" y="2060848"/>
            <a:ext cx="432048" cy="3528392"/>
          </a:xfrm>
          <a:prstGeom prst="down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CaixaDeTexto 38"/>
          <p:cNvSpPr txBox="1"/>
          <p:nvPr/>
        </p:nvSpPr>
        <p:spPr>
          <a:xfrm>
            <a:off x="611560" y="1643082"/>
            <a:ext cx="432048" cy="400110"/>
          </a:xfrm>
          <a:prstGeom prst="rect">
            <a:avLst/>
          </a:prstGeom>
          <a:noFill/>
        </p:spPr>
        <p:txBody>
          <a:bodyPr wrap="square" rtlCol="0">
            <a:spAutoFit/>
          </a:bodyPr>
          <a:lstStyle/>
          <a:p>
            <a:pPr algn="ctr"/>
            <a:r>
              <a:rPr lang="pt-PT" sz="2000" dirty="0"/>
              <a:t>+</a:t>
            </a:r>
          </a:p>
        </p:txBody>
      </p:sp>
      <p:sp>
        <p:nvSpPr>
          <p:cNvPr id="40" name="CaixaDeTexto 39"/>
          <p:cNvSpPr txBox="1"/>
          <p:nvPr/>
        </p:nvSpPr>
        <p:spPr>
          <a:xfrm>
            <a:off x="611560" y="5445224"/>
            <a:ext cx="432048" cy="400110"/>
          </a:xfrm>
          <a:prstGeom prst="rect">
            <a:avLst/>
          </a:prstGeom>
          <a:noFill/>
        </p:spPr>
        <p:txBody>
          <a:bodyPr wrap="square" rtlCol="0">
            <a:spAutoFit/>
          </a:bodyPr>
          <a:lstStyle/>
          <a:p>
            <a:pPr algn="ctr"/>
            <a:r>
              <a:rPr lang="pt-PT" sz="2000" dirty="0"/>
              <a:t>_</a:t>
            </a:r>
          </a:p>
        </p:txBody>
      </p:sp>
      <p:graphicFrame>
        <p:nvGraphicFramePr>
          <p:cNvPr id="10" name="Tabela 9"/>
          <p:cNvGraphicFramePr>
            <a:graphicFrameLocks noGrp="1"/>
          </p:cNvGraphicFramePr>
          <p:nvPr>
            <p:extLst>
              <p:ext uri="{D42A27DB-BD31-4B8C-83A1-F6EECF244321}">
                <p14:modId xmlns:p14="http://schemas.microsoft.com/office/powerpoint/2010/main" val="3984457324"/>
              </p:ext>
            </p:extLst>
          </p:nvPr>
        </p:nvGraphicFramePr>
        <p:xfrm>
          <a:off x="1547664" y="2075264"/>
          <a:ext cx="6408712" cy="3369960"/>
        </p:xfrm>
        <a:graphic>
          <a:graphicData uri="http://schemas.openxmlformats.org/drawingml/2006/table">
            <a:tbl>
              <a:tblPr firstRow="1" bandRow="1"/>
              <a:tblGrid>
                <a:gridCol w="5294153">
                  <a:extLst>
                    <a:ext uri="{9D8B030D-6E8A-4147-A177-3AD203B41FA5}">
                      <a16:colId xmlns:a16="http://schemas.microsoft.com/office/drawing/2014/main" xmlns="" val="20000"/>
                    </a:ext>
                  </a:extLst>
                </a:gridCol>
                <a:gridCol w="1114559">
                  <a:extLst>
                    <a:ext uri="{9D8B030D-6E8A-4147-A177-3AD203B41FA5}">
                      <a16:colId xmlns:a16="http://schemas.microsoft.com/office/drawing/2014/main" xmlns=""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Professor Titular de Turma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21%</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Conselho de Docentes</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18%</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Professores envolvidos (2.º e 3.º ciclos) </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17%</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r>
                        <a:rPr lang="pt-PT" sz="1800" b="0" i="0" u="none" strike="noStrike" cap="none" dirty="0">
                          <a:solidFill>
                            <a:schemeClr val="tx1"/>
                          </a:solidFill>
                          <a:latin typeface="Montserrat"/>
                          <a:ea typeface="Montserrat"/>
                          <a:cs typeface="Montserrat"/>
                          <a:sym typeface="Arial"/>
                        </a:rPr>
                        <a:t>Diretor Pedagógico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10%</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Conselho Pedagógico</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8%</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Conselho</a:t>
                      </a:r>
                      <a:r>
                        <a:rPr lang="pt-PT" sz="1800" b="0" i="0" u="none" strike="noStrike" cap="none" baseline="0" dirty="0">
                          <a:solidFill>
                            <a:schemeClr val="tx1"/>
                          </a:solidFill>
                          <a:latin typeface="Montserrat"/>
                          <a:ea typeface="Montserrat"/>
                          <a:cs typeface="Montserrat"/>
                          <a:sym typeface="Montserrat"/>
                        </a:rPr>
                        <a:t> de Turma</a:t>
                      </a:r>
                      <a:endParaRPr lang="pt-PT" sz="1800" b="0" i="0" u="none" strike="noStrike" cap="none" dirty="0">
                        <a:solidFill>
                          <a:schemeClr val="tx1"/>
                        </a:solidFill>
                        <a:latin typeface="Montserrat"/>
                        <a:ea typeface="Montserrat"/>
                        <a:cs typeface="Montserrat"/>
                        <a:sym typeface="Montserra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6%</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Departamento Curricular</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5%</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r h="403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800" b="0" i="0" u="none" strike="noStrike" cap="none" dirty="0">
                          <a:solidFill>
                            <a:schemeClr val="tx1"/>
                          </a:solidFill>
                          <a:latin typeface="Montserrat"/>
                          <a:ea typeface="Montserrat"/>
                          <a:cs typeface="Montserrat"/>
                          <a:sym typeface="Montserrat"/>
                        </a:rPr>
                        <a:t>Diretor de Turma</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pt-PT" sz="1800" b="1" i="0" u="none" strike="noStrike" cap="none" dirty="0">
                          <a:solidFill>
                            <a:srgbClr val="46C2A2"/>
                          </a:solidFill>
                          <a:latin typeface="Montserrat"/>
                          <a:ea typeface="Montserrat"/>
                          <a:cs typeface="Montserrat"/>
                          <a:sym typeface="Montserrat"/>
                        </a:rPr>
                        <a:t>5%</a:t>
                      </a:r>
                      <a:endParaRPr lang="pt-PT" sz="1800" b="0" i="0" u="none" strike="noStrike" cap="none" dirty="0">
                        <a:solidFill>
                          <a:schemeClr val="tx1"/>
                        </a:solidFill>
                        <a:latin typeface="Montserrat"/>
                        <a:ea typeface="Montserrat"/>
                        <a:cs typeface="Montserrat"/>
                        <a:sym typeface="Montserrat"/>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pPr algn="l"/>
                      <a:r>
                        <a:rPr lang="pt-PT" sz="1800" b="0" i="0" u="none" strike="noStrike" cap="none" dirty="0">
                          <a:solidFill>
                            <a:schemeClr val="tx1"/>
                          </a:solidFill>
                          <a:latin typeface="Montserrat"/>
                          <a:ea typeface="Montserrat"/>
                          <a:cs typeface="Montserrat"/>
                          <a:sym typeface="Montserrat"/>
                        </a:rPr>
                        <a:t>------------</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R="0" algn="ctr" rtl="0">
                        <a:lnSpc>
                          <a:spcPct val="100000"/>
                        </a:lnSpc>
                        <a:spcBef>
                          <a:spcPts val="0"/>
                        </a:spcBef>
                        <a:spcAft>
                          <a:spcPts val="0"/>
                        </a:spcAft>
                        <a:buNone/>
                      </a:pPr>
                      <a:r>
                        <a:rPr lang="pt-PT" sz="1800" b="1" i="0" u="none" strike="noStrike" cap="none" dirty="0">
                          <a:solidFill>
                            <a:srgbClr val="46C2A2"/>
                          </a:solidFill>
                          <a:latin typeface="Montserrat"/>
                          <a:ea typeface="Montserrat"/>
                          <a:cs typeface="Montserrat"/>
                          <a:sym typeface="Montserrat"/>
                        </a:rPr>
                        <a:t>------</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899898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RIPA</a:t>
            </a:r>
            <a:endParaRPr lang="en" sz="2800" dirty="0"/>
          </a:p>
        </p:txBody>
      </p:sp>
      <p:grpSp>
        <p:nvGrpSpPr>
          <p:cNvPr id="7" name="Grupo 6"/>
          <p:cNvGrpSpPr/>
          <p:nvPr/>
        </p:nvGrpSpPr>
        <p:grpSpPr>
          <a:xfrm>
            <a:off x="467544" y="2420888"/>
            <a:ext cx="8253012" cy="3024336"/>
            <a:chOff x="567460" y="2987955"/>
            <a:chExt cx="8253012" cy="3024336"/>
          </a:xfrm>
        </p:grpSpPr>
        <p:grpSp>
          <p:nvGrpSpPr>
            <p:cNvPr id="8" name="Grupo 7"/>
            <p:cNvGrpSpPr/>
            <p:nvPr/>
          </p:nvGrpSpPr>
          <p:grpSpPr>
            <a:xfrm>
              <a:off x="567460" y="2987955"/>
              <a:ext cx="8253012" cy="2808312"/>
              <a:chOff x="1056862" y="2987955"/>
              <a:chExt cx="7421693" cy="2808312"/>
            </a:xfrm>
          </p:grpSpPr>
          <p:sp>
            <p:nvSpPr>
              <p:cNvPr id="17" name="Ellipse 97"/>
              <p:cNvSpPr/>
              <p:nvPr/>
            </p:nvSpPr>
            <p:spPr bwMode="gray">
              <a:xfrm>
                <a:off x="2651962" y="4437112"/>
                <a:ext cx="1353486"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18" name="Oval 21" descr="© INSCALE GmbH, 26.05.2010&#10;http://www.presentationload.com/"/>
              <p:cNvSpPr>
                <a:spLocks noChangeArrowheads="1"/>
              </p:cNvSpPr>
              <p:nvPr/>
            </p:nvSpPr>
            <p:spPr bwMode="gray">
              <a:xfrm>
                <a:off x="2584408" y="3140968"/>
                <a:ext cx="1340826"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9" name="_color1" descr="© INSCALE GmbH, 26.05.2010&#10;http://www.presentationload.com/"/>
              <p:cNvSpPr>
                <a:spLocks/>
              </p:cNvSpPr>
              <p:nvPr/>
            </p:nvSpPr>
            <p:spPr bwMode="gray">
              <a:xfrm>
                <a:off x="2651962" y="4068076"/>
                <a:ext cx="1224138" cy="548438"/>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F8C10C"/>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20" name="_color1" descr="© INSCALE GmbH, 26.05.2010&#10;http://www.presentationload.com/"/>
              <p:cNvSpPr>
                <a:spLocks/>
              </p:cNvSpPr>
              <p:nvPr/>
            </p:nvSpPr>
            <p:spPr bwMode="gray">
              <a:xfrm>
                <a:off x="2665782" y="3879118"/>
                <a:ext cx="1201076" cy="348230"/>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F8C10C"/>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21" name="Text Box 63" descr="© INSCALE GmbH, 26.05.2010&#10;http://www.presentationload.com/"/>
              <p:cNvSpPr txBox="1">
                <a:spLocks noChangeArrowheads="1"/>
              </p:cNvSpPr>
              <p:nvPr/>
            </p:nvSpPr>
            <p:spPr bwMode="gray">
              <a:xfrm>
                <a:off x="3083091" y="3432822"/>
                <a:ext cx="456966"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19,7%</a:t>
                </a:r>
              </a:p>
            </p:txBody>
          </p:sp>
          <p:sp>
            <p:nvSpPr>
              <p:cNvPr id="22" name="Textfeld 2"/>
              <p:cNvSpPr txBox="1"/>
              <p:nvPr/>
            </p:nvSpPr>
            <p:spPr>
              <a:xfrm>
                <a:off x="1189801" y="4719049"/>
                <a:ext cx="1209354" cy="1077218"/>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Medidas de promoção do sucesso educativo</a:t>
                </a:r>
              </a:p>
            </p:txBody>
          </p:sp>
          <p:sp>
            <p:nvSpPr>
              <p:cNvPr id="23" name="Textfeld 25"/>
              <p:cNvSpPr txBox="1"/>
              <p:nvPr/>
            </p:nvSpPr>
            <p:spPr>
              <a:xfrm>
                <a:off x="4139990" y="4839544"/>
                <a:ext cx="1369666" cy="584775"/>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Envolvimento de pais e EE</a:t>
                </a:r>
              </a:p>
            </p:txBody>
          </p:sp>
          <p:sp>
            <p:nvSpPr>
              <p:cNvPr id="24" name="Textfeld 23"/>
              <p:cNvSpPr txBox="1"/>
              <p:nvPr/>
            </p:nvSpPr>
            <p:spPr>
              <a:xfrm>
                <a:off x="7305798" y="4839544"/>
                <a:ext cx="1172757" cy="830997"/>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Reafetação de créditos horários</a:t>
                </a:r>
              </a:p>
            </p:txBody>
          </p:sp>
          <p:sp>
            <p:nvSpPr>
              <p:cNvPr id="25" name="Ellipse 97"/>
              <p:cNvSpPr/>
              <p:nvPr/>
            </p:nvSpPr>
            <p:spPr bwMode="gray">
              <a:xfrm>
                <a:off x="6972959" y="4420591"/>
                <a:ext cx="1353486"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26" name="Oval 21" descr="© INSCALE GmbH, 26.05.2010&#10;http://www.presentationload.com/"/>
              <p:cNvSpPr>
                <a:spLocks noChangeArrowheads="1"/>
              </p:cNvSpPr>
              <p:nvPr/>
            </p:nvSpPr>
            <p:spPr bwMode="gray">
              <a:xfrm>
                <a:off x="7053173" y="3077659"/>
                <a:ext cx="1340826"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27" name="_color1" descr="© INSCALE GmbH, 26.05.2010&#10;http://www.presentationload.com/"/>
              <p:cNvSpPr>
                <a:spLocks/>
              </p:cNvSpPr>
              <p:nvPr/>
            </p:nvSpPr>
            <p:spPr bwMode="gray">
              <a:xfrm>
                <a:off x="7178038" y="4270298"/>
                <a:ext cx="1082051" cy="238822"/>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A9CC28"/>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28" name="_color1" descr="© INSCALE GmbH, 26.05.2010&#10;http://www.presentationload.com/"/>
              <p:cNvSpPr>
                <a:spLocks/>
              </p:cNvSpPr>
              <p:nvPr/>
            </p:nvSpPr>
            <p:spPr bwMode="gray">
              <a:xfrm>
                <a:off x="7178038" y="4191992"/>
                <a:ext cx="1082051" cy="133337"/>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A9CC28"/>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pic>
            <p:nvPicPr>
              <p:cNvPr id="29" name="Picture 115"/>
              <p:cNvPicPr>
                <a:picLocks noChangeAspect="1" noChangeArrowheads="1"/>
              </p:cNvPicPr>
              <p:nvPr/>
            </p:nvPicPr>
            <p:blipFill>
              <a:blip r:embed="rId3" cstate="print"/>
              <a:srcRect/>
              <a:stretch>
                <a:fillRect/>
              </a:stretch>
            </p:blipFill>
            <p:spPr bwMode="gray">
              <a:xfrm>
                <a:off x="6520491" y="2987955"/>
                <a:ext cx="940390" cy="765182"/>
              </a:xfrm>
              <a:prstGeom prst="rect">
                <a:avLst/>
              </a:prstGeom>
              <a:noFill/>
              <a:ln w="9525">
                <a:noFill/>
                <a:miter lim="800000"/>
                <a:headEnd/>
                <a:tailEnd/>
              </a:ln>
              <a:effectLst>
                <a:softEdge rad="127000"/>
              </a:effectLst>
            </p:spPr>
          </p:pic>
          <p:sp>
            <p:nvSpPr>
              <p:cNvPr id="30" name="Text Box 63" descr="© INSCALE GmbH, 26.05.2010&#10;http://www.presentationload.com/"/>
              <p:cNvSpPr txBox="1">
                <a:spLocks noChangeArrowheads="1"/>
              </p:cNvSpPr>
              <p:nvPr/>
            </p:nvSpPr>
            <p:spPr bwMode="gray">
              <a:xfrm>
                <a:off x="7653330" y="3463115"/>
                <a:ext cx="233529"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2%</a:t>
                </a:r>
              </a:p>
            </p:txBody>
          </p:sp>
          <p:sp>
            <p:nvSpPr>
              <p:cNvPr id="31" name="Ellipse 111"/>
              <p:cNvSpPr/>
              <p:nvPr/>
            </p:nvSpPr>
            <p:spPr bwMode="gray">
              <a:xfrm>
                <a:off x="1072511" y="4486086"/>
                <a:ext cx="1353486"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32" name="Oval 33" descr="© INSCALE GmbH, 26.05.2010&#10;http://www.presentationload.com/"/>
              <p:cNvSpPr>
                <a:spLocks noChangeArrowheads="1"/>
              </p:cNvSpPr>
              <p:nvPr/>
            </p:nvSpPr>
            <p:spPr bwMode="gray">
              <a:xfrm>
                <a:off x="1056862" y="3179638"/>
                <a:ext cx="1342292" cy="1474612"/>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33" name="_color1" descr="© INSCALE GmbH, 26.05.2010&#10;http://www.presentationload.com/"/>
              <p:cNvSpPr>
                <a:spLocks/>
              </p:cNvSpPr>
              <p:nvPr/>
            </p:nvSpPr>
            <p:spPr bwMode="gray">
              <a:xfrm>
                <a:off x="1057655" y="3752740"/>
                <a:ext cx="1354105" cy="900396"/>
              </a:xfrm>
              <a:custGeom>
                <a:avLst/>
                <a:gdLst/>
                <a:ahLst/>
                <a:cxnLst>
                  <a:cxn ang="0">
                    <a:pos x="1015" y="8"/>
                  </a:cxn>
                  <a:cxn ang="0">
                    <a:pos x="1014" y="10"/>
                  </a:cxn>
                  <a:cxn ang="0">
                    <a:pos x="508" y="113"/>
                  </a:cxn>
                  <a:cxn ang="0">
                    <a:pos x="2" y="10"/>
                  </a:cxn>
                  <a:cxn ang="0">
                    <a:pos x="1" y="8"/>
                  </a:cxn>
                  <a:cxn ang="0">
                    <a:pos x="0" y="0"/>
                  </a:cxn>
                  <a:cxn ang="0">
                    <a:pos x="508" y="508"/>
                  </a:cxn>
                  <a:cxn ang="0">
                    <a:pos x="1016" y="1"/>
                  </a:cxn>
                  <a:cxn ang="0">
                    <a:pos x="1015" y="8"/>
                  </a:cxn>
                </a:cxnLst>
                <a:rect l="0" t="0" r="r" b="b"/>
                <a:pathLst>
                  <a:path w="1016" h="508">
                    <a:moveTo>
                      <a:pt x="1015" y="8"/>
                    </a:moveTo>
                    <a:cubicBezTo>
                      <a:pt x="1014" y="9"/>
                      <a:pt x="1014" y="9"/>
                      <a:pt x="1014" y="10"/>
                    </a:cubicBezTo>
                    <a:cubicBezTo>
                      <a:pt x="992" y="68"/>
                      <a:pt x="774" y="113"/>
                      <a:pt x="508" y="113"/>
                    </a:cubicBezTo>
                    <a:cubicBezTo>
                      <a:pt x="242" y="113"/>
                      <a:pt x="24" y="68"/>
                      <a:pt x="2" y="10"/>
                    </a:cubicBezTo>
                    <a:cubicBezTo>
                      <a:pt x="2" y="9"/>
                      <a:pt x="2" y="9"/>
                      <a:pt x="1" y="8"/>
                    </a:cubicBezTo>
                    <a:cubicBezTo>
                      <a:pt x="1" y="6"/>
                      <a:pt x="0" y="3"/>
                      <a:pt x="0" y="0"/>
                    </a:cubicBezTo>
                    <a:cubicBezTo>
                      <a:pt x="0" y="281"/>
                      <a:pt x="228" y="508"/>
                      <a:pt x="508" y="508"/>
                    </a:cubicBezTo>
                    <a:cubicBezTo>
                      <a:pt x="788" y="508"/>
                      <a:pt x="1015" y="281"/>
                      <a:pt x="1016" y="1"/>
                    </a:cubicBezTo>
                    <a:cubicBezTo>
                      <a:pt x="1016" y="4"/>
                      <a:pt x="1015" y="6"/>
                      <a:pt x="1015" y="8"/>
                    </a:cubicBezTo>
                    <a:close/>
                  </a:path>
                </a:pathLst>
              </a:custGeom>
              <a:solidFill>
                <a:srgbClr val="DA5F95"/>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34" name="_color1" descr="© INSCALE GmbH, 26.05.2010&#10;http://www.presentationload.com/"/>
              <p:cNvSpPr>
                <a:spLocks/>
              </p:cNvSpPr>
              <p:nvPr/>
            </p:nvSpPr>
            <p:spPr bwMode="gray">
              <a:xfrm>
                <a:off x="1057655" y="3564019"/>
                <a:ext cx="1354105" cy="489214"/>
              </a:xfrm>
              <a:custGeom>
                <a:avLst/>
                <a:gdLst/>
                <a:ahLst/>
                <a:cxnLst>
                  <a:cxn ang="0">
                    <a:pos x="2" y="122"/>
                  </a:cxn>
                  <a:cxn ang="0">
                    <a:pos x="508" y="225"/>
                  </a:cxn>
                  <a:cxn ang="0">
                    <a:pos x="1014" y="122"/>
                  </a:cxn>
                  <a:cxn ang="0">
                    <a:pos x="1015" y="120"/>
                  </a:cxn>
                  <a:cxn ang="0">
                    <a:pos x="1016" y="113"/>
                  </a:cxn>
                  <a:cxn ang="0">
                    <a:pos x="1016" y="112"/>
                  </a:cxn>
                  <a:cxn ang="0">
                    <a:pos x="1016" y="111"/>
                  </a:cxn>
                  <a:cxn ang="0">
                    <a:pos x="508" y="0"/>
                  </a:cxn>
                  <a:cxn ang="0">
                    <a:pos x="0" y="112"/>
                  </a:cxn>
                  <a:cxn ang="0">
                    <a:pos x="0" y="112"/>
                  </a:cxn>
                  <a:cxn ang="0">
                    <a:pos x="1" y="120"/>
                  </a:cxn>
                  <a:cxn ang="0">
                    <a:pos x="2" y="122"/>
                  </a:cxn>
                </a:cxnLst>
                <a:rect l="0" t="0" r="r" b="b"/>
                <a:pathLst>
                  <a:path w="1016" h="225">
                    <a:moveTo>
                      <a:pt x="2" y="122"/>
                    </a:moveTo>
                    <a:cubicBezTo>
                      <a:pt x="24" y="180"/>
                      <a:pt x="242" y="225"/>
                      <a:pt x="508" y="225"/>
                    </a:cubicBezTo>
                    <a:cubicBezTo>
                      <a:pt x="774" y="225"/>
                      <a:pt x="992" y="180"/>
                      <a:pt x="1014" y="122"/>
                    </a:cubicBezTo>
                    <a:cubicBezTo>
                      <a:pt x="1014" y="121"/>
                      <a:pt x="1014" y="121"/>
                      <a:pt x="1015" y="120"/>
                    </a:cubicBezTo>
                    <a:cubicBezTo>
                      <a:pt x="1015" y="118"/>
                      <a:pt x="1016" y="116"/>
                      <a:pt x="1016" y="113"/>
                    </a:cubicBezTo>
                    <a:cubicBezTo>
                      <a:pt x="1016" y="113"/>
                      <a:pt x="1016" y="113"/>
                      <a:pt x="1016" y="112"/>
                    </a:cubicBezTo>
                    <a:cubicBezTo>
                      <a:pt x="1016" y="112"/>
                      <a:pt x="1016" y="111"/>
                      <a:pt x="1016" y="111"/>
                    </a:cubicBezTo>
                    <a:cubicBezTo>
                      <a:pt x="1013" y="49"/>
                      <a:pt x="786" y="0"/>
                      <a:pt x="508" y="0"/>
                    </a:cubicBezTo>
                    <a:cubicBezTo>
                      <a:pt x="228" y="0"/>
                      <a:pt x="0" y="50"/>
                      <a:pt x="0" y="112"/>
                    </a:cubicBezTo>
                    <a:cubicBezTo>
                      <a:pt x="0" y="112"/>
                      <a:pt x="0" y="112"/>
                      <a:pt x="0" y="112"/>
                    </a:cubicBezTo>
                    <a:cubicBezTo>
                      <a:pt x="0" y="115"/>
                      <a:pt x="1" y="118"/>
                      <a:pt x="1" y="120"/>
                    </a:cubicBezTo>
                    <a:cubicBezTo>
                      <a:pt x="2" y="121"/>
                      <a:pt x="2" y="121"/>
                      <a:pt x="2" y="122"/>
                    </a:cubicBezTo>
                    <a:close/>
                  </a:path>
                </a:pathLst>
              </a:custGeom>
              <a:solidFill>
                <a:srgbClr val="DA5F95"/>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pic>
            <p:nvPicPr>
              <p:cNvPr id="35" name="Picture 115"/>
              <p:cNvPicPr>
                <a:picLocks noChangeAspect="1" noChangeArrowheads="1"/>
              </p:cNvPicPr>
              <p:nvPr/>
            </p:nvPicPr>
            <p:blipFill>
              <a:blip r:embed="rId3" cstate="print"/>
              <a:srcRect/>
              <a:stretch>
                <a:fillRect/>
              </a:stretch>
            </p:blipFill>
            <p:spPr bwMode="gray">
              <a:xfrm>
                <a:off x="1256346" y="3111983"/>
                <a:ext cx="940390" cy="765182"/>
              </a:xfrm>
              <a:prstGeom prst="rect">
                <a:avLst/>
              </a:prstGeom>
              <a:noFill/>
              <a:ln w="9525">
                <a:noFill/>
                <a:miter lim="800000"/>
                <a:headEnd/>
                <a:tailEnd/>
              </a:ln>
              <a:effectLst>
                <a:softEdge rad="127000"/>
              </a:effectLst>
            </p:spPr>
          </p:pic>
          <p:sp>
            <p:nvSpPr>
              <p:cNvPr id="36" name="Text Box 63" descr="© INSCALE GmbH, 26.05.2010&#10;http://www.presentationload.com/"/>
              <p:cNvSpPr txBox="1">
                <a:spLocks noChangeArrowheads="1"/>
              </p:cNvSpPr>
              <p:nvPr/>
            </p:nvSpPr>
            <p:spPr bwMode="gray">
              <a:xfrm>
                <a:off x="1595904" y="3362271"/>
                <a:ext cx="322904"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63%</a:t>
                </a:r>
              </a:p>
            </p:txBody>
          </p:sp>
        </p:grpSp>
        <p:grpSp>
          <p:nvGrpSpPr>
            <p:cNvPr id="9" name="Grupo 8"/>
            <p:cNvGrpSpPr/>
            <p:nvPr/>
          </p:nvGrpSpPr>
          <p:grpSpPr>
            <a:xfrm>
              <a:off x="2411760" y="3140968"/>
              <a:ext cx="4846270" cy="2871323"/>
              <a:chOff x="2411760" y="3140968"/>
              <a:chExt cx="4846270" cy="2871323"/>
            </a:xfrm>
          </p:grpSpPr>
          <p:sp>
            <p:nvSpPr>
              <p:cNvPr id="11" name="Oval 21" descr="© INSCALE GmbH, 26.05.2010&#10;http://www.presentationload.com/"/>
              <p:cNvSpPr>
                <a:spLocks noChangeArrowheads="1"/>
              </p:cNvSpPr>
              <p:nvPr/>
            </p:nvSpPr>
            <p:spPr bwMode="gray">
              <a:xfrm>
                <a:off x="4006853" y="3140968"/>
                <a:ext cx="1429243"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2" name="Text Box 63" descr="© INSCALE GmbH, 26.05.2010&#10;http://www.presentationload.com/"/>
              <p:cNvSpPr txBox="1">
                <a:spLocks noChangeArrowheads="1"/>
              </p:cNvSpPr>
              <p:nvPr/>
            </p:nvSpPr>
            <p:spPr bwMode="gray">
              <a:xfrm>
                <a:off x="4577586" y="3432822"/>
                <a:ext cx="408766"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7,9%</a:t>
                </a:r>
              </a:p>
            </p:txBody>
          </p:sp>
          <p:sp>
            <p:nvSpPr>
              <p:cNvPr id="13" name="Oval 21" descr="© INSCALE GmbH, 26.05.2010&#10;http://www.presentationload.com/"/>
              <p:cNvSpPr>
                <a:spLocks noChangeArrowheads="1"/>
              </p:cNvSpPr>
              <p:nvPr/>
            </p:nvSpPr>
            <p:spPr bwMode="gray">
              <a:xfrm>
                <a:off x="5663037" y="3140968"/>
                <a:ext cx="1429243"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4" name="Text Box 63" descr="© INSCALE GmbH, 26.05.2010&#10;http://www.presentationload.com/"/>
              <p:cNvSpPr txBox="1">
                <a:spLocks noChangeArrowheads="1"/>
              </p:cNvSpPr>
              <p:nvPr/>
            </p:nvSpPr>
            <p:spPr bwMode="gray">
              <a:xfrm>
                <a:off x="6233770" y="3432822"/>
                <a:ext cx="408766"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7,1%</a:t>
                </a:r>
              </a:p>
            </p:txBody>
          </p:sp>
          <p:sp>
            <p:nvSpPr>
              <p:cNvPr id="15" name="Textfeld 25"/>
              <p:cNvSpPr txBox="1"/>
              <p:nvPr/>
            </p:nvSpPr>
            <p:spPr>
              <a:xfrm>
                <a:off x="2411760" y="4688852"/>
                <a:ext cx="1395917" cy="1323439"/>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Trabalho dirigido a áreas e domínios específicos</a:t>
                </a:r>
              </a:p>
            </p:txBody>
          </p:sp>
          <p:sp>
            <p:nvSpPr>
              <p:cNvPr id="16" name="Textfeld 25"/>
              <p:cNvSpPr txBox="1"/>
              <p:nvPr/>
            </p:nvSpPr>
            <p:spPr>
              <a:xfrm>
                <a:off x="5580112" y="4860163"/>
                <a:ext cx="1677918" cy="584775"/>
              </a:xfrm>
              <a:prstGeom prst="rect">
                <a:avLst/>
              </a:prstGeom>
              <a:noFill/>
            </p:spPr>
            <p:txBody>
              <a:bodyPr wrap="square" rtlCol="0" anchor="ctr">
                <a:spAutoFit/>
              </a:bodyPr>
              <a:lstStyle/>
              <a:p>
                <a:pPr algn="ctr" fontAlgn="base">
                  <a:spcBef>
                    <a:spcPct val="0"/>
                  </a:spcBef>
                  <a:spcAft>
                    <a:spcPct val="0"/>
                  </a:spcAft>
                </a:pPr>
                <a:r>
                  <a:rPr lang="de-DE" sz="1600" b="1" dirty="0">
                    <a:solidFill>
                      <a:srgbClr val="808080"/>
                    </a:solidFill>
                  </a:rPr>
                  <a:t>Alteração de planificações</a:t>
                </a:r>
              </a:p>
            </p:txBody>
          </p:sp>
        </p:grpSp>
      </p:grpSp>
      <p:sp>
        <p:nvSpPr>
          <p:cNvPr id="37" name="Ellipse 97"/>
          <p:cNvSpPr/>
          <p:nvPr/>
        </p:nvSpPr>
        <p:spPr bwMode="gray">
          <a:xfrm>
            <a:off x="3923928" y="3933056"/>
            <a:ext cx="1505093"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41" name="Ellipse 97"/>
          <p:cNvSpPr/>
          <p:nvPr/>
        </p:nvSpPr>
        <p:spPr bwMode="gray">
          <a:xfrm>
            <a:off x="5652120" y="3933056"/>
            <a:ext cx="1505093"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42" name="_color1" descr="© INSCALE GmbH, 26.05.2010&#10;http://www.presentationload.com/"/>
          <p:cNvSpPr>
            <a:spLocks/>
          </p:cNvSpPr>
          <p:nvPr/>
        </p:nvSpPr>
        <p:spPr bwMode="gray">
          <a:xfrm>
            <a:off x="5580112" y="3428999"/>
            <a:ext cx="1348925" cy="195925"/>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0070C0"/>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43" name="_color1" descr="© INSCALE GmbH, 26.05.2010&#10;http://www.presentationload.com/"/>
          <p:cNvSpPr>
            <a:spLocks/>
          </p:cNvSpPr>
          <p:nvPr/>
        </p:nvSpPr>
        <p:spPr bwMode="gray">
          <a:xfrm>
            <a:off x="5580112" y="3501008"/>
            <a:ext cx="1368152" cy="513053"/>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0070C0"/>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44" name="_color1" descr="© INSCALE GmbH, 26.05.2010&#10;http://www.presentationload.com/"/>
          <p:cNvSpPr>
            <a:spLocks/>
          </p:cNvSpPr>
          <p:nvPr/>
        </p:nvSpPr>
        <p:spPr bwMode="gray">
          <a:xfrm>
            <a:off x="3923928" y="3501008"/>
            <a:ext cx="1368152" cy="513053"/>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FF5050"/>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45" name="_color1" descr="© INSCALE GmbH, 26.05.2010&#10;http://www.presentationload.com/"/>
          <p:cNvSpPr>
            <a:spLocks/>
          </p:cNvSpPr>
          <p:nvPr/>
        </p:nvSpPr>
        <p:spPr bwMode="gray">
          <a:xfrm>
            <a:off x="3943155" y="3429000"/>
            <a:ext cx="1348925" cy="195925"/>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FF5050"/>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Tree>
    <p:extLst>
      <p:ext uri="{BB962C8B-B14F-4D97-AF65-F5344CB8AC3E}">
        <p14:creationId xmlns:p14="http://schemas.microsoft.com/office/powerpoint/2010/main" val="2174955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RIPA - </a:t>
            </a:r>
            <a:r>
              <a:rPr lang="pt-PT" sz="2800" dirty="0" err="1"/>
              <a:t>RAM</a:t>
            </a:r>
            <a:endParaRPr lang="en" sz="2800" dirty="0"/>
          </a:p>
        </p:txBody>
      </p:sp>
      <p:grpSp>
        <p:nvGrpSpPr>
          <p:cNvPr id="38" name="Grupo 37"/>
          <p:cNvGrpSpPr/>
          <p:nvPr/>
        </p:nvGrpSpPr>
        <p:grpSpPr>
          <a:xfrm>
            <a:off x="567460" y="2420888"/>
            <a:ext cx="8253012" cy="3024336"/>
            <a:chOff x="567460" y="2987955"/>
            <a:chExt cx="8253012" cy="3024336"/>
          </a:xfrm>
        </p:grpSpPr>
        <p:grpSp>
          <p:nvGrpSpPr>
            <p:cNvPr id="39" name="Grupo 38"/>
            <p:cNvGrpSpPr/>
            <p:nvPr/>
          </p:nvGrpSpPr>
          <p:grpSpPr>
            <a:xfrm>
              <a:off x="567460" y="2987955"/>
              <a:ext cx="8253012" cy="2808312"/>
              <a:chOff x="1056862" y="2987955"/>
              <a:chExt cx="7421693" cy="2808312"/>
            </a:xfrm>
          </p:grpSpPr>
          <p:sp>
            <p:nvSpPr>
              <p:cNvPr id="52" name="Ellipse 97"/>
              <p:cNvSpPr/>
              <p:nvPr/>
            </p:nvSpPr>
            <p:spPr bwMode="gray">
              <a:xfrm>
                <a:off x="2651962" y="4437112"/>
                <a:ext cx="1353486"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53" name="Oval 21" descr="© INSCALE GmbH, 26.05.2010&#10;http://www.presentationload.com/"/>
              <p:cNvSpPr>
                <a:spLocks noChangeArrowheads="1"/>
              </p:cNvSpPr>
              <p:nvPr/>
            </p:nvSpPr>
            <p:spPr bwMode="gray">
              <a:xfrm>
                <a:off x="2584408" y="3140968"/>
                <a:ext cx="1340826"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54" name="_color1" descr="© INSCALE GmbH, 26.05.2010&#10;http://www.presentationload.com/"/>
              <p:cNvSpPr>
                <a:spLocks/>
              </p:cNvSpPr>
              <p:nvPr/>
            </p:nvSpPr>
            <p:spPr bwMode="gray">
              <a:xfrm>
                <a:off x="2651962" y="4068076"/>
                <a:ext cx="1224138" cy="548438"/>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F8C10C"/>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55" name="_color1" descr="© INSCALE GmbH, 26.05.2010&#10;http://www.presentationload.com/"/>
              <p:cNvSpPr>
                <a:spLocks/>
              </p:cNvSpPr>
              <p:nvPr/>
            </p:nvSpPr>
            <p:spPr bwMode="gray">
              <a:xfrm>
                <a:off x="2665782" y="3879118"/>
                <a:ext cx="1201076" cy="348230"/>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F8C10C"/>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56" name="Text Box 63" descr="© INSCALE GmbH, 26.05.2010&#10;http://www.presentationload.com/"/>
              <p:cNvSpPr txBox="1">
                <a:spLocks noChangeArrowheads="1"/>
              </p:cNvSpPr>
              <p:nvPr/>
            </p:nvSpPr>
            <p:spPr bwMode="gray">
              <a:xfrm>
                <a:off x="3083091" y="3432822"/>
                <a:ext cx="456966"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19,5%</a:t>
                </a:r>
              </a:p>
            </p:txBody>
          </p:sp>
          <p:sp>
            <p:nvSpPr>
              <p:cNvPr id="57" name="Textfeld 2"/>
              <p:cNvSpPr txBox="1"/>
              <p:nvPr/>
            </p:nvSpPr>
            <p:spPr>
              <a:xfrm>
                <a:off x="1189801" y="4719049"/>
                <a:ext cx="1209354" cy="1077218"/>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Medidas de promoção do sucesso educativo</a:t>
                </a:r>
              </a:p>
            </p:txBody>
          </p:sp>
          <p:sp>
            <p:nvSpPr>
              <p:cNvPr id="58" name="Textfeld 25"/>
              <p:cNvSpPr txBox="1"/>
              <p:nvPr/>
            </p:nvSpPr>
            <p:spPr>
              <a:xfrm>
                <a:off x="4139990" y="4839544"/>
                <a:ext cx="1369666" cy="584775"/>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Envolvimento de pais e EE</a:t>
                </a:r>
              </a:p>
            </p:txBody>
          </p:sp>
          <p:sp>
            <p:nvSpPr>
              <p:cNvPr id="59" name="Textfeld 23"/>
              <p:cNvSpPr txBox="1"/>
              <p:nvPr/>
            </p:nvSpPr>
            <p:spPr>
              <a:xfrm>
                <a:off x="7305798" y="4839544"/>
                <a:ext cx="1172757" cy="830997"/>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Reafetação de créditos horários</a:t>
                </a:r>
              </a:p>
            </p:txBody>
          </p:sp>
          <p:sp>
            <p:nvSpPr>
              <p:cNvPr id="60" name="Ellipse 97"/>
              <p:cNvSpPr/>
              <p:nvPr/>
            </p:nvSpPr>
            <p:spPr bwMode="gray">
              <a:xfrm>
                <a:off x="6972959" y="4420591"/>
                <a:ext cx="1353486"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61" name="Oval 21" descr="© INSCALE GmbH, 26.05.2010&#10;http://www.presentationload.com/"/>
              <p:cNvSpPr>
                <a:spLocks noChangeArrowheads="1"/>
              </p:cNvSpPr>
              <p:nvPr/>
            </p:nvSpPr>
            <p:spPr bwMode="gray">
              <a:xfrm>
                <a:off x="7053173" y="3077659"/>
                <a:ext cx="1340826"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62" name="_color1" descr="© INSCALE GmbH, 26.05.2010&#10;http://www.presentationload.com/"/>
              <p:cNvSpPr>
                <a:spLocks/>
              </p:cNvSpPr>
              <p:nvPr/>
            </p:nvSpPr>
            <p:spPr bwMode="gray">
              <a:xfrm>
                <a:off x="7178038" y="4270298"/>
                <a:ext cx="1082051" cy="238822"/>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A9CC28"/>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63" name="_color1" descr="© INSCALE GmbH, 26.05.2010&#10;http://www.presentationload.com/"/>
              <p:cNvSpPr>
                <a:spLocks/>
              </p:cNvSpPr>
              <p:nvPr/>
            </p:nvSpPr>
            <p:spPr bwMode="gray">
              <a:xfrm>
                <a:off x="7178038" y="4191992"/>
                <a:ext cx="1082051" cy="133337"/>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A9CC28"/>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pic>
            <p:nvPicPr>
              <p:cNvPr id="64" name="Picture 115"/>
              <p:cNvPicPr>
                <a:picLocks noChangeAspect="1" noChangeArrowheads="1"/>
              </p:cNvPicPr>
              <p:nvPr/>
            </p:nvPicPr>
            <p:blipFill>
              <a:blip r:embed="rId3" cstate="print"/>
              <a:srcRect/>
              <a:stretch>
                <a:fillRect/>
              </a:stretch>
            </p:blipFill>
            <p:spPr bwMode="gray">
              <a:xfrm>
                <a:off x="6520491" y="2987955"/>
                <a:ext cx="940390" cy="765182"/>
              </a:xfrm>
              <a:prstGeom prst="rect">
                <a:avLst/>
              </a:prstGeom>
              <a:noFill/>
              <a:ln w="9525">
                <a:noFill/>
                <a:miter lim="800000"/>
                <a:headEnd/>
                <a:tailEnd/>
              </a:ln>
              <a:effectLst>
                <a:softEdge rad="127000"/>
              </a:effectLst>
            </p:spPr>
          </p:pic>
          <p:sp>
            <p:nvSpPr>
              <p:cNvPr id="65" name="Text Box 63" descr="© INSCALE GmbH, 26.05.2010&#10;http://www.presentationload.com/"/>
              <p:cNvSpPr txBox="1">
                <a:spLocks noChangeArrowheads="1"/>
              </p:cNvSpPr>
              <p:nvPr/>
            </p:nvSpPr>
            <p:spPr bwMode="gray">
              <a:xfrm>
                <a:off x="7586299" y="3463115"/>
                <a:ext cx="367591"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0,3%</a:t>
                </a:r>
              </a:p>
            </p:txBody>
          </p:sp>
          <p:sp>
            <p:nvSpPr>
              <p:cNvPr id="66" name="Ellipse 111"/>
              <p:cNvSpPr/>
              <p:nvPr/>
            </p:nvSpPr>
            <p:spPr bwMode="gray">
              <a:xfrm>
                <a:off x="1072511" y="4486086"/>
                <a:ext cx="1353486"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67" name="Oval 33" descr="© INSCALE GmbH, 26.05.2010&#10;http://www.presentationload.com/"/>
              <p:cNvSpPr>
                <a:spLocks noChangeArrowheads="1"/>
              </p:cNvSpPr>
              <p:nvPr/>
            </p:nvSpPr>
            <p:spPr bwMode="gray">
              <a:xfrm>
                <a:off x="1056862" y="3179638"/>
                <a:ext cx="1342292" cy="1474612"/>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68" name="_color1" descr="© INSCALE GmbH, 26.05.2010&#10;http://www.presentationload.com/"/>
              <p:cNvSpPr>
                <a:spLocks/>
              </p:cNvSpPr>
              <p:nvPr/>
            </p:nvSpPr>
            <p:spPr bwMode="gray">
              <a:xfrm>
                <a:off x="1057655" y="3752740"/>
                <a:ext cx="1354105" cy="900396"/>
              </a:xfrm>
              <a:custGeom>
                <a:avLst/>
                <a:gdLst/>
                <a:ahLst/>
                <a:cxnLst>
                  <a:cxn ang="0">
                    <a:pos x="1015" y="8"/>
                  </a:cxn>
                  <a:cxn ang="0">
                    <a:pos x="1014" y="10"/>
                  </a:cxn>
                  <a:cxn ang="0">
                    <a:pos x="508" y="113"/>
                  </a:cxn>
                  <a:cxn ang="0">
                    <a:pos x="2" y="10"/>
                  </a:cxn>
                  <a:cxn ang="0">
                    <a:pos x="1" y="8"/>
                  </a:cxn>
                  <a:cxn ang="0">
                    <a:pos x="0" y="0"/>
                  </a:cxn>
                  <a:cxn ang="0">
                    <a:pos x="508" y="508"/>
                  </a:cxn>
                  <a:cxn ang="0">
                    <a:pos x="1016" y="1"/>
                  </a:cxn>
                  <a:cxn ang="0">
                    <a:pos x="1015" y="8"/>
                  </a:cxn>
                </a:cxnLst>
                <a:rect l="0" t="0" r="r" b="b"/>
                <a:pathLst>
                  <a:path w="1016" h="508">
                    <a:moveTo>
                      <a:pt x="1015" y="8"/>
                    </a:moveTo>
                    <a:cubicBezTo>
                      <a:pt x="1014" y="9"/>
                      <a:pt x="1014" y="9"/>
                      <a:pt x="1014" y="10"/>
                    </a:cubicBezTo>
                    <a:cubicBezTo>
                      <a:pt x="992" y="68"/>
                      <a:pt x="774" y="113"/>
                      <a:pt x="508" y="113"/>
                    </a:cubicBezTo>
                    <a:cubicBezTo>
                      <a:pt x="242" y="113"/>
                      <a:pt x="24" y="68"/>
                      <a:pt x="2" y="10"/>
                    </a:cubicBezTo>
                    <a:cubicBezTo>
                      <a:pt x="2" y="9"/>
                      <a:pt x="2" y="9"/>
                      <a:pt x="1" y="8"/>
                    </a:cubicBezTo>
                    <a:cubicBezTo>
                      <a:pt x="1" y="6"/>
                      <a:pt x="0" y="3"/>
                      <a:pt x="0" y="0"/>
                    </a:cubicBezTo>
                    <a:cubicBezTo>
                      <a:pt x="0" y="281"/>
                      <a:pt x="228" y="508"/>
                      <a:pt x="508" y="508"/>
                    </a:cubicBezTo>
                    <a:cubicBezTo>
                      <a:pt x="788" y="508"/>
                      <a:pt x="1015" y="281"/>
                      <a:pt x="1016" y="1"/>
                    </a:cubicBezTo>
                    <a:cubicBezTo>
                      <a:pt x="1016" y="4"/>
                      <a:pt x="1015" y="6"/>
                      <a:pt x="1015" y="8"/>
                    </a:cubicBezTo>
                    <a:close/>
                  </a:path>
                </a:pathLst>
              </a:custGeom>
              <a:solidFill>
                <a:srgbClr val="DA5F95"/>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69" name="_color1" descr="© INSCALE GmbH, 26.05.2010&#10;http://www.presentationload.com/"/>
              <p:cNvSpPr>
                <a:spLocks/>
              </p:cNvSpPr>
              <p:nvPr/>
            </p:nvSpPr>
            <p:spPr bwMode="gray">
              <a:xfrm>
                <a:off x="1057655" y="3564019"/>
                <a:ext cx="1354105" cy="489214"/>
              </a:xfrm>
              <a:custGeom>
                <a:avLst/>
                <a:gdLst/>
                <a:ahLst/>
                <a:cxnLst>
                  <a:cxn ang="0">
                    <a:pos x="2" y="122"/>
                  </a:cxn>
                  <a:cxn ang="0">
                    <a:pos x="508" y="225"/>
                  </a:cxn>
                  <a:cxn ang="0">
                    <a:pos x="1014" y="122"/>
                  </a:cxn>
                  <a:cxn ang="0">
                    <a:pos x="1015" y="120"/>
                  </a:cxn>
                  <a:cxn ang="0">
                    <a:pos x="1016" y="113"/>
                  </a:cxn>
                  <a:cxn ang="0">
                    <a:pos x="1016" y="112"/>
                  </a:cxn>
                  <a:cxn ang="0">
                    <a:pos x="1016" y="111"/>
                  </a:cxn>
                  <a:cxn ang="0">
                    <a:pos x="508" y="0"/>
                  </a:cxn>
                  <a:cxn ang="0">
                    <a:pos x="0" y="112"/>
                  </a:cxn>
                  <a:cxn ang="0">
                    <a:pos x="0" y="112"/>
                  </a:cxn>
                  <a:cxn ang="0">
                    <a:pos x="1" y="120"/>
                  </a:cxn>
                  <a:cxn ang="0">
                    <a:pos x="2" y="122"/>
                  </a:cxn>
                </a:cxnLst>
                <a:rect l="0" t="0" r="r" b="b"/>
                <a:pathLst>
                  <a:path w="1016" h="225">
                    <a:moveTo>
                      <a:pt x="2" y="122"/>
                    </a:moveTo>
                    <a:cubicBezTo>
                      <a:pt x="24" y="180"/>
                      <a:pt x="242" y="225"/>
                      <a:pt x="508" y="225"/>
                    </a:cubicBezTo>
                    <a:cubicBezTo>
                      <a:pt x="774" y="225"/>
                      <a:pt x="992" y="180"/>
                      <a:pt x="1014" y="122"/>
                    </a:cubicBezTo>
                    <a:cubicBezTo>
                      <a:pt x="1014" y="121"/>
                      <a:pt x="1014" y="121"/>
                      <a:pt x="1015" y="120"/>
                    </a:cubicBezTo>
                    <a:cubicBezTo>
                      <a:pt x="1015" y="118"/>
                      <a:pt x="1016" y="116"/>
                      <a:pt x="1016" y="113"/>
                    </a:cubicBezTo>
                    <a:cubicBezTo>
                      <a:pt x="1016" y="113"/>
                      <a:pt x="1016" y="113"/>
                      <a:pt x="1016" y="112"/>
                    </a:cubicBezTo>
                    <a:cubicBezTo>
                      <a:pt x="1016" y="112"/>
                      <a:pt x="1016" y="111"/>
                      <a:pt x="1016" y="111"/>
                    </a:cubicBezTo>
                    <a:cubicBezTo>
                      <a:pt x="1013" y="49"/>
                      <a:pt x="786" y="0"/>
                      <a:pt x="508" y="0"/>
                    </a:cubicBezTo>
                    <a:cubicBezTo>
                      <a:pt x="228" y="0"/>
                      <a:pt x="0" y="50"/>
                      <a:pt x="0" y="112"/>
                    </a:cubicBezTo>
                    <a:cubicBezTo>
                      <a:pt x="0" y="112"/>
                      <a:pt x="0" y="112"/>
                      <a:pt x="0" y="112"/>
                    </a:cubicBezTo>
                    <a:cubicBezTo>
                      <a:pt x="0" y="115"/>
                      <a:pt x="1" y="118"/>
                      <a:pt x="1" y="120"/>
                    </a:cubicBezTo>
                    <a:cubicBezTo>
                      <a:pt x="2" y="121"/>
                      <a:pt x="2" y="121"/>
                      <a:pt x="2" y="122"/>
                    </a:cubicBezTo>
                    <a:close/>
                  </a:path>
                </a:pathLst>
              </a:custGeom>
              <a:solidFill>
                <a:srgbClr val="DA5F95"/>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pic>
            <p:nvPicPr>
              <p:cNvPr id="70" name="Picture 115"/>
              <p:cNvPicPr>
                <a:picLocks noChangeAspect="1" noChangeArrowheads="1"/>
              </p:cNvPicPr>
              <p:nvPr/>
            </p:nvPicPr>
            <p:blipFill>
              <a:blip r:embed="rId3" cstate="print"/>
              <a:srcRect/>
              <a:stretch>
                <a:fillRect/>
              </a:stretch>
            </p:blipFill>
            <p:spPr bwMode="gray">
              <a:xfrm>
                <a:off x="1256346" y="3111983"/>
                <a:ext cx="940390" cy="765182"/>
              </a:xfrm>
              <a:prstGeom prst="rect">
                <a:avLst/>
              </a:prstGeom>
              <a:noFill/>
              <a:ln w="9525">
                <a:noFill/>
                <a:miter lim="800000"/>
                <a:headEnd/>
                <a:tailEnd/>
              </a:ln>
              <a:effectLst>
                <a:softEdge rad="127000"/>
              </a:effectLst>
            </p:spPr>
          </p:pic>
          <p:sp>
            <p:nvSpPr>
              <p:cNvPr id="71" name="Text Box 63" descr="© INSCALE GmbH, 26.05.2010&#10;http://www.presentationload.com/"/>
              <p:cNvSpPr txBox="1">
                <a:spLocks noChangeArrowheads="1"/>
              </p:cNvSpPr>
              <p:nvPr/>
            </p:nvSpPr>
            <p:spPr bwMode="gray">
              <a:xfrm>
                <a:off x="1595904" y="3362271"/>
                <a:ext cx="322904"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62%</a:t>
                </a:r>
              </a:p>
            </p:txBody>
          </p:sp>
        </p:grpSp>
        <p:grpSp>
          <p:nvGrpSpPr>
            <p:cNvPr id="40" name="Grupo 39"/>
            <p:cNvGrpSpPr/>
            <p:nvPr/>
          </p:nvGrpSpPr>
          <p:grpSpPr>
            <a:xfrm>
              <a:off x="2411760" y="3140968"/>
              <a:ext cx="4846270" cy="2871323"/>
              <a:chOff x="2411760" y="3140968"/>
              <a:chExt cx="4846270" cy="2871323"/>
            </a:xfrm>
          </p:grpSpPr>
          <p:sp>
            <p:nvSpPr>
              <p:cNvPr id="46" name="Oval 21" descr="© INSCALE GmbH, 26.05.2010&#10;http://www.presentationload.com/"/>
              <p:cNvSpPr>
                <a:spLocks noChangeArrowheads="1"/>
              </p:cNvSpPr>
              <p:nvPr/>
            </p:nvSpPr>
            <p:spPr bwMode="gray">
              <a:xfrm>
                <a:off x="4006853" y="3140968"/>
                <a:ext cx="1429243"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47" name="Text Box 63" descr="© INSCALE GmbH, 26.05.2010&#10;http://www.presentationload.com/"/>
              <p:cNvSpPr txBox="1">
                <a:spLocks noChangeArrowheads="1"/>
              </p:cNvSpPr>
              <p:nvPr/>
            </p:nvSpPr>
            <p:spPr bwMode="gray">
              <a:xfrm>
                <a:off x="4527893" y="3432822"/>
                <a:ext cx="508152"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11,1%</a:t>
                </a:r>
              </a:p>
            </p:txBody>
          </p:sp>
          <p:sp>
            <p:nvSpPr>
              <p:cNvPr id="48" name="Oval 21" descr="© INSCALE GmbH, 26.05.2010&#10;http://www.presentationload.com/"/>
              <p:cNvSpPr>
                <a:spLocks noChangeArrowheads="1"/>
              </p:cNvSpPr>
              <p:nvPr/>
            </p:nvSpPr>
            <p:spPr bwMode="gray">
              <a:xfrm>
                <a:off x="5663037" y="3140968"/>
                <a:ext cx="1429243"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49" name="Text Box 63" descr="© INSCALE GmbH, 26.05.2010&#10;http://www.presentationload.com/"/>
              <p:cNvSpPr txBox="1">
                <a:spLocks noChangeArrowheads="1"/>
              </p:cNvSpPr>
              <p:nvPr/>
            </p:nvSpPr>
            <p:spPr bwMode="gray">
              <a:xfrm>
                <a:off x="6233770" y="3432822"/>
                <a:ext cx="408766"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7,1%</a:t>
                </a:r>
              </a:p>
            </p:txBody>
          </p:sp>
          <p:sp>
            <p:nvSpPr>
              <p:cNvPr id="50" name="Textfeld 25"/>
              <p:cNvSpPr txBox="1"/>
              <p:nvPr/>
            </p:nvSpPr>
            <p:spPr>
              <a:xfrm>
                <a:off x="2411760" y="4688852"/>
                <a:ext cx="1395917" cy="1323439"/>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Trabalho dirigido a áreas e domínios específicos</a:t>
                </a:r>
              </a:p>
            </p:txBody>
          </p:sp>
          <p:sp>
            <p:nvSpPr>
              <p:cNvPr id="51" name="Textfeld 25"/>
              <p:cNvSpPr txBox="1"/>
              <p:nvPr/>
            </p:nvSpPr>
            <p:spPr>
              <a:xfrm>
                <a:off x="5580112" y="4860163"/>
                <a:ext cx="1677918" cy="584775"/>
              </a:xfrm>
              <a:prstGeom prst="rect">
                <a:avLst/>
              </a:prstGeom>
              <a:noFill/>
            </p:spPr>
            <p:txBody>
              <a:bodyPr wrap="square" rtlCol="0" anchor="ctr">
                <a:spAutoFit/>
              </a:bodyPr>
              <a:lstStyle/>
              <a:p>
                <a:pPr algn="ctr" fontAlgn="base">
                  <a:spcBef>
                    <a:spcPct val="0"/>
                  </a:spcBef>
                  <a:spcAft>
                    <a:spcPct val="0"/>
                  </a:spcAft>
                </a:pPr>
                <a:r>
                  <a:rPr lang="de-DE" sz="1600" b="1" dirty="0">
                    <a:solidFill>
                      <a:srgbClr val="808080"/>
                    </a:solidFill>
                  </a:rPr>
                  <a:t>Alteração de planificações</a:t>
                </a:r>
              </a:p>
            </p:txBody>
          </p:sp>
        </p:grpSp>
      </p:grpSp>
      <p:sp>
        <p:nvSpPr>
          <p:cNvPr id="72" name="_color1" descr="© INSCALE GmbH, 26.05.2010&#10;http://www.presentationload.com/"/>
          <p:cNvSpPr>
            <a:spLocks/>
          </p:cNvSpPr>
          <p:nvPr/>
        </p:nvSpPr>
        <p:spPr bwMode="gray">
          <a:xfrm>
            <a:off x="5724128" y="3428999"/>
            <a:ext cx="1348925" cy="195925"/>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0070C0"/>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73" name="_color1" descr="© INSCALE GmbH, 26.05.2010&#10;http://www.presentationload.com/"/>
          <p:cNvSpPr>
            <a:spLocks/>
          </p:cNvSpPr>
          <p:nvPr/>
        </p:nvSpPr>
        <p:spPr bwMode="gray">
          <a:xfrm>
            <a:off x="5724128" y="3501008"/>
            <a:ext cx="1368152" cy="513053"/>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0070C0"/>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74" name="_color1" descr="© INSCALE GmbH, 26.05.2010&#10;http://www.presentationload.com/"/>
          <p:cNvSpPr>
            <a:spLocks/>
          </p:cNvSpPr>
          <p:nvPr/>
        </p:nvSpPr>
        <p:spPr bwMode="gray">
          <a:xfrm>
            <a:off x="4067944" y="3501008"/>
            <a:ext cx="1368152" cy="513053"/>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FF5050"/>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75" name="_color1" descr="© INSCALE GmbH, 26.05.2010&#10;http://www.presentationload.com/"/>
          <p:cNvSpPr>
            <a:spLocks/>
          </p:cNvSpPr>
          <p:nvPr/>
        </p:nvSpPr>
        <p:spPr bwMode="gray">
          <a:xfrm>
            <a:off x="4087171" y="3429000"/>
            <a:ext cx="1348925" cy="195925"/>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FF5050"/>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76" name="Ellipse 97"/>
          <p:cNvSpPr/>
          <p:nvPr/>
        </p:nvSpPr>
        <p:spPr bwMode="gray">
          <a:xfrm>
            <a:off x="3923928" y="3933056"/>
            <a:ext cx="1505093"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
        <p:nvSpPr>
          <p:cNvPr id="77" name="Ellipse 97"/>
          <p:cNvSpPr/>
          <p:nvPr/>
        </p:nvSpPr>
        <p:spPr bwMode="gray">
          <a:xfrm>
            <a:off x="5652120" y="3933056"/>
            <a:ext cx="1505093" cy="29198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fontAlgn="base">
              <a:spcBef>
                <a:spcPct val="0"/>
              </a:spcBef>
              <a:spcAft>
                <a:spcPct val="0"/>
              </a:spcAft>
            </a:pPr>
            <a:endParaRPr lang="de-DE" dirty="0">
              <a:solidFill>
                <a:srgbClr val="000000"/>
              </a:solidFill>
            </a:endParaRPr>
          </a:p>
        </p:txBody>
      </p:sp>
    </p:spTree>
    <p:extLst>
      <p:ext uri="{BB962C8B-B14F-4D97-AF65-F5344CB8AC3E}">
        <p14:creationId xmlns:p14="http://schemas.microsoft.com/office/powerpoint/2010/main" val="169899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Escolas Gestoras das Provas de Aferição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1" name="Rectângulo 10"/>
          <p:cNvSpPr/>
          <p:nvPr/>
        </p:nvSpPr>
        <p:spPr>
          <a:xfrm>
            <a:off x="467544" y="1772816"/>
            <a:ext cx="8352928" cy="3924151"/>
          </a:xfrm>
          <a:prstGeom prst="rect">
            <a:avLst/>
          </a:prstGeom>
          <a:ln>
            <a:solidFill>
              <a:schemeClr val="tx1">
                <a:lumMod val="65000"/>
                <a:lumOff val="35000"/>
              </a:schemeClr>
            </a:solidFill>
            <a:prstDash val="dash"/>
          </a:ln>
        </p:spPr>
        <p:txBody>
          <a:bodyPr wrap="square">
            <a:spAutoFit/>
          </a:bodyPr>
          <a:lstStyle/>
          <a:p>
            <a:pPr marL="228600">
              <a:spcAft>
                <a:spcPts val="600"/>
              </a:spcAft>
              <a:buClr>
                <a:srgbClr val="FF9E00"/>
              </a:buClr>
            </a:pPr>
            <a:r>
              <a:rPr lang="pt-PT" sz="2800" b="1" dirty="0">
                <a:solidFill>
                  <a:srgbClr val="F05768"/>
                </a:solidFill>
                <a:latin typeface="Source Sans Pro"/>
                <a:ea typeface="Source Sans Pro"/>
                <a:cs typeface="Source Sans Pro"/>
                <a:sym typeface="Source Sans Pro"/>
              </a:rPr>
              <a:t>Atribuições das escolas GPA (Escolas Básicas Integradas – EB123 e Delegações Escolares)</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Constituir secretariado de exames</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Instalar programa PAEB</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Importar para o programa PAEB os dados referentes aos alunos / salas / classificadores</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Enviar paras as EB1 as pautas de chamada / grelhas de observação/ grelhas de classificação (delegações escolares)</a:t>
            </a:r>
          </a:p>
        </p:txBody>
      </p:sp>
    </p:spTree>
    <p:extLst>
      <p:ext uri="{BB962C8B-B14F-4D97-AF65-F5344CB8AC3E}">
        <p14:creationId xmlns:p14="http://schemas.microsoft.com/office/powerpoint/2010/main" val="4042170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RIPA</a:t>
            </a:r>
            <a:endParaRPr lang="en" sz="2800" dirty="0"/>
          </a:p>
        </p:txBody>
      </p:sp>
      <p:sp>
        <p:nvSpPr>
          <p:cNvPr id="38" name="Shape 113"/>
          <p:cNvSpPr txBox="1">
            <a:spLocks noGrp="1"/>
          </p:cNvSpPr>
          <p:nvPr>
            <p:ph type="body" idx="1"/>
          </p:nvPr>
        </p:nvSpPr>
        <p:spPr>
          <a:xfrm>
            <a:off x="2339752" y="1929908"/>
            <a:ext cx="6624736" cy="4235396"/>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rtl="0">
              <a:spcBef>
                <a:spcPts val="0"/>
              </a:spcBef>
              <a:spcAft>
                <a:spcPts val="600"/>
              </a:spcAft>
              <a:buFont typeface="Arial" panose="020B0604020202020204" pitchFamily="34" charset="0"/>
              <a:buChar char="•"/>
            </a:pPr>
            <a:r>
              <a:rPr lang="en" sz="1800" dirty="0"/>
              <a:t>Apoio ao Estudo </a:t>
            </a:r>
            <a:r>
              <a:rPr lang="en" sz="1800" b="1" dirty="0">
                <a:solidFill>
                  <a:srgbClr val="46C2A2"/>
                </a:solidFill>
              </a:rPr>
              <a:t>| 22,2%</a:t>
            </a:r>
          </a:p>
          <a:p>
            <a:pPr marL="285750" indent="-285750" algn="just">
              <a:spcAft>
                <a:spcPts val="600"/>
              </a:spcAft>
              <a:buFont typeface="Arial" panose="020B0604020202020204" pitchFamily="34" charset="0"/>
              <a:buChar char="•"/>
            </a:pPr>
            <a:r>
              <a:rPr lang="en" sz="1800" dirty="0"/>
              <a:t>Apoio Pedagógico </a:t>
            </a:r>
            <a:r>
              <a:rPr lang="en" sz="1800" b="1" dirty="0">
                <a:solidFill>
                  <a:srgbClr val="46C2A2"/>
                </a:solidFill>
              </a:rPr>
              <a:t>| 18,9%</a:t>
            </a:r>
            <a:endParaRPr lang="en" sz="1800" dirty="0"/>
          </a:p>
          <a:p>
            <a:pPr marL="285750" indent="-285750" algn="just">
              <a:spcAft>
                <a:spcPts val="600"/>
              </a:spcAft>
              <a:buFont typeface="Arial" panose="020B0604020202020204" pitchFamily="34" charset="0"/>
              <a:buChar char="•"/>
            </a:pPr>
            <a:r>
              <a:rPr lang="pt-PT" sz="1800" dirty="0"/>
              <a:t>Constituição temporária de grupos de alunos </a:t>
            </a:r>
            <a:r>
              <a:rPr lang="en" sz="1800" b="1" dirty="0">
                <a:solidFill>
                  <a:srgbClr val="46C2A2"/>
                </a:solidFill>
              </a:rPr>
              <a:t>| 7,2%</a:t>
            </a:r>
          </a:p>
          <a:p>
            <a:pPr marL="285750" indent="-285750" algn="just">
              <a:spcAft>
                <a:spcPts val="600"/>
              </a:spcAft>
              <a:buFont typeface="Arial" panose="020B0604020202020204" pitchFamily="34" charset="0"/>
              <a:buChar char="•"/>
            </a:pPr>
            <a:r>
              <a:rPr lang="pt-PT" sz="1800" dirty="0"/>
              <a:t>Coadjuvação de professores em sala de aula </a:t>
            </a:r>
            <a:r>
              <a:rPr lang="en" sz="1800" b="1" dirty="0">
                <a:solidFill>
                  <a:srgbClr val="46C2A2"/>
                </a:solidFill>
              </a:rPr>
              <a:t>| 14,6%</a:t>
            </a:r>
            <a:endParaRPr lang="pt-PT" sz="1800" dirty="0"/>
          </a:p>
          <a:p>
            <a:pPr marL="285750" indent="-285750" algn="just">
              <a:spcAft>
                <a:spcPts val="600"/>
              </a:spcAft>
              <a:buFont typeface="Arial" panose="020B0604020202020204" pitchFamily="34" charset="0"/>
              <a:buChar char="•"/>
            </a:pPr>
            <a:r>
              <a:rPr lang="pt-PT" sz="1800" dirty="0"/>
              <a:t>Permutas temporárias de docentes </a:t>
            </a:r>
            <a:r>
              <a:rPr lang="en" sz="1800" b="1" dirty="0">
                <a:solidFill>
                  <a:srgbClr val="46C2A2"/>
                </a:solidFill>
              </a:rPr>
              <a:t>| 0,7%</a:t>
            </a:r>
          </a:p>
          <a:p>
            <a:pPr marL="285750" indent="-285750" algn="just">
              <a:spcAft>
                <a:spcPts val="600"/>
              </a:spcAft>
              <a:buFont typeface="Arial" panose="020B0604020202020204" pitchFamily="34" charset="0"/>
              <a:buChar char="•"/>
            </a:pPr>
            <a:r>
              <a:rPr lang="pt-PT" sz="1800" dirty="0"/>
              <a:t>Acompanhamento a alunos com dificuldades em disciplinas específicas </a:t>
            </a:r>
            <a:r>
              <a:rPr lang="en" sz="1800" b="1" dirty="0">
                <a:solidFill>
                  <a:srgbClr val="46C2A2"/>
                </a:solidFill>
              </a:rPr>
              <a:t>| 16,0%</a:t>
            </a:r>
          </a:p>
          <a:p>
            <a:pPr marL="285750" indent="-285750" algn="just">
              <a:spcAft>
                <a:spcPts val="600"/>
              </a:spcAft>
              <a:buFont typeface="Arial" panose="020B0604020202020204" pitchFamily="34" charset="0"/>
              <a:buChar char="•"/>
            </a:pPr>
            <a:r>
              <a:rPr lang="pt-PT" sz="1800" dirty="0"/>
              <a:t>Implementação de tutorias </a:t>
            </a:r>
            <a:r>
              <a:rPr lang="en" sz="1800" b="1" dirty="0">
                <a:solidFill>
                  <a:srgbClr val="46C2A2"/>
                </a:solidFill>
              </a:rPr>
              <a:t>| 11,7%</a:t>
            </a:r>
          </a:p>
          <a:p>
            <a:pPr marL="285750" indent="-285750" algn="just">
              <a:spcAft>
                <a:spcPts val="600"/>
              </a:spcAft>
              <a:buFont typeface="Arial" panose="020B0604020202020204" pitchFamily="34" charset="0"/>
              <a:buChar char="•"/>
            </a:pPr>
            <a:r>
              <a:rPr lang="pt-PT" sz="1800" dirty="0"/>
              <a:t>Acolhimento/acompanhamento a alunos PLNM </a:t>
            </a:r>
            <a:r>
              <a:rPr lang="en" sz="1800" b="1" dirty="0">
                <a:solidFill>
                  <a:srgbClr val="46C2A2"/>
                </a:solidFill>
              </a:rPr>
              <a:t>| 7,8%</a:t>
            </a:r>
          </a:p>
          <a:p>
            <a:pPr marL="285750" indent="-285750" algn="just">
              <a:spcAft>
                <a:spcPts val="600"/>
              </a:spcAft>
              <a:buFont typeface="Arial" panose="020B0604020202020204" pitchFamily="34" charset="0"/>
              <a:buChar char="•"/>
            </a:pPr>
            <a:r>
              <a:rPr lang="pt-PT" sz="1800" dirty="0"/>
              <a:t>Outras </a:t>
            </a:r>
            <a:r>
              <a:rPr lang="en" sz="1800" b="1" dirty="0">
                <a:solidFill>
                  <a:srgbClr val="46C2A2"/>
                </a:solidFill>
              </a:rPr>
              <a:t>| 0,9%</a:t>
            </a:r>
          </a:p>
          <a:p>
            <a:pPr lvl="0" algn="just">
              <a:spcAft>
                <a:spcPts val="600"/>
              </a:spcAft>
              <a:buNone/>
            </a:pPr>
            <a:endParaRPr lang="en" sz="1800" dirty="0"/>
          </a:p>
        </p:txBody>
      </p:sp>
      <p:grpSp>
        <p:nvGrpSpPr>
          <p:cNvPr id="39" name="Grupo 38"/>
          <p:cNvGrpSpPr/>
          <p:nvPr/>
        </p:nvGrpSpPr>
        <p:grpSpPr>
          <a:xfrm>
            <a:off x="567460" y="2411465"/>
            <a:ext cx="1506663" cy="2684284"/>
            <a:chOff x="567460" y="2411465"/>
            <a:chExt cx="1506663" cy="2684284"/>
          </a:xfrm>
        </p:grpSpPr>
        <p:sp>
          <p:nvSpPr>
            <p:cNvPr id="40" name="Textfeld 2"/>
            <p:cNvSpPr txBox="1"/>
            <p:nvPr/>
          </p:nvSpPr>
          <p:spPr>
            <a:xfrm>
              <a:off x="715290" y="4018531"/>
              <a:ext cx="1344816" cy="1077218"/>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Medidas de promoção do sucesso educativo</a:t>
              </a:r>
            </a:p>
          </p:txBody>
        </p:sp>
        <p:sp>
          <p:nvSpPr>
            <p:cNvPr id="46" name="Oval 33" descr="© INSCALE GmbH, 26.05.2010&#10;http://www.presentationload.com/"/>
            <p:cNvSpPr>
              <a:spLocks noChangeArrowheads="1"/>
            </p:cNvSpPr>
            <p:nvPr/>
          </p:nvSpPr>
          <p:spPr bwMode="gray">
            <a:xfrm>
              <a:off x="567460" y="2479120"/>
              <a:ext cx="1492645" cy="1474612"/>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47" name="_color1" descr="© INSCALE GmbH, 26.05.2010&#10;http://www.presentationload.com/"/>
            <p:cNvSpPr>
              <a:spLocks/>
            </p:cNvSpPr>
            <p:nvPr/>
          </p:nvSpPr>
          <p:spPr bwMode="gray">
            <a:xfrm>
              <a:off x="568342" y="3052222"/>
              <a:ext cx="1505781" cy="900396"/>
            </a:xfrm>
            <a:custGeom>
              <a:avLst/>
              <a:gdLst/>
              <a:ahLst/>
              <a:cxnLst>
                <a:cxn ang="0">
                  <a:pos x="1015" y="8"/>
                </a:cxn>
                <a:cxn ang="0">
                  <a:pos x="1014" y="10"/>
                </a:cxn>
                <a:cxn ang="0">
                  <a:pos x="508" y="113"/>
                </a:cxn>
                <a:cxn ang="0">
                  <a:pos x="2" y="10"/>
                </a:cxn>
                <a:cxn ang="0">
                  <a:pos x="1" y="8"/>
                </a:cxn>
                <a:cxn ang="0">
                  <a:pos x="0" y="0"/>
                </a:cxn>
                <a:cxn ang="0">
                  <a:pos x="508" y="508"/>
                </a:cxn>
                <a:cxn ang="0">
                  <a:pos x="1016" y="1"/>
                </a:cxn>
                <a:cxn ang="0">
                  <a:pos x="1015" y="8"/>
                </a:cxn>
              </a:cxnLst>
              <a:rect l="0" t="0" r="r" b="b"/>
              <a:pathLst>
                <a:path w="1016" h="508">
                  <a:moveTo>
                    <a:pt x="1015" y="8"/>
                  </a:moveTo>
                  <a:cubicBezTo>
                    <a:pt x="1014" y="9"/>
                    <a:pt x="1014" y="9"/>
                    <a:pt x="1014" y="10"/>
                  </a:cubicBezTo>
                  <a:cubicBezTo>
                    <a:pt x="992" y="68"/>
                    <a:pt x="774" y="113"/>
                    <a:pt x="508" y="113"/>
                  </a:cubicBezTo>
                  <a:cubicBezTo>
                    <a:pt x="242" y="113"/>
                    <a:pt x="24" y="68"/>
                    <a:pt x="2" y="10"/>
                  </a:cubicBezTo>
                  <a:cubicBezTo>
                    <a:pt x="2" y="9"/>
                    <a:pt x="2" y="9"/>
                    <a:pt x="1" y="8"/>
                  </a:cubicBezTo>
                  <a:cubicBezTo>
                    <a:pt x="1" y="6"/>
                    <a:pt x="0" y="3"/>
                    <a:pt x="0" y="0"/>
                  </a:cubicBezTo>
                  <a:cubicBezTo>
                    <a:pt x="0" y="281"/>
                    <a:pt x="228" y="508"/>
                    <a:pt x="508" y="508"/>
                  </a:cubicBezTo>
                  <a:cubicBezTo>
                    <a:pt x="788" y="508"/>
                    <a:pt x="1015" y="281"/>
                    <a:pt x="1016" y="1"/>
                  </a:cubicBezTo>
                  <a:cubicBezTo>
                    <a:pt x="1016" y="4"/>
                    <a:pt x="1015" y="6"/>
                    <a:pt x="1015" y="8"/>
                  </a:cubicBezTo>
                  <a:close/>
                </a:path>
              </a:pathLst>
            </a:custGeom>
            <a:solidFill>
              <a:srgbClr val="DA5F95"/>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48" name="_color1" descr="© INSCALE GmbH, 26.05.2010&#10;http://www.presentationload.com/"/>
            <p:cNvSpPr>
              <a:spLocks/>
            </p:cNvSpPr>
            <p:nvPr/>
          </p:nvSpPr>
          <p:spPr bwMode="gray">
            <a:xfrm>
              <a:off x="568342" y="2863501"/>
              <a:ext cx="1505781" cy="489214"/>
            </a:xfrm>
            <a:custGeom>
              <a:avLst/>
              <a:gdLst/>
              <a:ahLst/>
              <a:cxnLst>
                <a:cxn ang="0">
                  <a:pos x="2" y="122"/>
                </a:cxn>
                <a:cxn ang="0">
                  <a:pos x="508" y="225"/>
                </a:cxn>
                <a:cxn ang="0">
                  <a:pos x="1014" y="122"/>
                </a:cxn>
                <a:cxn ang="0">
                  <a:pos x="1015" y="120"/>
                </a:cxn>
                <a:cxn ang="0">
                  <a:pos x="1016" y="113"/>
                </a:cxn>
                <a:cxn ang="0">
                  <a:pos x="1016" y="112"/>
                </a:cxn>
                <a:cxn ang="0">
                  <a:pos x="1016" y="111"/>
                </a:cxn>
                <a:cxn ang="0">
                  <a:pos x="508" y="0"/>
                </a:cxn>
                <a:cxn ang="0">
                  <a:pos x="0" y="112"/>
                </a:cxn>
                <a:cxn ang="0">
                  <a:pos x="0" y="112"/>
                </a:cxn>
                <a:cxn ang="0">
                  <a:pos x="1" y="120"/>
                </a:cxn>
                <a:cxn ang="0">
                  <a:pos x="2" y="122"/>
                </a:cxn>
              </a:cxnLst>
              <a:rect l="0" t="0" r="r" b="b"/>
              <a:pathLst>
                <a:path w="1016" h="225">
                  <a:moveTo>
                    <a:pt x="2" y="122"/>
                  </a:moveTo>
                  <a:cubicBezTo>
                    <a:pt x="24" y="180"/>
                    <a:pt x="242" y="225"/>
                    <a:pt x="508" y="225"/>
                  </a:cubicBezTo>
                  <a:cubicBezTo>
                    <a:pt x="774" y="225"/>
                    <a:pt x="992" y="180"/>
                    <a:pt x="1014" y="122"/>
                  </a:cubicBezTo>
                  <a:cubicBezTo>
                    <a:pt x="1014" y="121"/>
                    <a:pt x="1014" y="121"/>
                    <a:pt x="1015" y="120"/>
                  </a:cubicBezTo>
                  <a:cubicBezTo>
                    <a:pt x="1015" y="118"/>
                    <a:pt x="1016" y="116"/>
                    <a:pt x="1016" y="113"/>
                  </a:cubicBezTo>
                  <a:cubicBezTo>
                    <a:pt x="1016" y="113"/>
                    <a:pt x="1016" y="113"/>
                    <a:pt x="1016" y="112"/>
                  </a:cubicBezTo>
                  <a:cubicBezTo>
                    <a:pt x="1016" y="112"/>
                    <a:pt x="1016" y="111"/>
                    <a:pt x="1016" y="111"/>
                  </a:cubicBezTo>
                  <a:cubicBezTo>
                    <a:pt x="1013" y="49"/>
                    <a:pt x="786" y="0"/>
                    <a:pt x="508" y="0"/>
                  </a:cubicBezTo>
                  <a:cubicBezTo>
                    <a:pt x="228" y="0"/>
                    <a:pt x="0" y="50"/>
                    <a:pt x="0" y="112"/>
                  </a:cubicBezTo>
                  <a:cubicBezTo>
                    <a:pt x="0" y="112"/>
                    <a:pt x="0" y="112"/>
                    <a:pt x="0" y="112"/>
                  </a:cubicBezTo>
                  <a:cubicBezTo>
                    <a:pt x="0" y="115"/>
                    <a:pt x="1" y="118"/>
                    <a:pt x="1" y="120"/>
                  </a:cubicBezTo>
                  <a:cubicBezTo>
                    <a:pt x="2" y="121"/>
                    <a:pt x="2" y="121"/>
                    <a:pt x="2" y="122"/>
                  </a:cubicBezTo>
                  <a:close/>
                </a:path>
              </a:pathLst>
            </a:custGeom>
            <a:solidFill>
              <a:srgbClr val="DA5F95"/>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pic>
          <p:nvPicPr>
            <p:cNvPr id="49" name="Picture 115"/>
            <p:cNvPicPr>
              <a:picLocks noChangeAspect="1" noChangeArrowheads="1"/>
            </p:cNvPicPr>
            <p:nvPr/>
          </p:nvPicPr>
          <p:blipFill>
            <a:blip r:embed="rId3" cstate="print"/>
            <a:srcRect/>
            <a:stretch>
              <a:fillRect/>
            </a:stretch>
          </p:blipFill>
          <p:spPr bwMode="gray">
            <a:xfrm>
              <a:off x="789289" y="2411465"/>
              <a:ext cx="1045725" cy="765182"/>
            </a:xfrm>
            <a:prstGeom prst="rect">
              <a:avLst/>
            </a:prstGeom>
            <a:noFill/>
            <a:ln w="9525">
              <a:noFill/>
              <a:miter lim="800000"/>
              <a:headEnd/>
              <a:tailEnd/>
            </a:ln>
            <a:effectLst>
              <a:softEdge rad="127000"/>
            </a:effectLst>
          </p:spPr>
        </p:pic>
      </p:grpSp>
      <p:sp>
        <p:nvSpPr>
          <p:cNvPr id="56" name="Text Box 63" descr="© INSCALE GmbH, 26.05.2010&#10;http://www.presentationload.com/"/>
          <p:cNvSpPr txBox="1">
            <a:spLocks noChangeArrowheads="1"/>
          </p:cNvSpPr>
          <p:nvPr/>
        </p:nvSpPr>
        <p:spPr bwMode="gray">
          <a:xfrm>
            <a:off x="1166881" y="2661753"/>
            <a:ext cx="359073"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63%</a:t>
            </a:r>
          </a:p>
        </p:txBody>
      </p:sp>
    </p:spTree>
    <p:extLst>
      <p:ext uri="{BB962C8B-B14F-4D97-AF65-F5344CB8AC3E}">
        <p14:creationId xmlns:p14="http://schemas.microsoft.com/office/powerpoint/2010/main" val="1248918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RIPA - </a:t>
            </a:r>
            <a:r>
              <a:rPr lang="pt-PT" sz="2800" dirty="0" err="1"/>
              <a:t>RAM</a:t>
            </a:r>
            <a:endParaRPr lang="en" sz="2800" dirty="0"/>
          </a:p>
        </p:txBody>
      </p:sp>
      <p:sp>
        <p:nvSpPr>
          <p:cNvPr id="12" name="Shape 113"/>
          <p:cNvSpPr txBox="1">
            <a:spLocks noGrp="1"/>
          </p:cNvSpPr>
          <p:nvPr>
            <p:ph type="body" idx="1"/>
          </p:nvPr>
        </p:nvSpPr>
        <p:spPr>
          <a:xfrm>
            <a:off x="2339752" y="2069936"/>
            <a:ext cx="6624736" cy="3735328"/>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rtl="0">
              <a:spcBef>
                <a:spcPts val="0"/>
              </a:spcBef>
              <a:spcAft>
                <a:spcPts val="600"/>
              </a:spcAft>
              <a:buFont typeface="Arial" panose="020B0604020202020204" pitchFamily="34" charset="0"/>
              <a:buChar char="•"/>
            </a:pPr>
            <a:r>
              <a:rPr lang="en" sz="1800" dirty="0"/>
              <a:t>Apoio ao Estudo </a:t>
            </a:r>
            <a:r>
              <a:rPr lang="en" sz="1800" b="1" dirty="0">
                <a:solidFill>
                  <a:srgbClr val="46C2A2"/>
                </a:solidFill>
              </a:rPr>
              <a:t>| 26,5%</a:t>
            </a:r>
          </a:p>
          <a:p>
            <a:pPr marL="285750" indent="-285750" algn="just">
              <a:spcAft>
                <a:spcPts val="600"/>
              </a:spcAft>
              <a:buFont typeface="Arial" panose="020B0604020202020204" pitchFamily="34" charset="0"/>
              <a:buChar char="•"/>
            </a:pPr>
            <a:r>
              <a:rPr lang="en" sz="1800" dirty="0"/>
              <a:t>Apoio Pedagógico </a:t>
            </a:r>
            <a:r>
              <a:rPr lang="en" sz="1800" b="1" dirty="0">
                <a:solidFill>
                  <a:srgbClr val="46C2A2"/>
                </a:solidFill>
              </a:rPr>
              <a:t>| 26,5%</a:t>
            </a:r>
            <a:endParaRPr lang="en" sz="1800" dirty="0"/>
          </a:p>
          <a:p>
            <a:pPr marL="285750" indent="-285750" algn="just">
              <a:spcAft>
                <a:spcPts val="600"/>
              </a:spcAft>
              <a:buFont typeface="Arial" panose="020B0604020202020204" pitchFamily="34" charset="0"/>
              <a:buChar char="•"/>
            </a:pPr>
            <a:r>
              <a:rPr lang="pt-PT" sz="1800" dirty="0"/>
              <a:t>Constituição temporária de grupos de alunos </a:t>
            </a:r>
            <a:r>
              <a:rPr lang="en" sz="1800" b="1" dirty="0">
                <a:solidFill>
                  <a:srgbClr val="46C2A2"/>
                </a:solidFill>
              </a:rPr>
              <a:t>| 4,5%</a:t>
            </a:r>
          </a:p>
          <a:p>
            <a:pPr marL="285750" indent="-285750" algn="just">
              <a:spcAft>
                <a:spcPts val="600"/>
              </a:spcAft>
              <a:buFont typeface="Arial" panose="020B0604020202020204" pitchFamily="34" charset="0"/>
              <a:buChar char="•"/>
            </a:pPr>
            <a:r>
              <a:rPr lang="pt-PT" sz="1800" dirty="0"/>
              <a:t>Coadjuvação de professores em sala de aula </a:t>
            </a:r>
            <a:r>
              <a:rPr lang="en" sz="1800" b="1" dirty="0">
                <a:solidFill>
                  <a:srgbClr val="46C2A2"/>
                </a:solidFill>
              </a:rPr>
              <a:t>| 12,2%</a:t>
            </a:r>
            <a:endParaRPr lang="pt-PT" sz="1800" dirty="0"/>
          </a:p>
          <a:p>
            <a:pPr marL="285750" indent="-285750" algn="just">
              <a:spcAft>
                <a:spcPts val="600"/>
              </a:spcAft>
              <a:buFont typeface="Arial" panose="020B0604020202020204" pitchFamily="34" charset="0"/>
              <a:buChar char="•"/>
            </a:pPr>
            <a:r>
              <a:rPr lang="pt-PT" sz="1800" dirty="0"/>
              <a:t>Permutas temporárias de docentes </a:t>
            </a:r>
            <a:r>
              <a:rPr lang="en" sz="1800" b="1" dirty="0">
                <a:solidFill>
                  <a:srgbClr val="46C2A2"/>
                </a:solidFill>
              </a:rPr>
              <a:t>| 0,0%</a:t>
            </a:r>
          </a:p>
          <a:p>
            <a:pPr marL="285750" indent="-285750" algn="just">
              <a:spcAft>
                <a:spcPts val="600"/>
              </a:spcAft>
              <a:buFont typeface="Arial" panose="020B0604020202020204" pitchFamily="34" charset="0"/>
              <a:buChar char="•"/>
            </a:pPr>
            <a:r>
              <a:rPr lang="pt-PT" sz="1800" dirty="0"/>
              <a:t>Acompanhamento a alunos com dificuldades em disciplinas específicas </a:t>
            </a:r>
            <a:r>
              <a:rPr lang="en" sz="1800" b="1" dirty="0">
                <a:solidFill>
                  <a:srgbClr val="46C2A2"/>
                </a:solidFill>
              </a:rPr>
              <a:t>| 18,0%</a:t>
            </a:r>
          </a:p>
          <a:p>
            <a:pPr marL="285750" indent="-285750" algn="just">
              <a:spcAft>
                <a:spcPts val="600"/>
              </a:spcAft>
              <a:buFont typeface="Arial" panose="020B0604020202020204" pitchFamily="34" charset="0"/>
              <a:buChar char="•"/>
            </a:pPr>
            <a:r>
              <a:rPr lang="pt-PT" sz="1800" dirty="0"/>
              <a:t>Implementação de tutorias </a:t>
            </a:r>
            <a:r>
              <a:rPr lang="en" sz="1800" b="1" dirty="0">
                <a:solidFill>
                  <a:srgbClr val="46C2A2"/>
                </a:solidFill>
              </a:rPr>
              <a:t>| 4,1,7%</a:t>
            </a:r>
          </a:p>
          <a:p>
            <a:pPr marL="285750" indent="-285750" algn="just">
              <a:spcAft>
                <a:spcPts val="600"/>
              </a:spcAft>
              <a:buFont typeface="Arial" panose="020B0604020202020204" pitchFamily="34" charset="0"/>
              <a:buChar char="•"/>
            </a:pPr>
            <a:r>
              <a:rPr lang="pt-PT" sz="1800" dirty="0"/>
              <a:t>Acolhimento/acompanhamento a alunos PLNM </a:t>
            </a:r>
            <a:r>
              <a:rPr lang="en" sz="1800" b="1" dirty="0">
                <a:solidFill>
                  <a:srgbClr val="46C2A2"/>
                </a:solidFill>
              </a:rPr>
              <a:t>| 7,3%</a:t>
            </a:r>
          </a:p>
          <a:p>
            <a:pPr marL="285750" indent="-285750" algn="just">
              <a:spcAft>
                <a:spcPts val="600"/>
              </a:spcAft>
              <a:buFont typeface="Arial" panose="020B0604020202020204" pitchFamily="34" charset="0"/>
              <a:buChar char="•"/>
            </a:pPr>
            <a:r>
              <a:rPr lang="pt-PT" sz="1800" dirty="0"/>
              <a:t>Outras </a:t>
            </a:r>
            <a:r>
              <a:rPr lang="en" sz="1800" b="1" dirty="0">
                <a:solidFill>
                  <a:srgbClr val="46C2A2"/>
                </a:solidFill>
              </a:rPr>
              <a:t>| 0,8%</a:t>
            </a:r>
          </a:p>
          <a:p>
            <a:pPr lvl="0" algn="just">
              <a:spcAft>
                <a:spcPts val="600"/>
              </a:spcAft>
              <a:buNone/>
            </a:pPr>
            <a:endParaRPr lang="en" sz="1800" dirty="0"/>
          </a:p>
        </p:txBody>
      </p:sp>
      <p:grpSp>
        <p:nvGrpSpPr>
          <p:cNvPr id="13" name="Grupo 12"/>
          <p:cNvGrpSpPr/>
          <p:nvPr/>
        </p:nvGrpSpPr>
        <p:grpSpPr>
          <a:xfrm>
            <a:off x="567460" y="2411465"/>
            <a:ext cx="1506663" cy="2684284"/>
            <a:chOff x="567460" y="2411465"/>
            <a:chExt cx="1506663" cy="2684284"/>
          </a:xfrm>
        </p:grpSpPr>
        <p:sp>
          <p:nvSpPr>
            <p:cNvPr id="14" name="Textfeld 2"/>
            <p:cNvSpPr txBox="1"/>
            <p:nvPr/>
          </p:nvSpPr>
          <p:spPr>
            <a:xfrm>
              <a:off x="715290" y="4018531"/>
              <a:ext cx="1344816" cy="1077218"/>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Medidas de promoção do sucesso educativo</a:t>
              </a:r>
            </a:p>
          </p:txBody>
        </p:sp>
        <p:sp>
          <p:nvSpPr>
            <p:cNvPr id="15" name="Oval 33" descr="© INSCALE GmbH, 26.05.2010&#10;http://www.presentationload.com/"/>
            <p:cNvSpPr>
              <a:spLocks noChangeArrowheads="1"/>
            </p:cNvSpPr>
            <p:nvPr/>
          </p:nvSpPr>
          <p:spPr bwMode="gray">
            <a:xfrm>
              <a:off x="567460" y="2479120"/>
              <a:ext cx="1492645" cy="1474612"/>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6" name="_color1" descr="© INSCALE GmbH, 26.05.2010&#10;http://www.presentationload.com/"/>
            <p:cNvSpPr>
              <a:spLocks/>
            </p:cNvSpPr>
            <p:nvPr/>
          </p:nvSpPr>
          <p:spPr bwMode="gray">
            <a:xfrm>
              <a:off x="568342" y="3052222"/>
              <a:ext cx="1505781" cy="900396"/>
            </a:xfrm>
            <a:custGeom>
              <a:avLst/>
              <a:gdLst/>
              <a:ahLst/>
              <a:cxnLst>
                <a:cxn ang="0">
                  <a:pos x="1015" y="8"/>
                </a:cxn>
                <a:cxn ang="0">
                  <a:pos x="1014" y="10"/>
                </a:cxn>
                <a:cxn ang="0">
                  <a:pos x="508" y="113"/>
                </a:cxn>
                <a:cxn ang="0">
                  <a:pos x="2" y="10"/>
                </a:cxn>
                <a:cxn ang="0">
                  <a:pos x="1" y="8"/>
                </a:cxn>
                <a:cxn ang="0">
                  <a:pos x="0" y="0"/>
                </a:cxn>
                <a:cxn ang="0">
                  <a:pos x="508" y="508"/>
                </a:cxn>
                <a:cxn ang="0">
                  <a:pos x="1016" y="1"/>
                </a:cxn>
                <a:cxn ang="0">
                  <a:pos x="1015" y="8"/>
                </a:cxn>
              </a:cxnLst>
              <a:rect l="0" t="0" r="r" b="b"/>
              <a:pathLst>
                <a:path w="1016" h="508">
                  <a:moveTo>
                    <a:pt x="1015" y="8"/>
                  </a:moveTo>
                  <a:cubicBezTo>
                    <a:pt x="1014" y="9"/>
                    <a:pt x="1014" y="9"/>
                    <a:pt x="1014" y="10"/>
                  </a:cubicBezTo>
                  <a:cubicBezTo>
                    <a:pt x="992" y="68"/>
                    <a:pt x="774" y="113"/>
                    <a:pt x="508" y="113"/>
                  </a:cubicBezTo>
                  <a:cubicBezTo>
                    <a:pt x="242" y="113"/>
                    <a:pt x="24" y="68"/>
                    <a:pt x="2" y="10"/>
                  </a:cubicBezTo>
                  <a:cubicBezTo>
                    <a:pt x="2" y="9"/>
                    <a:pt x="2" y="9"/>
                    <a:pt x="1" y="8"/>
                  </a:cubicBezTo>
                  <a:cubicBezTo>
                    <a:pt x="1" y="6"/>
                    <a:pt x="0" y="3"/>
                    <a:pt x="0" y="0"/>
                  </a:cubicBezTo>
                  <a:cubicBezTo>
                    <a:pt x="0" y="281"/>
                    <a:pt x="228" y="508"/>
                    <a:pt x="508" y="508"/>
                  </a:cubicBezTo>
                  <a:cubicBezTo>
                    <a:pt x="788" y="508"/>
                    <a:pt x="1015" y="281"/>
                    <a:pt x="1016" y="1"/>
                  </a:cubicBezTo>
                  <a:cubicBezTo>
                    <a:pt x="1016" y="4"/>
                    <a:pt x="1015" y="6"/>
                    <a:pt x="1015" y="8"/>
                  </a:cubicBezTo>
                  <a:close/>
                </a:path>
              </a:pathLst>
            </a:custGeom>
            <a:solidFill>
              <a:srgbClr val="DA5F95"/>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7" name="_color1" descr="© INSCALE GmbH, 26.05.2010&#10;http://www.presentationload.com/"/>
            <p:cNvSpPr>
              <a:spLocks/>
            </p:cNvSpPr>
            <p:nvPr/>
          </p:nvSpPr>
          <p:spPr bwMode="gray">
            <a:xfrm>
              <a:off x="568342" y="2863501"/>
              <a:ext cx="1505781" cy="489214"/>
            </a:xfrm>
            <a:custGeom>
              <a:avLst/>
              <a:gdLst/>
              <a:ahLst/>
              <a:cxnLst>
                <a:cxn ang="0">
                  <a:pos x="2" y="122"/>
                </a:cxn>
                <a:cxn ang="0">
                  <a:pos x="508" y="225"/>
                </a:cxn>
                <a:cxn ang="0">
                  <a:pos x="1014" y="122"/>
                </a:cxn>
                <a:cxn ang="0">
                  <a:pos x="1015" y="120"/>
                </a:cxn>
                <a:cxn ang="0">
                  <a:pos x="1016" y="113"/>
                </a:cxn>
                <a:cxn ang="0">
                  <a:pos x="1016" y="112"/>
                </a:cxn>
                <a:cxn ang="0">
                  <a:pos x="1016" y="111"/>
                </a:cxn>
                <a:cxn ang="0">
                  <a:pos x="508" y="0"/>
                </a:cxn>
                <a:cxn ang="0">
                  <a:pos x="0" y="112"/>
                </a:cxn>
                <a:cxn ang="0">
                  <a:pos x="0" y="112"/>
                </a:cxn>
                <a:cxn ang="0">
                  <a:pos x="1" y="120"/>
                </a:cxn>
                <a:cxn ang="0">
                  <a:pos x="2" y="122"/>
                </a:cxn>
              </a:cxnLst>
              <a:rect l="0" t="0" r="r" b="b"/>
              <a:pathLst>
                <a:path w="1016" h="225">
                  <a:moveTo>
                    <a:pt x="2" y="122"/>
                  </a:moveTo>
                  <a:cubicBezTo>
                    <a:pt x="24" y="180"/>
                    <a:pt x="242" y="225"/>
                    <a:pt x="508" y="225"/>
                  </a:cubicBezTo>
                  <a:cubicBezTo>
                    <a:pt x="774" y="225"/>
                    <a:pt x="992" y="180"/>
                    <a:pt x="1014" y="122"/>
                  </a:cubicBezTo>
                  <a:cubicBezTo>
                    <a:pt x="1014" y="121"/>
                    <a:pt x="1014" y="121"/>
                    <a:pt x="1015" y="120"/>
                  </a:cubicBezTo>
                  <a:cubicBezTo>
                    <a:pt x="1015" y="118"/>
                    <a:pt x="1016" y="116"/>
                    <a:pt x="1016" y="113"/>
                  </a:cubicBezTo>
                  <a:cubicBezTo>
                    <a:pt x="1016" y="113"/>
                    <a:pt x="1016" y="113"/>
                    <a:pt x="1016" y="112"/>
                  </a:cubicBezTo>
                  <a:cubicBezTo>
                    <a:pt x="1016" y="112"/>
                    <a:pt x="1016" y="111"/>
                    <a:pt x="1016" y="111"/>
                  </a:cubicBezTo>
                  <a:cubicBezTo>
                    <a:pt x="1013" y="49"/>
                    <a:pt x="786" y="0"/>
                    <a:pt x="508" y="0"/>
                  </a:cubicBezTo>
                  <a:cubicBezTo>
                    <a:pt x="228" y="0"/>
                    <a:pt x="0" y="50"/>
                    <a:pt x="0" y="112"/>
                  </a:cubicBezTo>
                  <a:cubicBezTo>
                    <a:pt x="0" y="112"/>
                    <a:pt x="0" y="112"/>
                    <a:pt x="0" y="112"/>
                  </a:cubicBezTo>
                  <a:cubicBezTo>
                    <a:pt x="0" y="115"/>
                    <a:pt x="1" y="118"/>
                    <a:pt x="1" y="120"/>
                  </a:cubicBezTo>
                  <a:cubicBezTo>
                    <a:pt x="2" y="121"/>
                    <a:pt x="2" y="121"/>
                    <a:pt x="2" y="122"/>
                  </a:cubicBezTo>
                  <a:close/>
                </a:path>
              </a:pathLst>
            </a:custGeom>
            <a:solidFill>
              <a:srgbClr val="DA5F95"/>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pic>
          <p:nvPicPr>
            <p:cNvPr id="18" name="Picture 115"/>
            <p:cNvPicPr>
              <a:picLocks noChangeAspect="1" noChangeArrowheads="1"/>
            </p:cNvPicPr>
            <p:nvPr/>
          </p:nvPicPr>
          <p:blipFill>
            <a:blip r:embed="rId3" cstate="print"/>
            <a:srcRect/>
            <a:stretch>
              <a:fillRect/>
            </a:stretch>
          </p:blipFill>
          <p:spPr bwMode="gray">
            <a:xfrm>
              <a:off x="789289" y="2411465"/>
              <a:ext cx="1045725" cy="765182"/>
            </a:xfrm>
            <a:prstGeom prst="rect">
              <a:avLst/>
            </a:prstGeom>
            <a:noFill/>
            <a:ln w="9525">
              <a:noFill/>
              <a:miter lim="800000"/>
              <a:headEnd/>
              <a:tailEnd/>
            </a:ln>
            <a:effectLst>
              <a:softEdge rad="127000"/>
            </a:effectLst>
          </p:spPr>
        </p:pic>
      </p:grpSp>
      <p:sp>
        <p:nvSpPr>
          <p:cNvPr id="19" name="Text Box 63" descr="© INSCALE GmbH, 26.05.2010&#10;http://www.presentationload.com/"/>
          <p:cNvSpPr txBox="1">
            <a:spLocks noChangeArrowheads="1"/>
          </p:cNvSpPr>
          <p:nvPr/>
        </p:nvSpPr>
        <p:spPr bwMode="gray">
          <a:xfrm>
            <a:off x="1166881" y="2661753"/>
            <a:ext cx="359073"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62%</a:t>
            </a:r>
          </a:p>
        </p:txBody>
      </p:sp>
    </p:spTree>
    <p:extLst>
      <p:ext uri="{BB962C8B-B14F-4D97-AF65-F5344CB8AC3E}">
        <p14:creationId xmlns:p14="http://schemas.microsoft.com/office/powerpoint/2010/main" val="3245122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RIPA</a:t>
            </a:r>
            <a:endParaRPr lang="en" sz="2800" dirty="0"/>
          </a:p>
        </p:txBody>
      </p:sp>
      <p:sp>
        <p:nvSpPr>
          <p:cNvPr id="12" name="Shape 113"/>
          <p:cNvSpPr txBox="1">
            <a:spLocks noGrp="1"/>
          </p:cNvSpPr>
          <p:nvPr>
            <p:ph type="body" idx="1"/>
          </p:nvPr>
        </p:nvSpPr>
        <p:spPr>
          <a:xfrm>
            <a:off x="2339752" y="2060848"/>
            <a:ext cx="6336704" cy="2556567"/>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a:spcAft>
                <a:spcPts val="1800"/>
              </a:spcAft>
              <a:buFont typeface="Arial" panose="020B0604020202020204" pitchFamily="34" charset="0"/>
              <a:buChar char="•"/>
            </a:pPr>
            <a:r>
              <a:rPr lang="pt-PT" sz="1800" dirty="0"/>
              <a:t>Acompanhamento a alunos com dificuldades em domínios/áreas específicos </a:t>
            </a:r>
            <a:r>
              <a:rPr lang="en" sz="1800" b="1" dirty="0">
                <a:solidFill>
                  <a:srgbClr val="46C2A2"/>
                </a:solidFill>
              </a:rPr>
              <a:t>| 73,1%</a:t>
            </a:r>
          </a:p>
          <a:p>
            <a:pPr marL="285750" indent="-285750" algn="just">
              <a:spcAft>
                <a:spcPts val="1800"/>
              </a:spcAft>
              <a:buFont typeface="Arial" panose="020B0604020202020204" pitchFamily="34" charset="0"/>
              <a:buChar char="•"/>
            </a:pPr>
            <a:r>
              <a:rPr lang="pt-PT" sz="1800" dirty="0"/>
              <a:t>Orientação de alunos para espaços de aprendizagem específicos (oficinas, </a:t>
            </a:r>
            <a:r>
              <a:rPr lang="pt-PT" sz="1800" dirty="0" err="1"/>
              <a:t>mentorados</a:t>
            </a:r>
            <a:r>
              <a:rPr lang="pt-PT" sz="1800" dirty="0"/>
              <a:t>, entre outros) </a:t>
            </a:r>
            <a:r>
              <a:rPr lang="en" sz="1800" b="1" dirty="0">
                <a:solidFill>
                  <a:srgbClr val="46C2A2"/>
                </a:solidFill>
              </a:rPr>
              <a:t>| 21,7%</a:t>
            </a:r>
            <a:endParaRPr lang="en" sz="1800" dirty="0"/>
          </a:p>
          <a:p>
            <a:pPr marL="285750" indent="-285750" algn="just">
              <a:spcAft>
                <a:spcPts val="1800"/>
              </a:spcAft>
              <a:buFont typeface="Arial" panose="020B0604020202020204" pitchFamily="34" charset="0"/>
              <a:buChar char="•"/>
            </a:pPr>
            <a:r>
              <a:rPr lang="pt-PT" sz="1800" dirty="0"/>
              <a:t>Outras </a:t>
            </a:r>
            <a:r>
              <a:rPr lang="en" sz="1800" b="1" dirty="0">
                <a:solidFill>
                  <a:srgbClr val="46C2A2"/>
                </a:solidFill>
              </a:rPr>
              <a:t>| 5,3%</a:t>
            </a:r>
          </a:p>
          <a:p>
            <a:pPr lvl="0" algn="just">
              <a:spcAft>
                <a:spcPts val="600"/>
              </a:spcAft>
              <a:buNone/>
            </a:pPr>
            <a:endParaRPr lang="en" sz="1800" dirty="0"/>
          </a:p>
        </p:txBody>
      </p:sp>
      <p:grpSp>
        <p:nvGrpSpPr>
          <p:cNvPr id="13" name="Grupo 12"/>
          <p:cNvGrpSpPr/>
          <p:nvPr/>
        </p:nvGrpSpPr>
        <p:grpSpPr>
          <a:xfrm>
            <a:off x="539552" y="2276872"/>
            <a:ext cx="1541567" cy="2871323"/>
            <a:chOff x="539552" y="2276872"/>
            <a:chExt cx="1541567" cy="2871323"/>
          </a:xfrm>
        </p:grpSpPr>
        <p:sp>
          <p:nvSpPr>
            <p:cNvPr id="14" name="Oval 21" descr="© INSCALE GmbH, 26.05.2010&#10;http://www.presentationload.com/"/>
            <p:cNvSpPr>
              <a:spLocks noChangeArrowheads="1"/>
            </p:cNvSpPr>
            <p:nvPr/>
          </p:nvSpPr>
          <p:spPr bwMode="gray">
            <a:xfrm>
              <a:off x="539552" y="2276872"/>
              <a:ext cx="1491015"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5" name="_color1" descr="© INSCALE GmbH, 26.05.2010&#10;http://www.presentationload.com/"/>
            <p:cNvSpPr>
              <a:spLocks/>
            </p:cNvSpPr>
            <p:nvPr/>
          </p:nvSpPr>
          <p:spPr bwMode="gray">
            <a:xfrm>
              <a:off x="614672" y="3203980"/>
              <a:ext cx="1361256" cy="548438"/>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F8C10C"/>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16" name="_color1" descr="© INSCALE GmbH, 26.05.2010&#10;http://www.presentationload.com/"/>
            <p:cNvSpPr>
              <a:spLocks/>
            </p:cNvSpPr>
            <p:nvPr/>
          </p:nvSpPr>
          <p:spPr bwMode="gray">
            <a:xfrm>
              <a:off x="630040" y="3015022"/>
              <a:ext cx="1335611" cy="348230"/>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F8C10C"/>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17" name="Text Box 63" descr="© INSCALE GmbH, 26.05.2010&#10;http://www.presentationload.com/"/>
            <p:cNvSpPr txBox="1">
              <a:spLocks noChangeArrowheads="1"/>
            </p:cNvSpPr>
            <p:nvPr/>
          </p:nvSpPr>
          <p:spPr bwMode="gray">
            <a:xfrm>
              <a:off x="1094093" y="2568726"/>
              <a:ext cx="508152"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19,7%</a:t>
              </a:r>
            </a:p>
          </p:txBody>
        </p:sp>
        <p:sp>
          <p:nvSpPr>
            <p:cNvPr id="18" name="Textfeld 25"/>
            <p:cNvSpPr txBox="1"/>
            <p:nvPr/>
          </p:nvSpPr>
          <p:spPr>
            <a:xfrm>
              <a:off x="685202" y="3824756"/>
              <a:ext cx="1395917" cy="1323439"/>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Trabalho dirigido a áreas e domínios específicos</a:t>
              </a:r>
            </a:p>
          </p:txBody>
        </p:sp>
      </p:grpSp>
    </p:spTree>
    <p:extLst>
      <p:ext uri="{BB962C8B-B14F-4D97-AF65-F5344CB8AC3E}">
        <p14:creationId xmlns:p14="http://schemas.microsoft.com/office/powerpoint/2010/main" val="4048858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RIPA - </a:t>
            </a:r>
            <a:r>
              <a:rPr lang="pt-PT" sz="2800" dirty="0" err="1"/>
              <a:t>RAM</a:t>
            </a:r>
            <a:endParaRPr lang="en" sz="2800" dirty="0"/>
          </a:p>
        </p:txBody>
      </p:sp>
      <p:sp>
        <p:nvSpPr>
          <p:cNvPr id="11" name="Shape 113"/>
          <p:cNvSpPr txBox="1">
            <a:spLocks noGrp="1"/>
          </p:cNvSpPr>
          <p:nvPr>
            <p:ph type="body" idx="1"/>
          </p:nvPr>
        </p:nvSpPr>
        <p:spPr>
          <a:xfrm>
            <a:off x="2339752" y="2060848"/>
            <a:ext cx="6336704" cy="2556567"/>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a:spcAft>
                <a:spcPts val="1800"/>
              </a:spcAft>
              <a:buFont typeface="Arial" panose="020B0604020202020204" pitchFamily="34" charset="0"/>
              <a:buChar char="•"/>
            </a:pPr>
            <a:r>
              <a:rPr lang="pt-PT" sz="1800" dirty="0"/>
              <a:t>Acompanhamento a alunos com dificuldades em domínios/áreas específicos </a:t>
            </a:r>
            <a:r>
              <a:rPr lang="en" sz="1800" b="1" dirty="0">
                <a:solidFill>
                  <a:srgbClr val="46C2A2"/>
                </a:solidFill>
              </a:rPr>
              <a:t>| 87,0%</a:t>
            </a:r>
          </a:p>
          <a:p>
            <a:pPr marL="285750" indent="-285750" algn="just">
              <a:spcAft>
                <a:spcPts val="1800"/>
              </a:spcAft>
              <a:buFont typeface="Arial" panose="020B0604020202020204" pitchFamily="34" charset="0"/>
              <a:buChar char="•"/>
            </a:pPr>
            <a:r>
              <a:rPr lang="pt-PT" sz="1800" dirty="0"/>
              <a:t>Orientação de alunos para espaços de aprendizagem específicos (oficinas, </a:t>
            </a:r>
            <a:r>
              <a:rPr lang="pt-PT" sz="1800" dirty="0" err="1"/>
              <a:t>mentorados</a:t>
            </a:r>
            <a:r>
              <a:rPr lang="pt-PT" sz="1800" dirty="0"/>
              <a:t>, entre outros) </a:t>
            </a:r>
            <a:r>
              <a:rPr lang="en" sz="1800" b="1" dirty="0">
                <a:solidFill>
                  <a:srgbClr val="46C2A2"/>
                </a:solidFill>
              </a:rPr>
              <a:t>| 9,1%</a:t>
            </a:r>
            <a:endParaRPr lang="en" sz="1800" dirty="0"/>
          </a:p>
          <a:p>
            <a:pPr marL="285750" indent="-285750" algn="just">
              <a:spcAft>
                <a:spcPts val="1800"/>
              </a:spcAft>
              <a:buFont typeface="Arial" panose="020B0604020202020204" pitchFamily="34" charset="0"/>
              <a:buChar char="•"/>
            </a:pPr>
            <a:r>
              <a:rPr lang="pt-PT" sz="1800" dirty="0"/>
              <a:t>Outras </a:t>
            </a:r>
            <a:r>
              <a:rPr lang="en" sz="1800" b="1" dirty="0">
                <a:solidFill>
                  <a:srgbClr val="46C2A2"/>
                </a:solidFill>
              </a:rPr>
              <a:t>| 3,9%</a:t>
            </a:r>
          </a:p>
          <a:p>
            <a:pPr lvl="0" algn="just">
              <a:spcAft>
                <a:spcPts val="600"/>
              </a:spcAft>
              <a:buNone/>
            </a:pPr>
            <a:endParaRPr lang="en" sz="1800" dirty="0"/>
          </a:p>
        </p:txBody>
      </p:sp>
      <p:grpSp>
        <p:nvGrpSpPr>
          <p:cNvPr id="19" name="Grupo 18"/>
          <p:cNvGrpSpPr/>
          <p:nvPr/>
        </p:nvGrpSpPr>
        <p:grpSpPr>
          <a:xfrm>
            <a:off x="539552" y="2276872"/>
            <a:ext cx="1541567" cy="2871323"/>
            <a:chOff x="539552" y="2276872"/>
            <a:chExt cx="1541567" cy="2871323"/>
          </a:xfrm>
        </p:grpSpPr>
        <p:sp>
          <p:nvSpPr>
            <p:cNvPr id="20" name="Oval 21" descr="© INSCALE GmbH, 26.05.2010&#10;http://www.presentationload.com/"/>
            <p:cNvSpPr>
              <a:spLocks noChangeArrowheads="1"/>
            </p:cNvSpPr>
            <p:nvPr/>
          </p:nvSpPr>
          <p:spPr bwMode="gray">
            <a:xfrm>
              <a:off x="539552" y="2276872"/>
              <a:ext cx="1491015" cy="1452563"/>
            </a:xfrm>
            <a:prstGeom prst="ellipse">
              <a:avLst/>
            </a:prstGeom>
            <a:gradFill flip="none" rotWithShape="1">
              <a:gsLst>
                <a:gs pos="0">
                  <a:srgbClr val="FFFFFF"/>
                </a:gs>
                <a:gs pos="100000">
                  <a:srgbClr val="D7D7D7"/>
                </a:gs>
              </a:gsLst>
              <a:path path="shape">
                <a:fillToRect l="50000" t="50000" r="50000" b="50000"/>
              </a:path>
              <a:tileRect/>
            </a:gradFill>
            <a:ln w="12700">
              <a:solidFill>
                <a:srgbClr val="C8C8C8"/>
              </a:solidFill>
              <a:round/>
              <a:headEnd/>
              <a:tailEnd/>
            </a:ln>
            <a:effectLst>
              <a:innerShdw blurRad="381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21" name="_color1" descr="© INSCALE GmbH, 26.05.2010&#10;http://www.presentationload.com/"/>
            <p:cNvSpPr>
              <a:spLocks/>
            </p:cNvSpPr>
            <p:nvPr/>
          </p:nvSpPr>
          <p:spPr bwMode="gray">
            <a:xfrm>
              <a:off x="614672" y="3203980"/>
              <a:ext cx="1361256" cy="548438"/>
            </a:xfrm>
            <a:custGeom>
              <a:avLst/>
              <a:gdLst/>
              <a:ahLst/>
              <a:cxnLst>
                <a:cxn ang="0">
                  <a:pos x="465" y="74"/>
                </a:cxn>
                <a:cxn ang="0">
                  <a:pos x="0" y="0"/>
                </a:cxn>
                <a:cxn ang="0">
                  <a:pos x="465" y="303"/>
                </a:cxn>
                <a:cxn ang="0">
                  <a:pos x="930" y="0"/>
                </a:cxn>
                <a:cxn ang="0">
                  <a:pos x="465" y="74"/>
                </a:cxn>
              </a:cxnLst>
              <a:rect l="0" t="0" r="r" b="b"/>
              <a:pathLst>
                <a:path w="930" h="303">
                  <a:moveTo>
                    <a:pt x="465" y="74"/>
                  </a:moveTo>
                  <a:cubicBezTo>
                    <a:pt x="224" y="74"/>
                    <a:pt x="25" y="41"/>
                    <a:pt x="0" y="0"/>
                  </a:cubicBezTo>
                  <a:cubicBezTo>
                    <a:pt x="79" y="178"/>
                    <a:pt x="258" y="303"/>
                    <a:pt x="465" y="303"/>
                  </a:cubicBezTo>
                  <a:cubicBezTo>
                    <a:pt x="673" y="303"/>
                    <a:pt x="851" y="179"/>
                    <a:pt x="930" y="0"/>
                  </a:cubicBezTo>
                  <a:cubicBezTo>
                    <a:pt x="904" y="42"/>
                    <a:pt x="706" y="74"/>
                    <a:pt x="465" y="74"/>
                  </a:cubicBezTo>
                  <a:close/>
                </a:path>
              </a:pathLst>
            </a:custGeom>
            <a:solidFill>
              <a:srgbClr val="F8C10C"/>
            </a:solidFill>
            <a:ln w="12700">
              <a:noFill/>
              <a:round/>
              <a:headEnd/>
              <a:tailEnd/>
            </a:ln>
            <a:effectLst>
              <a:innerShdw blurRad="254000" dist="25400" dir="5400000">
                <a:prstClr val="black">
                  <a:alpha val="70000"/>
                </a:prstClr>
              </a:innerShdw>
            </a:effectLst>
          </p:spPr>
          <p:txBody>
            <a:bodyPr/>
            <a:lstStyle/>
            <a:p>
              <a:pPr fontAlgn="base">
                <a:lnSpc>
                  <a:spcPct val="95000"/>
                </a:lnSpc>
                <a:spcBef>
                  <a:spcPct val="0"/>
                </a:spcBef>
                <a:spcAft>
                  <a:spcPts val="800"/>
                </a:spcAft>
              </a:pPr>
              <a:endParaRPr lang="en-GB">
                <a:solidFill>
                  <a:srgbClr val="000000"/>
                </a:solidFill>
              </a:endParaRPr>
            </a:p>
          </p:txBody>
        </p:sp>
        <p:sp>
          <p:nvSpPr>
            <p:cNvPr id="22" name="_color1" descr="© INSCALE GmbH, 26.05.2010&#10;http://www.presentationload.com/"/>
            <p:cNvSpPr>
              <a:spLocks/>
            </p:cNvSpPr>
            <p:nvPr/>
          </p:nvSpPr>
          <p:spPr bwMode="gray">
            <a:xfrm>
              <a:off x="630040" y="3015022"/>
              <a:ext cx="1335611" cy="348230"/>
            </a:xfrm>
            <a:custGeom>
              <a:avLst/>
              <a:gdLst/>
              <a:ahLst/>
              <a:cxnLst>
                <a:cxn ang="0">
                  <a:pos x="935" y="82"/>
                </a:cxn>
                <a:cxn ang="0">
                  <a:pos x="467" y="0"/>
                </a:cxn>
                <a:cxn ang="0">
                  <a:pos x="0" y="82"/>
                </a:cxn>
                <a:cxn ang="0">
                  <a:pos x="1" y="87"/>
                </a:cxn>
                <a:cxn ang="0">
                  <a:pos x="2" y="91"/>
                </a:cxn>
                <a:cxn ang="0">
                  <a:pos x="467" y="165"/>
                </a:cxn>
                <a:cxn ang="0">
                  <a:pos x="932" y="91"/>
                </a:cxn>
                <a:cxn ang="0">
                  <a:pos x="934" y="86"/>
                </a:cxn>
                <a:cxn ang="0">
                  <a:pos x="935" y="82"/>
                </a:cxn>
              </a:cxnLst>
              <a:rect l="0" t="0" r="r" b="b"/>
              <a:pathLst>
                <a:path w="935" h="165">
                  <a:moveTo>
                    <a:pt x="935" y="82"/>
                  </a:moveTo>
                  <a:cubicBezTo>
                    <a:pt x="935" y="37"/>
                    <a:pt x="726" y="0"/>
                    <a:pt x="467" y="0"/>
                  </a:cubicBezTo>
                  <a:cubicBezTo>
                    <a:pt x="209" y="0"/>
                    <a:pt x="0" y="37"/>
                    <a:pt x="0" y="82"/>
                  </a:cubicBezTo>
                  <a:cubicBezTo>
                    <a:pt x="0" y="84"/>
                    <a:pt x="0" y="85"/>
                    <a:pt x="1" y="87"/>
                  </a:cubicBezTo>
                  <a:cubicBezTo>
                    <a:pt x="1" y="88"/>
                    <a:pt x="2" y="89"/>
                    <a:pt x="2" y="91"/>
                  </a:cubicBezTo>
                  <a:cubicBezTo>
                    <a:pt x="27" y="132"/>
                    <a:pt x="226" y="165"/>
                    <a:pt x="467" y="165"/>
                  </a:cubicBezTo>
                  <a:cubicBezTo>
                    <a:pt x="708" y="165"/>
                    <a:pt x="906" y="133"/>
                    <a:pt x="932" y="91"/>
                  </a:cubicBezTo>
                  <a:cubicBezTo>
                    <a:pt x="933" y="90"/>
                    <a:pt x="934" y="88"/>
                    <a:pt x="934" y="86"/>
                  </a:cubicBezTo>
                  <a:cubicBezTo>
                    <a:pt x="935" y="85"/>
                    <a:pt x="935" y="84"/>
                    <a:pt x="935" y="82"/>
                  </a:cubicBezTo>
                  <a:close/>
                </a:path>
              </a:pathLst>
            </a:custGeom>
            <a:solidFill>
              <a:srgbClr val="F8C10C"/>
            </a:solidFill>
            <a:ln w="12700">
              <a:noFill/>
              <a:round/>
              <a:headEnd/>
              <a:tailEnd/>
            </a:ln>
            <a:effectLst>
              <a:innerShdw blurRad="127000" dist="50800" dir="8100000">
                <a:prstClr val="black">
                  <a:alpha val="40000"/>
                </a:prstClr>
              </a:innerShdw>
            </a:effectLst>
          </p:spPr>
          <p:txBody>
            <a:bodyPr lIns="36000" tIns="792000" rIns="36000" bIns="36000" anchor="t" anchorCtr="0"/>
            <a:lstStyle/>
            <a:p>
              <a:pPr algn="ctr" fontAlgn="base">
                <a:lnSpc>
                  <a:spcPct val="95000"/>
                </a:lnSpc>
                <a:spcBef>
                  <a:spcPct val="0"/>
                </a:spcBef>
                <a:spcAft>
                  <a:spcPts val="800"/>
                </a:spcAft>
              </a:pPr>
              <a:endParaRPr lang="en-GB" sz="2400" b="1">
                <a:solidFill>
                  <a:srgbClr val="FFFFFF"/>
                </a:solidFill>
                <a:effectLst>
                  <a:outerShdw blurRad="190500" algn="ctr" rotWithShape="0">
                    <a:prstClr val="black">
                      <a:alpha val="50000"/>
                    </a:prstClr>
                  </a:outerShdw>
                </a:effectLst>
              </a:endParaRPr>
            </a:p>
          </p:txBody>
        </p:sp>
        <p:sp>
          <p:nvSpPr>
            <p:cNvPr id="23" name="Text Box 63" descr="© INSCALE GmbH, 26.05.2010&#10;http://www.presentationload.com/"/>
            <p:cNvSpPr txBox="1">
              <a:spLocks noChangeArrowheads="1"/>
            </p:cNvSpPr>
            <p:nvPr/>
          </p:nvSpPr>
          <p:spPr bwMode="gray">
            <a:xfrm>
              <a:off x="1094093" y="2568726"/>
              <a:ext cx="508152" cy="204671"/>
            </a:xfrm>
            <a:prstGeom prst="rect">
              <a:avLst/>
            </a:prstGeom>
            <a:noFill/>
            <a:ln w="9525">
              <a:noFill/>
              <a:miter lim="800000"/>
              <a:headEnd/>
              <a:tailEnd/>
            </a:ln>
          </p:spPr>
          <p:txBody>
            <a:bodyPr wrap="none" lIns="0" tIns="0" rIns="0" bIns="0">
              <a:spAutoFit/>
            </a:bodyPr>
            <a:lstStyle/>
            <a:p>
              <a:pPr marL="177800" indent="-177800" algn="ctr" defTabSz="801688" fontAlgn="base">
                <a:lnSpc>
                  <a:spcPct val="95000"/>
                </a:lnSpc>
                <a:spcBef>
                  <a:spcPct val="20000"/>
                </a:spcBef>
                <a:spcAft>
                  <a:spcPts val="800"/>
                </a:spcAft>
              </a:pPr>
              <a:r>
                <a:rPr lang="en-GB" b="1" noProof="1">
                  <a:solidFill>
                    <a:srgbClr val="000000"/>
                  </a:solidFill>
                </a:rPr>
                <a:t>19,5%</a:t>
              </a:r>
            </a:p>
          </p:txBody>
        </p:sp>
        <p:sp>
          <p:nvSpPr>
            <p:cNvPr id="24" name="Textfeld 25"/>
            <p:cNvSpPr txBox="1"/>
            <p:nvPr/>
          </p:nvSpPr>
          <p:spPr>
            <a:xfrm>
              <a:off x="685202" y="3824756"/>
              <a:ext cx="1395917" cy="1323439"/>
            </a:xfrm>
            <a:prstGeom prst="rect">
              <a:avLst/>
            </a:prstGeom>
            <a:noFill/>
          </p:spPr>
          <p:txBody>
            <a:bodyPr wrap="square" rtlCol="0" anchor="ctr">
              <a:spAutoFit/>
            </a:bodyPr>
            <a:lstStyle/>
            <a:p>
              <a:pPr fontAlgn="base">
                <a:spcBef>
                  <a:spcPct val="0"/>
                </a:spcBef>
                <a:spcAft>
                  <a:spcPct val="0"/>
                </a:spcAft>
              </a:pPr>
              <a:r>
                <a:rPr lang="de-DE" sz="1600" b="1" dirty="0">
                  <a:solidFill>
                    <a:srgbClr val="808080"/>
                  </a:solidFill>
                </a:rPr>
                <a:t>Trabalho dirigido a áreas e domínios específicos</a:t>
              </a:r>
            </a:p>
          </p:txBody>
        </p:sp>
      </p:grpSp>
    </p:spTree>
    <p:extLst>
      <p:ext uri="{BB962C8B-B14F-4D97-AF65-F5344CB8AC3E}">
        <p14:creationId xmlns:p14="http://schemas.microsoft.com/office/powerpoint/2010/main" val="1533268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REPA</a:t>
            </a:r>
            <a:endParaRPr lang="en" sz="2800" dirty="0"/>
          </a:p>
        </p:txBody>
      </p:sp>
      <p:grpSp>
        <p:nvGrpSpPr>
          <p:cNvPr id="52" name="Grupo 51"/>
          <p:cNvGrpSpPr/>
          <p:nvPr/>
        </p:nvGrpSpPr>
        <p:grpSpPr>
          <a:xfrm>
            <a:off x="-42205" y="1526988"/>
            <a:ext cx="9161259" cy="5430404"/>
            <a:chOff x="-42205" y="1628800"/>
            <a:chExt cx="9161259" cy="5430404"/>
          </a:xfrm>
        </p:grpSpPr>
        <p:sp>
          <p:nvSpPr>
            <p:cNvPr id="53" name="Freihandform 26"/>
            <p:cNvSpPr/>
            <p:nvPr/>
          </p:nvSpPr>
          <p:spPr bwMode="auto">
            <a:xfrm flipV="1">
              <a:off x="-37733" y="5429525"/>
              <a:ext cx="1552964" cy="1629679"/>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 name="connsiteX0" fmla="*/ 1386955 w 1386955"/>
                <a:gd name="connsiteY0" fmla="*/ 1051053 h 1396110"/>
                <a:gd name="connsiteX1" fmla="*/ 0 w 1386955"/>
                <a:gd name="connsiteY1" fmla="*/ 0 h 1396110"/>
                <a:gd name="connsiteX2" fmla="*/ 75740 w 1386955"/>
                <a:gd name="connsiteY2" fmla="*/ 1051053 h 1396110"/>
                <a:gd name="connsiteX3" fmla="*/ 1386955 w 1386955"/>
                <a:gd name="connsiteY3" fmla="*/ 1396110 h 1396110"/>
                <a:gd name="connsiteX4" fmla="*/ 1386955 w 1386955"/>
                <a:gd name="connsiteY4" fmla="*/ 1051053 h 1396110"/>
                <a:gd name="connsiteX0" fmla="*/ 1412202 w 1412202"/>
                <a:gd name="connsiteY0" fmla="*/ 1051053 h 1396110"/>
                <a:gd name="connsiteX1" fmla="*/ 25247 w 1412202"/>
                <a:gd name="connsiteY1" fmla="*/ 0 h 1396110"/>
                <a:gd name="connsiteX2" fmla="*/ 0 w 1412202"/>
                <a:gd name="connsiteY2" fmla="*/ 543053 h 1396110"/>
                <a:gd name="connsiteX3" fmla="*/ 1412202 w 1412202"/>
                <a:gd name="connsiteY3" fmla="*/ 1396110 h 1396110"/>
                <a:gd name="connsiteX4" fmla="*/ 1412202 w 1412202"/>
                <a:gd name="connsiteY4" fmla="*/ 1051053 h 1396110"/>
                <a:gd name="connsiteX0" fmla="*/ 1412202 w 1412202"/>
                <a:gd name="connsiteY0" fmla="*/ 1326825 h 1671882"/>
                <a:gd name="connsiteX1" fmla="*/ 12624 w 1412202"/>
                <a:gd name="connsiteY1" fmla="*/ 0 h 1671882"/>
                <a:gd name="connsiteX2" fmla="*/ 0 w 1412202"/>
                <a:gd name="connsiteY2" fmla="*/ 818825 h 1671882"/>
                <a:gd name="connsiteX3" fmla="*/ 1412202 w 1412202"/>
                <a:gd name="connsiteY3" fmla="*/ 1671882 h 1671882"/>
                <a:gd name="connsiteX4" fmla="*/ 1412202 w 1412202"/>
                <a:gd name="connsiteY4" fmla="*/ 1326825 h 1671882"/>
                <a:gd name="connsiteX0" fmla="*/ 1399578 w 1399578"/>
                <a:gd name="connsiteY0" fmla="*/ 1326825 h 1671882"/>
                <a:gd name="connsiteX1" fmla="*/ 0 w 1399578"/>
                <a:gd name="connsiteY1" fmla="*/ 0 h 1671882"/>
                <a:gd name="connsiteX2" fmla="*/ 60785 w 1399578"/>
                <a:gd name="connsiteY2" fmla="*/ 861028 h 1671882"/>
                <a:gd name="connsiteX3" fmla="*/ 1399578 w 1399578"/>
                <a:gd name="connsiteY3" fmla="*/ 1671882 h 1671882"/>
                <a:gd name="connsiteX4" fmla="*/ 1399578 w 1399578"/>
                <a:gd name="connsiteY4" fmla="*/ 1326825 h 1671882"/>
                <a:gd name="connsiteX0" fmla="*/ 1350638 w 1350638"/>
                <a:gd name="connsiteY0" fmla="*/ 1284622 h 1629679"/>
                <a:gd name="connsiteX1" fmla="*/ 0 w 1350638"/>
                <a:gd name="connsiteY1" fmla="*/ 0 h 1629679"/>
                <a:gd name="connsiteX2" fmla="*/ 11845 w 1350638"/>
                <a:gd name="connsiteY2" fmla="*/ 818825 h 1629679"/>
                <a:gd name="connsiteX3" fmla="*/ 1350638 w 1350638"/>
                <a:gd name="connsiteY3" fmla="*/ 1629679 h 1629679"/>
                <a:gd name="connsiteX4" fmla="*/ 1350638 w 1350638"/>
                <a:gd name="connsiteY4" fmla="*/ 1284622 h 162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38" h="1629679">
                  <a:moveTo>
                    <a:pt x="1350638" y="1284622"/>
                  </a:moveTo>
                  <a:lnTo>
                    <a:pt x="0" y="0"/>
                  </a:lnTo>
                  <a:lnTo>
                    <a:pt x="11845" y="818825"/>
                  </a:lnTo>
                  <a:lnTo>
                    <a:pt x="1350638" y="1629679"/>
                  </a:lnTo>
                  <a:lnTo>
                    <a:pt x="1350638" y="1284622"/>
                  </a:lnTo>
                  <a:close/>
                </a:path>
              </a:pathLst>
            </a:cu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pic>
          <p:nvPicPr>
            <p:cNvPr id="54" name="Imagem 53" descr="Logo_DGE_Oficios.jpg"/>
            <p:cNvPicPr/>
            <p:nvPr/>
          </p:nvPicPr>
          <p:blipFill>
            <a:blip r:embed="rId3"/>
            <a:stretch>
              <a:fillRect/>
            </a:stretch>
          </p:blipFill>
          <p:spPr>
            <a:xfrm>
              <a:off x="231927" y="5809252"/>
              <a:ext cx="1459753" cy="1004124"/>
            </a:xfrm>
            <a:prstGeom prst="rect">
              <a:avLst/>
            </a:prstGeom>
            <a:solidFill>
              <a:schemeClr val="bg1">
                <a:alpha val="47000"/>
              </a:schemeClr>
            </a:solidFill>
          </p:spPr>
        </p:pic>
        <p:grpSp>
          <p:nvGrpSpPr>
            <p:cNvPr id="55" name="Grupo 54"/>
            <p:cNvGrpSpPr/>
            <p:nvPr/>
          </p:nvGrpSpPr>
          <p:grpSpPr>
            <a:xfrm>
              <a:off x="0" y="1628800"/>
              <a:ext cx="9119054" cy="4226382"/>
              <a:chOff x="0" y="1628800"/>
              <a:chExt cx="9119054" cy="4226382"/>
            </a:xfrm>
          </p:grpSpPr>
          <p:grpSp>
            <p:nvGrpSpPr>
              <p:cNvPr id="67" name="Gruppieren 4"/>
              <p:cNvGrpSpPr/>
              <p:nvPr/>
            </p:nvGrpSpPr>
            <p:grpSpPr>
              <a:xfrm>
                <a:off x="2" y="1628800"/>
                <a:ext cx="7961913" cy="4176464"/>
                <a:chOff x="-1" y="908720"/>
                <a:chExt cx="8625406" cy="4176464"/>
              </a:xfrm>
            </p:grpSpPr>
            <p:sp>
              <p:nvSpPr>
                <p:cNvPr id="99" name="Rechteck 35"/>
                <p:cNvSpPr/>
                <p:nvPr/>
              </p:nvSpPr>
              <p:spPr bwMode="auto">
                <a:xfrm>
                  <a:off x="1628979" y="1797705"/>
                  <a:ext cx="6996426" cy="2711415"/>
                </a:xfrm>
                <a:prstGeom prst="rect">
                  <a:avLst/>
                </a:prstGeom>
                <a:gradFill>
                  <a:gsLst>
                    <a:gs pos="100000">
                      <a:srgbClr val="FFFFFF">
                        <a:alpha val="0"/>
                      </a:srgbClr>
                    </a:gs>
                    <a:gs pos="0">
                      <a:schemeClr val="bg1"/>
                    </a:gs>
                    <a:gs pos="42000">
                      <a:srgbClr val="FFFFFF">
                        <a:alpha val="13000"/>
                      </a:srgbClr>
                    </a:gs>
                  </a:gsLst>
                  <a:lin ang="0" scaled="0"/>
                </a:gradFill>
                <a:ln w="12700">
                  <a:noFill/>
                  <a:round/>
                  <a:headEnd/>
                  <a:tailEnd/>
                </a:ln>
                <a:effectLst>
                  <a:outerShdw blurRad="50800" dist="38100" dir="8100000" algn="tr"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100" name="Rechteck 68"/>
                <p:cNvSpPr/>
                <p:nvPr/>
              </p:nvSpPr>
              <p:spPr bwMode="auto">
                <a:xfrm rot="10800000">
                  <a:off x="-1" y="908720"/>
                  <a:ext cx="1633588" cy="4176464"/>
                </a:xfrm>
                <a:custGeom>
                  <a:avLst/>
                  <a:gdLst>
                    <a:gd name="connsiteX0" fmla="*/ 0 w 1614543"/>
                    <a:gd name="connsiteY0" fmla="*/ 0 h 3210135"/>
                    <a:gd name="connsiteX1" fmla="*/ 1614543 w 1614543"/>
                    <a:gd name="connsiteY1" fmla="*/ 0 h 3210135"/>
                    <a:gd name="connsiteX2" fmla="*/ 1614543 w 1614543"/>
                    <a:gd name="connsiteY2" fmla="*/ 3210135 h 3210135"/>
                    <a:gd name="connsiteX3" fmla="*/ 0 w 1614543"/>
                    <a:gd name="connsiteY3" fmla="*/ 3210135 h 3210135"/>
                    <a:gd name="connsiteX4" fmla="*/ 0 w 1614543"/>
                    <a:gd name="connsiteY4" fmla="*/ 0 h 3210135"/>
                    <a:gd name="connsiteX0" fmla="*/ 0 w 1614543"/>
                    <a:gd name="connsiteY0" fmla="*/ 0 h 4238835"/>
                    <a:gd name="connsiteX1" fmla="*/ 1614543 w 1614543"/>
                    <a:gd name="connsiteY1" fmla="*/ 0 h 4238835"/>
                    <a:gd name="connsiteX2" fmla="*/ 1614543 w 1614543"/>
                    <a:gd name="connsiteY2" fmla="*/ 4238835 h 4238835"/>
                    <a:gd name="connsiteX3" fmla="*/ 0 w 1614543"/>
                    <a:gd name="connsiteY3" fmla="*/ 3210135 h 4238835"/>
                    <a:gd name="connsiteX4" fmla="*/ 0 w 1614543"/>
                    <a:gd name="connsiteY4" fmla="*/ 0 h 4238835"/>
                    <a:gd name="connsiteX0" fmla="*/ 0 w 1614543"/>
                    <a:gd name="connsiteY0" fmla="*/ 1028700 h 5267535"/>
                    <a:gd name="connsiteX1" fmla="*/ 1614543 w 1614543"/>
                    <a:gd name="connsiteY1" fmla="*/ 0 h 5267535"/>
                    <a:gd name="connsiteX2" fmla="*/ 1614543 w 1614543"/>
                    <a:gd name="connsiteY2" fmla="*/ 5267535 h 5267535"/>
                    <a:gd name="connsiteX3" fmla="*/ 0 w 1614543"/>
                    <a:gd name="connsiteY3" fmla="*/ 4238835 h 5267535"/>
                    <a:gd name="connsiteX4" fmla="*/ 0 w 1614543"/>
                    <a:gd name="connsiteY4" fmla="*/ 1028700 h 526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543" h="5267535">
                      <a:moveTo>
                        <a:pt x="0" y="1028700"/>
                      </a:moveTo>
                      <a:lnTo>
                        <a:pt x="1614543" y="0"/>
                      </a:lnTo>
                      <a:lnTo>
                        <a:pt x="1614543" y="5267535"/>
                      </a:lnTo>
                      <a:lnTo>
                        <a:pt x="0" y="4238835"/>
                      </a:lnTo>
                      <a:lnTo>
                        <a:pt x="0" y="1028700"/>
                      </a:lnTo>
                      <a:close/>
                    </a:path>
                  </a:pathLst>
                </a:custGeom>
                <a:gradFill>
                  <a:gsLst>
                    <a:gs pos="0">
                      <a:srgbClr val="DCDCDC"/>
                    </a:gs>
                    <a:gs pos="35000">
                      <a:srgbClr val="FFFFFF"/>
                    </a:gs>
                  </a:gsLst>
                  <a:lin ang="0" scaled="0"/>
                </a:gradFill>
                <a:ln w="12700">
                  <a:noFill/>
                  <a:round/>
                  <a:headEnd/>
                  <a:tailEnd/>
                </a:ln>
                <a:effectLst>
                  <a:outerShdw blurRad="50800" dist="38100" dir="5400000" algn="t"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68" name="Gruppieren 13"/>
              <p:cNvGrpSpPr/>
              <p:nvPr/>
            </p:nvGrpSpPr>
            <p:grpSpPr>
              <a:xfrm>
                <a:off x="0" y="2513785"/>
                <a:ext cx="1507635" cy="3341397"/>
                <a:chOff x="-3" y="1793705"/>
                <a:chExt cx="1633271" cy="3341397"/>
              </a:xfrm>
            </p:grpSpPr>
            <p:sp>
              <p:nvSpPr>
                <p:cNvPr id="95" name="Freihandform 5"/>
                <p:cNvSpPr/>
                <p:nvPr/>
              </p:nvSpPr>
              <p:spPr bwMode="auto">
                <a:xfrm>
                  <a:off x="-3" y="1793705"/>
                  <a:ext cx="1633271" cy="1363026"/>
                </a:xfrm>
                <a:custGeom>
                  <a:avLst/>
                  <a:gdLst>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22610"/>
                    <a:gd name="connsiteY0" fmla="*/ 1012166 h 1237688"/>
                    <a:gd name="connsiteX1" fmla="*/ 0 w 1322610"/>
                    <a:gd name="connsiteY1" fmla="*/ 0 h 1237688"/>
                    <a:gd name="connsiteX2" fmla="*/ 0 w 1322610"/>
                    <a:gd name="connsiteY2" fmla="*/ 621102 h 1237688"/>
                    <a:gd name="connsiteX3" fmla="*/ 1322610 w 1322610"/>
                    <a:gd name="connsiteY3" fmla="*/ 1237688 h 1237688"/>
                    <a:gd name="connsiteX4" fmla="*/ 1311215 w 1322610"/>
                    <a:gd name="connsiteY4" fmla="*/ 1012166 h 1237688"/>
                    <a:gd name="connsiteX0" fmla="*/ 1311215 w 1311215"/>
                    <a:gd name="connsiteY0" fmla="*/ 1012166 h 1363026"/>
                    <a:gd name="connsiteX1" fmla="*/ 0 w 1311215"/>
                    <a:gd name="connsiteY1" fmla="*/ 0 h 1363026"/>
                    <a:gd name="connsiteX2" fmla="*/ 0 w 1311215"/>
                    <a:gd name="connsiteY2" fmla="*/ 621102 h 1363026"/>
                    <a:gd name="connsiteX3" fmla="*/ 1311215 w 1311215"/>
                    <a:gd name="connsiteY3" fmla="*/ 1363026 h 1363026"/>
                    <a:gd name="connsiteX4" fmla="*/ 1311215 w 1311215"/>
                    <a:gd name="connsiteY4" fmla="*/ 1012166 h 136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1363026">
                      <a:moveTo>
                        <a:pt x="1311215" y="1012166"/>
                      </a:moveTo>
                      <a:lnTo>
                        <a:pt x="0" y="0"/>
                      </a:lnTo>
                      <a:lnTo>
                        <a:pt x="0" y="621102"/>
                      </a:lnTo>
                      <a:lnTo>
                        <a:pt x="1311215" y="1363026"/>
                      </a:lnTo>
                      <a:lnTo>
                        <a:pt x="1311215" y="1012166"/>
                      </a:lnTo>
                      <a:close/>
                    </a:path>
                  </a:pathLst>
                </a:cu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96" name="Freihandform 6"/>
                <p:cNvSpPr/>
                <p:nvPr/>
              </p:nvSpPr>
              <p:spPr bwMode="auto">
                <a:xfrm>
                  <a:off x="-3" y="2689860"/>
                  <a:ext cx="1633271" cy="931653"/>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97" name="Freihandform 26"/>
                <p:cNvSpPr/>
                <p:nvPr/>
              </p:nvSpPr>
              <p:spPr bwMode="auto">
                <a:xfrm flipV="1">
                  <a:off x="-3" y="4203449"/>
                  <a:ext cx="1633271" cy="931653"/>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98" name="Freihandform 8"/>
                <p:cNvSpPr/>
                <p:nvPr/>
              </p:nvSpPr>
              <p:spPr bwMode="auto">
                <a:xfrm>
                  <a:off x="-3" y="3587007"/>
                  <a:ext cx="1633271" cy="609600"/>
                </a:xfrm>
                <a:custGeom>
                  <a:avLst/>
                  <a:gdLst>
                    <a:gd name="connsiteX0" fmla="*/ 1299713 w 1311215"/>
                    <a:gd name="connsiteY0" fmla="*/ 149525 h 609600"/>
                    <a:gd name="connsiteX1" fmla="*/ 0 w 1311215"/>
                    <a:gd name="connsiteY1" fmla="*/ 0 h 609600"/>
                    <a:gd name="connsiteX2" fmla="*/ 0 w 1311215"/>
                    <a:gd name="connsiteY2" fmla="*/ 609600 h 609600"/>
                    <a:gd name="connsiteX3" fmla="*/ 1311215 w 1311215"/>
                    <a:gd name="connsiteY3" fmla="*/ 494581 h 609600"/>
                    <a:gd name="connsiteX4" fmla="*/ 1299713 w 1311215"/>
                    <a:gd name="connsiteY4" fmla="*/ 149525 h 609600"/>
                    <a:gd name="connsiteX0" fmla="*/ 1311215 w 1311215"/>
                    <a:gd name="connsiteY0" fmla="*/ 161027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61027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05518 w 1311215"/>
                    <a:gd name="connsiteY3" fmla="*/ 500279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500279 h 609600"/>
                    <a:gd name="connsiteX4" fmla="*/ 1311215 w 1311215"/>
                    <a:gd name="connsiteY4" fmla="*/ 149633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609600">
                      <a:moveTo>
                        <a:pt x="1311215" y="149633"/>
                      </a:moveTo>
                      <a:lnTo>
                        <a:pt x="0" y="0"/>
                      </a:lnTo>
                      <a:lnTo>
                        <a:pt x="0" y="609600"/>
                      </a:lnTo>
                      <a:lnTo>
                        <a:pt x="1311215" y="500279"/>
                      </a:lnTo>
                      <a:lnTo>
                        <a:pt x="1311215" y="149633"/>
                      </a:lnTo>
                      <a:close/>
                    </a:path>
                  </a:pathLst>
                </a:cu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sp>
            <p:nvSpPr>
              <p:cNvPr id="69" name="Textfeld 2"/>
              <p:cNvSpPr txBox="1"/>
              <p:nvPr/>
            </p:nvSpPr>
            <p:spPr>
              <a:xfrm>
                <a:off x="7164288" y="3512621"/>
                <a:ext cx="1954765" cy="461665"/>
              </a:xfrm>
              <a:prstGeom prst="rect">
                <a:avLst/>
              </a:prstGeom>
              <a:noFill/>
            </p:spPr>
            <p:txBody>
              <a:bodyPr wrap="square" rtlCol="0" anchor="ctr">
                <a:spAutoFit/>
              </a:bodyPr>
              <a:lstStyle/>
              <a:p>
                <a:pPr fontAlgn="base">
                  <a:spcBef>
                    <a:spcPct val="0"/>
                  </a:spcBef>
                  <a:spcAft>
                    <a:spcPct val="0"/>
                  </a:spcAft>
                </a:pPr>
                <a:r>
                  <a:rPr lang="de-DE" sz="1200" b="1" dirty="0">
                    <a:solidFill>
                      <a:srgbClr val="808080"/>
                    </a:solidFill>
                  </a:rPr>
                  <a:t>Alterações nas planificações</a:t>
                </a:r>
              </a:p>
            </p:txBody>
          </p:sp>
          <p:sp>
            <p:nvSpPr>
              <p:cNvPr id="70" name="Textfeld 23"/>
              <p:cNvSpPr txBox="1"/>
              <p:nvPr/>
            </p:nvSpPr>
            <p:spPr>
              <a:xfrm>
                <a:off x="7164288" y="4407495"/>
                <a:ext cx="1908471" cy="461665"/>
              </a:xfrm>
              <a:prstGeom prst="rect">
                <a:avLst/>
              </a:prstGeom>
              <a:noFill/>
            </p:spPr>
            <p:txBody>
              <a:bodyPr wrap="square" rtlCol="0" anchor="ctr">
                <a:spAutoFit/>
              </a:bodyPr>
              <a:lstStyle/>
              <a:p>
                <a:pPr fontAlgn="base">
                  <a:spcBef>
                    <a:spcPct val="0"/>
                  </a:spcBef>
                  <a:spcAft>
                    <a:spcPct val="0"/>
                  </a:spcAft>
                </a:pPr>
                <a:r>
                  <a:rPr lang="de-DE" sz="1200" b="1" dirty="0">
                    <a:solidFill>
                      <a:srgbClr val="808080"/>
                    </a:solidFill>
                  </a:rPr>
                  <a:t>Reafetação de créditos horários</a:t>
                </a:r>
              </a:p>
            </p:txBody>
          </p:sp>
          <p:sp>
            <p:nvSpPr>
              <p:cNvPr id="71" name="Textfeld 25"/>
              <p:cNvSpPr txBox="1"/>
              <p:nvPr/>
            </p:nvSpPr>
            <p:spPr>
              <a:xfrm>
                <a:off x="7164288" y="3943508"/>
                <a:ext cx="1954766" cy="461665"/>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de promoção do sucesso educativo</a:t>
                </a:r>
                <a:endParaRPr lang="de-DE" sz="1200" b="1" dirty="0">
                  <a:solidFill>
                    <a:srgbClr val="808080"/>
                  </a:solidFill>
                </a:endParaRPr>
              </a:p>
            </p:txBody>
          </p:sp>
          <p:sp>
            <p:nvSpPr>
              <p:cNvPr id="72" name="Textfeld 27"/>
              <p:cNvSpPr txBox="1"/>
              <p:nvPr/>
            </p:nvSpPr>
            <p:spPr>
              <a:xfrm>
                <a:off x="7164288" y="4830710"/>
                <a:ext cx="1908471" cy="461665"/>
              </a:xfrm>
              <a:prstGeom prst="rect">
                <a:avLst/>
              </a:prstGeom>
              <a:noFill/>
            </p:spPr>
            <p:txBody>
              <a:bodyPr wrap="square" rtlCol="0" anchor="ctr">
                <a:spAutoFit/>
              </a:bodyPr>
              <a:lstStyle/>
              <a:p>
                <a:pPr fontAlgn="base">
                  <a:spcBef>
                    <a:spcPct val="0"/>
                  </a:spcBef>
                  <a:spcAft>
                    <a:spcPct val="0"/>
                  </a:spcAft>
                </a:pPr>
                <a:r>
                  <a:rPr lang="de-DE" sz="1200" b="1" dirty="0">
                    <a:solidFill>
                      <a:srgbClr val="808080"/>
                    </a:solidFill>
                  </a:rPr>
                  <a:t>Envolvimento dos Pais/EE</a:t>
                </a:r>
              </a:p>
            </p:txBody>
          </p:sp>
          <p:cxnSp>
            <p:nvCxnSpPr>
              <p:cNvPr id="73" name="Gerade Verbindung 63"/>
              <p:cNvCxnSpPr/>
              <p:nvPr/>
            </p:nvCxnSpPr>
            <p:spPr>
              <a:xfrm flipH="1">
                <a:off x="2046184" y="3199014"/>
                <a:ext cx="27126"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74" name="Gerade Verbindung 64"/>
              <p:cNvCxnSpPr/>
              <p:nvPr/>
            </p:nvCxnSpPr>
            <p:spPr>
              <a:xfrm>
                <a:off x="2642943" y="3199014"/>
                <a:ext cx="1461"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75" name="Gerade Verbindung 65"/>
              <p:cNvCxnSpPr/>
              <p:nvPr/>
            </p:nvCxnSpPr>
            <p:spPr>
              <a:xfrm flipH="1">
                <a:off x="3176155" y="3199014"/>
                <a:ext cx="36421"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76" name="Gerade Verbindung 66"/>
              <p:cNvCxnSpPr/>
              <p:nvPr/>
            </p:nvCxnSpPr>
            <p:spPr>
              <a:xfrm flipH="1">
                <a:off x="3774376" y="3199014"/>
                <a:ext cx="7834"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77" name="Gerade Verbindung 67"/>
              <p:cNvCxnSpPr/>
              <p:nvPr/>
            </p:nvCxnSpPr>
            <p:spPr>
              <a:xfrm>
                <a:off x="4351843" y="3199014"/>
                <a:ext cx="20753"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78" name="Gerade Verbindung 68"/>
              <p:cNvCxnSpPr/>
              <p:nvPr/>
            </p:nvCxnSpPr>
            <p:spPr>
              <a:xfrm flipH="1">
                <a:off x="4904347" y="3199014"/>
                <a:ext cx="17130"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79" name="Gerade Verbindung 69"/>
              <p:cNvCxnSpPr/>
              <p:nvPr/>
            </p:nvCxnSpPr>
            <p:spPr>
              <a:xfrm>
                <a:off x="5491111" y="3199014"/>
                <a:ext cx="11457"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81" name="Gerade Verbindung 70"/>
              <p:cNvCxnSpPr/>
              <p:nvPr/>
            </p:nvCxnSpPr>
            <p:spPr>
              <a:xfrm>
                <a:off x="6060744" y="3199014"/>
                <a:ext cx="40044"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82" name="Gerade Verbindung 71"/>
              <p:cNvCxnSpPr/>
              <p:nvPr/>
            </p:nvCxnSpPr>
            <p:spPr>
              <a:xfrm>
                <a:off x="6630379" y="3199014"/>
                <a:ext cx="2161"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grpSp>
            <p:nvGrpSpPr>
              <p:cNvPr id="83" name="Gruppieren 12"/>
              <p:cNvGrpSpPr/>
              <p:nvPr/>
            </p:nvGrpSpPr>
            <p:grpSpPr>
              <a:xfrm>
                <a:off x="1503676" y="3060619"/>
                <a:ext cx="5697098" cy="2734938"/>
                <a:chOff x="1629358" y="2340539"/>
                <a:chExt cx="5666428" cy="2734938"/>
              </a:xfrm>
            </p:grpSpPr>
            <p:sp>
              <p:nvSpPr>
                <p:cNvPr id="89" name="Rechteck 29"/>
                <p:cNvSpPr/>
                <p:nvPr/>
              </p:nvSpPr>
              <p:spPr bwMode="auto">
                <a:xfrm>
                  <a:off x="1633590" y="2809725"/>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90" name="Rechteck 30"/>
                <p:cNvSpPr/>
                <p:nvPr/>
              </p:nvSpPr>
              <p:spPr bwMode="auto">
                <a:xfrm>
                  <a:off x="1633590" y="3274300"/>
                  <a:ext cx="5625906" cy="350453"/>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91" name="Rechteck 31"/>
                <p:cNvSpPr/>
                <p:nvPr/>
              </p:nvSpPr>
              <p:spPr bwMode="auto">
                <a:xfrm>
                  <a:off x="1640053" y="3738875"/>
                  <a:ext cx="5619443"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92" name="Rechteck 32"/>
                <p:cNvSpPr/>
                <p:nvPr/>
              </p:nvSpPr>
              <p:spPr bwMode="auto">
                <a:xfrm>
                  <a:off x="1633590" y="4203450"/>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93" name="Rechteck 29"/>
                <p:cNvSpPr/>
                <p:nvPr/>
              </p:nvSpPr>
              <p:spPr bwMode="auto">
                <a:xfrm>
                  <a:off x="1669880" y="2340539"/>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94" name="Rechteck 32"/>
                <p:cNvSpPr/>
                <p:nvPr/>
              </p:nvSpPr>
              <p:spPr bwMode="auto">
                <a:xfrm>
                  <a:off x="1629358" y="4726156"/>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84" name="Gruppieren 52"/>
              <p:cNvGrpSpPr/>
              <p:nvPr/>
            </p:nvGrpSpPr>
            <p:grpSpPr>
              <a:xfrm>
                <a:off x="1475656" y="3530937"/>
                <a:ext cx="3672407" cy="1743046"/>
                <a:chOff x="1594536" y="2809725"/>
                <a:chExt cx="4443664" cy="1743046"/>
              </a:xfrm>
              <a:gradFill flip="none" rotWithShape="1">
                <a:gsLst>
                  <a:gs pos="100000">
                    <a:schemeClr val="accent1"/>
                  </a:gs>
                  <a:gs pos="0">
                    <a:schemeClr val="accent1">
                      <a:lumMod val="50000"/>
                    </a:schemeClr>
                  </a:gs>
                </a:gsLst>
                <a:lin ang="0" scaled="1"/>
                <a:tileRect/>
              </a:gradFill>
            </p:grpSpPr>
            <p:sp>
              <p:nvSpPr>
                <p:cNvPr id="85" name="Rechteck 54"/>
                <p:cNvSpPr/>
                <p:nvPr/>
              </p:nvSpPr>
              <p:spPr bwMode="auto">
                <a:xfrm>
                  <a:off x="1633589" y="2809725"/>
                  <a:ext cx="651289" cy="349321"/>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86" name="Rechteck 55"/>
                <p:cNvSpPr/>
                <p:nvPr/>
              </p:nvSpPr>
              <p:spPr bwMode="auto">
                <a:xfrm>
                  <a:off x="1633588" y="3274300"/>
                  <a:ext cx="4404612" cy="349321"/>
                </a:xfrm>
                <a:prstGeom prst="rect">
                  <a:avLst/>
                </a:pr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87" name="Rechteck 56"/>
                <p:cNvSpPr/>
                <p:nvPr/>
              </p:nvSpPr>
              <p:spPr bwMode="auto">
                <a:xfrm flipH="1">
                  <a:off x="1594536" y="3738875"/>
                  <a:ext cx="261392" cy="349321"/>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88" name="Rechteck 57"/>
                <p:cNvSpPr/>
                <p:nvPr/>
              </p:nvSpPr>
              <p:spPr bwMode="auto">
                <a:xfrm>
                  <a:off x="1633592" y="4203450"/>
                  <a:ext cx="222338" cy="349321"/>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sp>
          <p:nvSpPr>
            <p:cNvPr id="56" name="Rechteck 54"/>
            <p:cNvSpPr/>
            <p:nvPr/>
          </p:nvSpPr>
          <p:spPr bwMode="auto">
            <a:xfrm>
              <a:off x="1523648" y="3060620"/>
              <a:ext cx="368340" cy="357662"/>
            </a:xfrm>
            <a:prstGeom prst="rect">
              <a:avLst/>
            </a:prstGeom>
            <a:solidFill>
              <a:srgbClr val="FF505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7" name="Rechteck 57"/>
            <p:cNvSpPr/>
            <p:nvPr/>
          </p:nvSpPr>
          <p:spPr bwMode="auto">
            <a:xfrm>
              <a:off x="1475657" y="5455943"/>
              <a:ext cx="1368152" cy="349321"/>
            </a:xfrm>
            <a:prstGeom prst="rect">
              <a:avLst/>
            </a:pr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8" name="Textfeld 2"/>
            <p:cNvSpPr txBox="1"/>
            <p:nvPr/>
          </p:nvSpPr>
          <p:spPr>
            <a:xfrm>
              <a:off x="7164288" y="3007404"/>
              <a:ext cx="1908471" cy="461665"/>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Plano de Ação Estratégica</a:t>
              </a:r>
              <a:endParaRPr lang="de-DE" sz="1200" b="1" dirty="0">
                <a:solidFill>
                  <a:srgbClr val="808080"/>
                </a:solidFill>
              </a:endParaRPr>
            </a:p>
          </p:txBody>
        </p:sp>
        <p:sp>
          <p:nvSpPr>
            <p:cNvPr id="59" name="Textfeld 2"/>
            <p:cNvSpPr txBox="1"/>
            <p:nvPr/>
          </p:nvSpPr>
          <p:spPr>
            <a:xfrm>
              <a:off x="7164289" y="5373216"/>
              <a:ext cx="1800200" cy="830997"/>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no âmbito do Projeto de Autonomia e Flexibilidade Curricular</a:t>
              </a:r>
              <a:endParaRPr lang="de-DE" sz="1200" b="1" dirty="0">
                <a:solidFill>
                  <a:srgbClr val="808080"/>
                </a:solidFill>
              </a:endParaRPr>
            </a:p>
          </p:txBody>
        </p:sp>
        <p:sp>
          <p:nvSpPr>
            <p:cNvPr id="60" name="Freihandform 5"/>
            <p:cNvSpPr/>
            <p:nvPr/>
          </p:nvSpPr>
          <p:spPr bwMode="auto">
            <a:xfrm>
              <a:off x="-42205" y="1631223"/>
              <a:ext cx="1585335" cy="1792649"/>
            </a:xfrm>
            <a:custGeom>
              <a:avLst/>
              <a:gdLst>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22610"/>
                <a:gd name="connsiteY0" fmla="*/ 1012166 h 1237688"/>
                <a:gd name="connsiteX1" fmla="*/ 0 w 1322610"/>
                <a:gd name="connsiteY1" fmla="*/ 0 h 1237688"/>
                <a:gd name="connsiteX2" fmla="*/ 0 w 1322610"/>
                <a:gd name="connsiteY2" fmla="*/ 621102 h 1237688"/>
                <a:gd name="connsiteX3" fmla="*/ 1322610 w 1322610"/>
                <a:gd name="connsiteY3" fmla="*/ 1237688 h 1237688"/>
                <a:gd name="connsiteX4" fmla="*/ 1311215 w 1322610"/>
                <a:gd name="connsiteY4" fmla="*/ 1012166 h 1237688"/>
                <a:gd name="connsiteX0" fmla="*/ 1311215 w 1311215"/>
                <a:gd name="connsiteY0" fmla="*/ 1012166 h 1363026"/>
                <a:gd name="connsiteX1" fmla="*/ 0 w 1311215"/>
                <a:gd name="connsiteY1" fmla="*/ 0 h 1363026"/>
                <a:gd name="connsiteX2" fmla="*/ 0 w 1311215"/>
                <a:gd name="connsiteY2" fmla="*/ 621102 h 1363026"/>
                <a:gd name="connsiteX3" fmla="*/ 1311215 w 1311215"/>
                <a:gd name="connsiteY3" fmla="*/ 1363026 h 1363026"/>
                <a:gd name="connsiteX4" fmla="*/ 1311215 w 1311215"/>
                <a:gd name="connsiteY4" fmla="*/ 1012166 h 1363026"/>
                <a:gd name="connsiteX0" fmla="*/ 1323838 w 1323838"/>
                <a:gd name="connsiteY0" fmla="*/ 1186338 h 1537198"/>
                <a:gd name="connsiteX1" fmla="*/ 0 w 1323838"/>
                <a:gd name="connsiteY1" fmla="*/ 0 h 1537198"/>
                <a:gd name="connsiteX2" fmla="*/ 12623 w 1323838"/>
                <a:gd name="connsiteY2" fmla="*/ 795274 h 1537198"/>
                <a:gd name="connsiteX3" fmla="*/ 1323838 w 1323838"/>
                <a:gd name="connsiteY3" fmla="*/ 1537198 h 1537198"/>
                <a:gd name="connsiteX4" fmla="*/ 1323838 w 1323838"/>
                <a:gd name="connsiteY4" fmla="*/ 1186338 h 1537198"/>
                <a:gd name="connsiteX0" fmla="*/ 1323838 w 1323838"/>
                <a:gd name="connsiteY0" fmla="*/ 1186338 h 1537198"/>
                <a:gd name="connsiteX1" fmla="*/ 0 w 1323838"/>
                <a:gd name="connsiteY1" fmla="*/ 0 h 1537198"/>
                <a:gd name="connsiteX2" fmla="*/ 0 w 1323838"/>
                <a:gd name="connsiteY2" fmla="*/ 490474 h 1537198"/>
                <a:gd name="connsiteX3" fmla="*/ 1323838 w 1323838"/>
                <a:gd name="connsiteY3" fmla="*/ 1537198 h 1537198"/>
                <a:gd name="connsiteX4" fmla="*/ 1323838 w 1323838"/>
                <a:gd name="connsiteY4" fmla="*/ 1186338 h 1537198"/>
                <a:gd name="connsiteX0" fmla="*/ 1323838 w 1323838"/>
                <a:gd name="connsiteY0" fmla="*/ 1258909 h 1609769"/>
                <a:gd name="connsiteX1" fmla="*/ 0 w 1323838"/>
                <a:gd name="connsiteY1" fmla="*/ 0 h 1609769"/>
                <a:gd name="connsiteX2" fmla="*/ 0 w 1323838"/>
                <a:gd name="connsiteY2" fmla="*/ 563045 h 1609769"/>
                <a:gd name="connsiteX3" fmla="*/ 1323838 w 1323838"/>
                <a:gd name="connsiteY3" fmla="*/ 1609769 h 1609769"/>
                <a:gd name="connsiteX4" fmla="*/ 1323838 w 1323838"/>
                <a:gd name="connsiteY4" fmla="*/ 1258909 h 1609769"/>
                <a:gd name="connsiteX0" fmla="*/ 1323838 w 1323838"/>
                <a:gd name="connsiteY0" fmla="*/ 1258909 h 1609769"/>
                <a:gd name="connsiteX1" fmla="*/ 0 w 1323838"/>
                <a:gd name="connsiteY1" fmla="*/ 0 h 1609769"/>
                <a:gd name="connsiteX2" fmla="*/ 0 w 1323838"/>
                <a:gd name="connsiteY2" fmla="*/ 504988 h 1609769"/>
                <a:gd name="connsiteX3" fmla="*/ 1323838 w 1323838"/>
                <a:gd name="connsiteY3" fmla="*/ 1609769 h 1609769"/>
                <a:gd name="connsiteX4" fmla="*/ 1323838 w 1323838"/>
                <a:gd name="connsiteY4" fmla="*/ 1258909 h 1609769"/>
                <a:gd name="connsiteX0" fmla="*/ 1372112 w 1372112"/>
                <a:gd name="connsiteY0" fmla="*/ 1427722 h 1778582"/>
                <a:gd name="connsiteX1" fmla="*/ 0 w 1372112"/>
                <a:gd name="connsiteY1" fmla="*/ 0 h 1778582"/>
                <a:gd name="connsiteX2" fmla="*/ 48274 w 1372112"/>
                <a:gd name="connsiteY2" fmla="*/ 673801 h 1778582"/>
                <a:gd name="connsiteX3" fmla="*/ 1372112 w 1372112"/>
                <a:gd name="connsiteY3" fmla="*/ 1778582 h 1778582"/>
                <a:gd name="connsiteX4" fmla="*/ 1372112 w 1372112"/>
                <a:gd name="connsiteY4" fmla="*/ 1427722 h 1778582"/>
                <a:gd name="connsiteX0" fmla="*/ 1372112 w 1372112"/>
                <a:gd name="connsiteY0" fmla="*/ 1427722 h 1778582"/>
                <a:gd name="connsiteX1" fmla="*/ 0 w 1372112"/>
                <a:gd name="connsiteY1" fmla="*/ 0 h 1778582"/>
                <a:gd name="connsiteX2" fmla="*/ 60342 w 1372112"/>
                <a:gd name="connsiteY2" fmla="*/ 631598 h 1778582"/>
                <a:gd name="connsiteX3" fmla="*/ 1372112 w 1372112"/>
                <a:gd name="connsiteY3" fmla="*/ 1778582 h 1778582"/>
                <a:gd name="connsiteX4" fmla="*/ 1372112 w 1372112"/>
                <a:gd name="connsiteY4" fmla="*/ 1427722 h 1778582"/>
                <a:gd name="connsiteX0" fmla="*/ 1372112 w 1372112"/>
                <a:gd name="connsiteY0" fmla="*/ 1427722 h 1778582"/>
                <a:gd name="connsiteX1" fmla="*/ 0 w 1372112"/>
                <a:gd name="connsiteY1" fmla="*/ 0 h 1778582"/>
                <a:gd name="connsiteX2" fmla="*/ 0 w 1372112"/>
                <a:gd name="connsiteY2" fmla="*/ 659733 h 1778582"/>
                <a:gd name="connsiteX3" fmla="*/ 1372112 w 1372112"/>
                <a:gd name="connsiteY3" fmla="*/ 1778582 h 1778582"/>
                <a:gd name="connsiteX4" fmla="*/ 1372112 w 1372112"/>
                <a:gd name="connsiteY4" fmla="*/ 1427722 h 1778582"/>
                <a:gd name="connsiteX0" fmla="*/ 1372112 w 1372112"/>
                <a:gd name="connsiteY0" fmla="*/ 1427722 h 1778582"/>
                <a:gd name="connsiteX1" fmla="*/ 60342 w 1372112"/>
                <a:gd name="connsiteY1" fmla="*/ 0 h 1778582"/>
                <a:gd name="connsiteX2" fmla="*/ 0 w 1372112"/>
                <a:gd name="connsiteY2" fmla="*/ 659733 h 1778582"/>
                <a:gd name="connsiteX3" fmla="*/ 1372112 w 1372112"/>
                <a:gd name="connsiteY3" fmla="*/ 1778582 h 1778582"/>
                <a:gd name="connsiteX4" fmla="*/ 1372112 w 1372112"/>
                <a:gd name="connsiteY4" fmla="*/ 1427722 h 1778582"/>
                <a:gd name="connsiteX0" fmla="*/ 1311770 w 1311770"/>
                <a:gd name="connsiteY0" fmla="*/ 1427722 h 1778582"/>
                <a:gd name="connsiteX1" fmla="*/ 0 w 1311770"/>
                <a:gd name="connsiteY1" fmla="*/ 0 h 1778582"/>
                <a:gd name="connsiteX2" fmla="*/ 12069 w 1311770"/>
                <a:gd name="connsiteY2" fmla="*/ 673801 h 1778582"/>
                <a:gd name="connsiteX3" fmla="*/ 1311770 w 1311770"/>
                <a:gd name="connsiteY3" fmla="*/ 1778582 h 1778582"/>
                <a:gd name="connsiteX4" fmla="*/ 1311770 w 1311770"/>
                <a:gd name="connsiteY4" fmla="*/ 1427722 h 1778582"/>
                <a:gd name="connsiteX0" fmla="*/ 1325442 w 1325442"/>
                <a:gd name="connsiteY0" fmla="*/ 1427722 h 1778582"/>
                <a:gd name="connsiteX1" fmla="*/ 13672 w 1325442"/>
                <a:gd name="connsiteY1" fmla="*/ 0 h 1778582"/>
                <a:gd name="connsiteX2" fmla="*/ 25741 w 1325442"/>
                <a:gd name="connsiteY2" fmla="*/ 673801 h 1778582"/>
                <a:gd name="connsiteX3" fmla="*/ 1325442 w 1325442"/>
                <a:gd name="connsiteY3" fmla="*/ 1778582 h 1778582"/>
                <a:gd name="connsiteX4" fmla="*/ 1325442 w 1325442"/>
                <a:gd name="connsiteY4" fmla="*/ 1427722 h 1778582"/>
                <a:gd name="connsiteX0" fmla="*/ 1334143 w 1334143"/>
                <a:gd name="connsiteY0" fmla="*/ 1427722 h 1778582"/>
                <a:gd name="connsiteX1" fmla="*/ 22373 w 1334143"/>
                <a:gd name="connsiteY1" fmla="*/ 0 h 1778582"/>
                <a:gd name="connsiteX2" fmla="*/ 22374 w 1334143"/>
                <a:gd name="connsiteY2" fmla="*/ 659733 h 1778582"/>
                <a:gd name="connsiteX3" fmla="*/ 1334143 w 1334143"/>
                <a:gd name="connsiteY3" fmla="*/ 1778582 h 1778582"/>
                <a:gd name="connsiteX4" fmla="*/ 1334143 w 1334143"/>
                <a:gd name="connsiteY4" fmla="*/ 1427722 h 1778582"/>
                <a:gd name="connsiteX0" fmla="*/ 1312931 w 1312931"/>
                <a:gd name="connsiteY0" fmla="*/ 1427722 h 1778582"/>
                <a:gd name="connsiteX1" fmla="*/ 1161 w 1312931"/>
                <a:gd name="connsiteY1" fmla="*/ 0 h 1778582"/>
                <a:gd name="connsiteX2" fmla="*/ 1162 w 1312931"/>
                <a:gd name="connsiteY2" fmla="*/ 659733 h 1778582"/>
                <a:gd name="connsiteX3" fmla="*/ 1312931 w 1312931"/>
                <a:gd name="connsiteY3" fmla="*/ 1778582 h 1778582"/>
                <a:gd name="connsiteX4" fmla="*/ 1312931 w 1312931"/>
                <a:gd name="connsiteY4" fmla="*/ 1427722 h 1778582"/>
                <a:gd name="connsiteX0" fmla="*/ 1360045 w 1360045"/>
                <a:gd name="connsiteY0" fmla="*/ 1441789 h 1792649"/>
                <a:gd name="connsiteX1" fmla="*/ 0 w 1360045"/>
                <a:gd name="connsiteY1" fmla="*/ 0 h 1792649"/>
                <a:gd name="connsiteX2" fmla="*/ 48276 w 1360045"/>
                <a:gd name="connsiteY2" fmla="*/ 673800 h 1792649"/>
                <a:gd name="connsiteX3" fmla="*/ 1360045 w 1360045"/>
                <a:gd name="connsiteY3" fmla="*/ 1792649 h 1792649"/>
                <a:gd name="connsiteX4" fmla="*/ 1360045 w 1360045"/>
                <a:gd name="connsiteY4" fmla="*/ 1441789 h 179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045" h="1792649">
                  <a:moveTo>
                    <a:pt x="1360045" y="1441789"/>
                  </a:moveTo>
                  <a:lnTo>
                    <a:pt x="0" y="0"/>
                  </a:lnTo>
                  <a:cubicBezTo>
                    <a:pt x="4023" y="224600"/>
                    <a:pt x="44253" y="421065"/>
                    <a:pt x="48276" y="673800"/>
                  </a:cubicBezTo>
                  <a:lnTo>
                    <a:pt x="1360045" y="1792649"/>
                  </a:lnTo>
                  <a:lnTo>
                    <a:pt x="1360045" y="1441789"/>
                  </a:lnTo>
                  <a:close/>
                </a:path>
              </a:pathLst>
            </a:custGeom>
            <a:solidFill>
              <a:srgbClr val="FF5050"/>
            </a:solidFill>
            <a:ln w="12700">
              <a:solidFill>
                <a:srgbClr val="FF5050"/>
              </a:solid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1" name="Rectângulo 60"/>
            <p:cNvSpPr/>
            <p:nvPr/>
          </p:nvSpPr>
          <p:spPr>
            <a:xfrm>
              <a:off x="2191065" y="3522494"/>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8,5%</a:t>
              </a:r>
            </a:p>
          </p:txBody>
        </p:sp>
        <p:sp>
          <p:nvSpPr>
            <p:cNvPr id="62" name="Rectângulo 61"/>
            <p:cNvSpPr/>
            <p:nvPr/>
          </p:nvSpPr>
          <p:spPr>
            <a:xfrm>
              <a:off x="5292080" y="4005064"/>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61,0%</a:t>
              </a:r>
            </a:p>
          </p:txBody>
        </p:sp>
        <p:sp>
          <p:nvSpPr>
            <p:cNvPr id="63" name="Rectângulo 62"/>
            <p:cNvSpPr/>
            <p:nvPr/>
          </p:nvSpPr>
          <p:spPr>
            <a:xfrm>
              <a:off x="1846774" y="4442610"/>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1,6%</a:t>
              </a:r>
            </a:p>
          </p:txBody>
        </p:sp>
        <p:sp>
          <p:nvSpPr>
            <p:cNvPr id="64" name="Rectângulo 63"/>
            <p:cNvSpPr/>
            <p:nvPr/>
          </p:nvSpPr>
          <p:spPr>
            <a:xfrm>
              <a:off x="1835696" y="4916687"/>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1,5%</a:t>
              </a:r>
            </a:p>
          </p:txBody>
        </p:sp>
        <p:sp>
          <p:nvSpPr>
            <p:cNvPr id="65" name="Rectângulo 64"/>
            <p:cNvSpPr/>
            <p:nvPr/>
          </p:nvSpPr>
          <p:spPr>
            <a:xfrm>
              <a:off x="2987824" y="5466710"/>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21,6%</a:t>
              </a:r>
            </a:p>
          </p:txBody>
        </p:sp>
        <p:sp>
          <p:nvSpPr>
            <p:cNvPr id="66" name="Rectângulo 65"/>
            <p:cNvSpPr/>
            <p:nvPr/>
          </p:nvSpPr>
          <p:spPr>
            <a:xfrm>
              <a:off x="2006974" y="3068960"/>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5,8%</a:t>
              </a:r>
            </a:p>
          </p:txBody>
        </p:sp>
      </p:grpSp>
    </p:spTree>
    <p:extLst>
      <p:ext uri="{BB962C8B-B14F-4D97-AF65-F5344CB8AC3E}">
        <p14:creationId xmlns:p14="http://schemas.microsoft.com/office/powerpoint/2010/main" val="2200848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REPA - </a:t>
            </a:r>
            <a:r>
              <a:rPr lang="pt-PT" sz="2800" dirty="0" err="1"/>
              <a:t>RAM</a:t>
            </a:r>
            <a:endParaRPr lang="en" sz="2800" dirty="0"/>
          </a:p>
        </p:txBody>
      </p:sp>
      <p:grpSp>
        <p:nvGrpSpPr>
          <p:cNvPr id="51" name="Grupo 50"/>
          <p:cNvGrpSpPr/>
          <p:nvPr/>
        </p:nvGrpSpPr>
        <p:grpSpPr>
          <a:xfrm>
            <a:off x="-52755" y="1412776"/>
            <a:ext cx="9161259" cy="4575413"/>
            <a:chOff x="-42205" y="1628800"/>
            <a:chExt cx="9161259" cy="4575413"/>
          </a:xfrm>
        </p:grpSpPr>
        <p:grpSp>
          <p:nvGrpSpPr>
            <p:cNvPr id="101" name="Grupo 100"/>
            <p:cNvGrpSpPr/>
            <p:nvPr/>
          </p:nvGrpSpPr>
          <p:grpSpPr>
            <a:xfrm>
              <a:off x="0" y="1628800"/>
              <a:ext cx="9119054" cy="4226382"/>
              <a:chOff x="0" y="1628800"/>
              <a:chExt cx="9119054" cy="4226382"/>
            </a:xfrm>
          </p:grpSpPr>
          <p:grpSp>
            <p:nvGrpSpPr>
              <p:cNvPr id="113" name="Gruppieren 4"/>
              <p:cNvGrpSpPr/>
              <p:nvPr/>
            </p:nvGrpSpPr>
            <p:grpSpPr>
              <a:xfrm>
                <a:off x="2" y="1628800"/>
                <a:ext cx="7961913" cy="4176464"/>
                <a:chOff x="-1" y="908720"/>
                <a:chExt cx="8625406" cy="4176464"/>
              </a:xfrm>
            </p:grpSpPr>
            <p:sp>
              <p:nvSpPr>
                <p:cNvPr id="144" name="Rechteck 35"/>
                <p:cNvSpPr/>
                <p:nvPr/>
              </p:nvSpPr>
              <p:spPr bwMode="auto">
                <a:xfrm>
                  <a:off x="1628979" y="1797705"/>
                  <a:ext cx="6996426" cy="2711415"/>
                </a:xfrm>
                <a:prstGeom prst="rect">
                  <a:avLst/>
                </a:prstGeom>
                <a:gradFill>
                  <a:gsLst>
                    <a:gs pos="100000">
                      <a:srgbClr val="FFFFFF">
                        <a:alpha val="0"/>
                      </a:srgbClr>
                    </a:gs>
                    <a:gs pos="0">
                      <a:schemeClr val="bg1"/>
                    </a:gs>
                    <a:gs pos="42000">
                      <a:srgbClr val="FFFFFF">
                        <a:alpha val="13000"/>
                      </a:srgbClr>
                    </a:gs>
                  </a:gsLst>
                  <a:lin ang="0" scaled="0"/>
                </a:gradFill>
                <a:ln w="12700">
                  <a:noFill/>
                  <a:round/>
                  <a:headEnd/>
                  <a:tailEnd/>
                </a:ln>
                <a:effectLst>
                  <a:outerShdw blurRad="50800" dist="38100" dir="8100000" algn="tr"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145" name="Rechteck 68"/>
                <p:cNvSpPr/>
                <p:nvPr/>
              </p:nvSpPr>
              <p:spPr bwMode="auto">
                <a:xfrm rot="10800000">
                  <a:off x="-1" y="908720"/>
                  <a:ext cx="1633588" cy="4176464"/>
                </a:xfrm>
                <a:custGeom>
                  <a:avLst/>
                  <a:gdLst>
                    <a:gd name="connsiteX0" fmla="*/ 0 w 1614543"/>
                    <a:gd name="connsiteY0" fmla="*/ 0 h 3210135"/>
                    <a:gd name="connsiteX1" fmla="*/ 1614543 w 1614543"/>
                    <a:gd name="connsiteY1" fmla="*/ 0 h 3210135"/>
                    <a:gd name="connsiteX2" fmla="*/ 1614543 w 1614543"/>
                    <a:gd name="connsiteY2" fmla="*/ 3210135 h 3210135"/>
                    <a:gd name="connsiteX3" fmla="*/ 0 w 1614543"/>
                    <a:gd name="connsiteY3" fmla="*/ 3210135 h 3210135"/>
                    <a:gd name="connsiteX4" fmla="*/ 0 w 1614543"/>
                    <a:gd name="connsiteY4" fmla="*/ 0 h 3210135"/>
                    <a:gd name="connsiteX0" fmla="*/ 0 w 1614543"/>
                    <a:gd name="connsiteY0" fmla="*/ 0 h 4238835"/>
                    <a:gd name="connsiteX1" fmla="*/ 1614543 w 1614543"/>
                    <a:gd name="connsiteY1" fmla="*/ 0 h 4238835"/>
                    <a:gd name="connsiteX2" fmla="*/ 1614543 w 1614543"/>
                    <a:gd name="connsiteY2" fmla="*/ 4238835 h 4238835"/>
                    <a:gd name="connsiteX3" fmla="*/ 0 w 1614543"/>
                    <a:gd name="connsiteY3" fmla="*/ 3210135 h 4238835"/>
                    <a:gd name="connsiteX4" fmla="*/ 0 w 1614543"/>
                    <a:gd name="connsiteY4" fmla="*/ 0 h 4238835"/>
                    <a:gd name="connsiteX0" fmla="*/ 0 w 1614543"/>
                    <a:gd name="connsiteY0" fmla="*/ 1028700 h 5267535"/>
                    <a:gd name="connsiteX1" fmla="*/ 1614543 w 1614543"/>
                    <a:gd name="connsiteY1" fmla="*/ 0 h 5267535"/>
                    <a:gd name="connsiteX2" fmla="*/ 1614543 w 1614543"/>
                    <a:gd name="connsiteY2" fmla="*/ 5267535 h 5267535"/>
                    <a:gd name="connsiteX3" fmla="*/ 0 w 1614543"/>
                    <a:gd name="connsiteY3" fmla="*/ 4238835 h 5267535"/>
                    <a:gd name="connsiteX4" fmla="*/ 0 w 1614543"/>
                    <a:gd name="connsiteY4" fmla="*/ 1028700 h 526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543" h="5267535">
                      <a:moveTo>
                        <a:pt x="0" y="1028700"/>
                      </a:moveTo>
                      <a:lnTo>
                        <a:pt x="1614543" y="0"/>
                      </a:lnTo>
                      <a:lnTo>
                        <a:pt x="1614543" y="5267535"/>
                      </a:lnTo>
                      <a:lnTo>
                        <a:pt x="0" y="4238835"/>
                      </a:lnTo>
                      <a:lnTo>
                        <a:pt x="0" y="1028700"/>
                      </a:lnTo>
                      <a:close/>
                    </a:path>
                  </a:pathLst>
                </a:custGeom>
                <a:gradFill>
                  <a:gsLst>
                    <a:gs pos="0">
                      <a:srgbClr val="DCDCDC"/>
                    </a:gs>
                    <a:gs pos="35000">
                      <a:srgbClr val="FFFFFF"/>
                    </a:gs>
                  </a:gsLst>
                  <a:lin ang="0" scaled="0"/>
                </a:gradFill>
                <a:ln w="12700">
                  <a:noFill/>
                  <a:round/>
                  <a:headEnd/>
                  <a:tailEnd/>
                </a:ln>
                <a:effectLst>
                  <a:outerShdw blurRad="50800" dist="38100" dir="5400000" algn="t"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114" name="Gruppieren 13"/>
              <p:cNvGrpSpPr/>
              <p:nvPr/>
            </p:nvGrpSpPr>
            <p:grpSpPr>
              <a:xfrm>
                <a:off x="0" y="2513785"/>
                <a:ext cx="1507635" cy="3341397"/>
                <a:chOff x="-3" y="1793705"/>
                <a:chExt cx="1633271" cy="3341397"/>
              </a:xfrm>
            </p:grpSpPr>
            <p:sp>
              <p:nvSpPr>
                <p:cNvPr id="140" name="Freihandform 5"/>
                <p:cNvSpPr/>
                <p:nvPr/>
              </p:nvSpPr>
              <p:spPr bwMode="auto">
                <a:xfrm>
                  <a:off x="-3" y="1793705"/>
                  <a:ext cx="1633271" cy="1363026"/>
                </a:xfrm>
                <a:custGeom>
                  <a:avLst/>
                  <a:gdLst>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22610"/>
                    <a:gd name="connsiteY0" fmla="*/ 1012166 h 1237688"/>
                    <a:gd name="connsiteX1" fmla="*/ 0 w 1322610"/>
                    <a:gd name="connsiteY1" fmla="*/ 0 h 1237688"/>
                    <a:gd name="connsiteX2" fmla="*/ 0 w 1322610"/>
                    <a:gd name="connsiteY2" fmla="*/ 621102 h 1237688"/>
                    <a:gd name="connsiteX3" fmla="*/ 1322610 w 1322610"/>
                    <a:gd name="connsiteY3" fmla="*/ 1237688 h 1237688"/>
                    <a:gd name="connsiteX4" fmla="*/ 1311215 w 1322610"/>
                    <a:gd name="connsiteY4" fmla="*/ 1012166 h 1237688"/>
                    <a:gd name="connsiteX0" fmla="*/ 1311215 w 1311215"/>
                    <a:gd name="connsiteY0" fmla="*/ 1012166 h 1363026"/>
                    <a:gd name="connsiteX1" fmla="*/ 0 w 1311215"/>
                    <a:gd name="connsiteY1" fmla="*/ 0 h 1363026"/>
                    <a:gd name="connsiteX2" fmla="*/ 0 w 1311215"/>
                    <a:gd name="connsiteY2" fmla="*/ 621102 h 1363026"/>
                    <a:gd name="connsiteX3" fmla="*/ 1311215 w 1311215"/>
                    <a:gd name="connsiteY3" fmla="*/ 1363026 h 1363026"/>
                    <a:gd name="connsiteX4" fmla="*/ 1311215 w 1311215"/>
                    <a:gd name="connsiteY4" fmla="*/ 1012166 h 136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1363026">
                      <a:moveTo>
                        <a:pt x="1311215" y="1012166"/>
                      </a:moveTo>
                      <a:lnTo>
                        <a:pt x="0" y="0"/>
                      </a:lnTo>
                      <a:lnTo>
                        <a:pt x="0" y="621102"/>
                      </a:lnTo>
                      <a:lnTo>
                        <a:pt x="1311215" y="1363026"/>
                      </a:lnTo>
                      <a:lnTo>
                        <a:pt x="1311215" y="1012166"/>
                      </a:lnTo>
                      <a:close/>
                    </a:path>
                  </a:pathLst>
                </a:cu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41" name="Freihandform 6"/>
                <p:cNvSpPr/>
                <p:nvPr/>
              </p:nvSpPr>
              <p:spPr bwMode="auto">
                <a:xfrm>
                  <a:off x="-3" y="2689860"/>
                  <a:ext cx="1633271" cy="931653"/>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42" name="Freihandform 26"/>
                <p:cNvSpPr/>
                <p:nvPr/>
              </p:nvSpPr>
              <p:spPr bwMode="auto">
                <a:xfrm flipV="1">
                  <a:off x="-3" y="4203449"/>
                  <a:ext cx="1633271" cy="931653"/>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43" name="Freihandform 8"/>
                <p:cNvSpPr/>
                <p:nvPr/>
              </p:nvSpPr>
              <p:spPr bwMode="auto">
                <a:xfrm>
                  <a:off x="-3" y="3587007"/>
                  <a:ext cx="1633271" cy="609600"/>
                </a:xfrm>
                <a:custGeom>
                  <a:avLst/>
                  <a:gdLst>
                    <a:gd name="connsiteX0" fmla="*/ 1299713 w 1311215"/>
                    <a:gd name="connsiteY0" fmla="*/ 149525 h 609600"/>
                    <a:gd name="connsiteX1" fmla="*/ 0 w 1311215"/>
                    <a:gd name="connsiteY1" fmla="*/ 0 h 609600"/>
                    <a:gd name="connsiteX2" fmla="*/ 0 w 1311215"/>
                    <a:gd name="connsiteY2" fmla="*/ 609600 h 609600"/>
                    <a:gd name="connsiteX3" fmla="*/ 1311215 w 1311215"/>
                    <a:gd name="connsiteY3" fmla="*/ 494581 h 609600"/>
                    <a:gd name="connsiteX4" fmla="*/ 1299713 w 1311215"/>
                    <a:gd name="connsiteY4" fmla="*/ 149525 h 609600"/>
                    <a:gd name="connsiteX0" fmla="*/ 1311215 w 1311215"/>
                    <a:gd name="connsiteY0" fmla="*/ 161027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61027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494581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05518 w 1311215"/>
                    <a:gd name="connsiteY3" fmla="*/ 500279 h 609600"/>
                    <a:gd name="connsiteX4" fmla="*/ 1311215 w 1311215"/>
                    <a:gd name="connsiteY4" fmla="*/ 149633 h 609600"/>
                    <a:gd name="connsiteX0" fmla="*/ 1311215 w 1311215"/>
                    <a:gd name="connsiteY0" fmla="*/ 149633 h 609600"/>
                    <a:gd name="connsiteX1" fmla="*/ 0 w 1311215"/>
                    <a:gd name="connsiteY1" fmla="*/ 0 h 609600"/>
                    <a:gd name="connsiteX2" fmla="*/ 0 w 1311215"/>
                    <a:gd name="connsiteY2" fmla="*/ 609600 h 609600"/>
                    <a:gd name="connsiteX3" fmla="*/ 1311215 w 1311215"/>
                    <a:gd name="connsiteY3" fmla="*/ 500279 h 609600"/>
                    <a:gd name="connsiteX4" fmla="*/ 1311215 w 1311215"/>
                    <a:gd name="connsiteY4" fmla="*/ 149633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609600">
                      <a:moveTo>
                        <a:pt x="1311215" y="149633"/>
                      </a:moveTo>
                      <a:lnTo>
                        <a:pt x="0" y="0"/>
                      </a:lnTo>
                      <a:lnTo>
                        <a:pt x="0" y="609600"/>
                      </a:lnTo>
                      <a:lnTo>
                        <a:pt x="1311215" y="500279"/>
                      </a:lnTo>
                      <a:lnTo>
                        <a:pt x="1311215" y="149633"/>
                      </a:lnTo>
                      <a:close/>
                    </a:path>
                  </a:pathLst>
                </a:cu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sp>
            <p:nvSpPr>
              <p:cNvPr id="115" name="Textfeld 2"/>
              <p:cNvSpPr txBox="1"/>
              <p:nvPr/>
            </p:nvSpPr>
            <p:spPr>
              <a:xfrm>
                <a:off x="7164288" y="3512621"/>
                <a:ext cx="1954765" cy="461665"/>
              </a:xfrm>
              <a:prstGeom prst="rect">
                <a:avLst/>
              </a:prstGeom>
              <a:noFill/>
            </p:spPr>
            <p:txBody>
              <a:bodyPr wrap="square" rtlCol="0" anchor="ctr">
                <a:spAutoFit/>
              </a:bodyPr>
              <a:lstStyle/>
              <a:p>
                <a:pPr fontAlgn="base">
                  <a:spcBef>
                    <a:spcPct val="0"/>
                  </a:spcBef>
                  <a:spcAft>
                    <a:spcPct val="0"/>
                  </a:spcAft>
                </a:pPr>
                <a:r>
                  <a:rPr lang="de-DE" sz="1200" b="1" dirty="0">
                    <a:solidFill>
                      <a:srgbClr val="808080"/>
                    </a:solidFill>
                  </a:rPr>
                  <a:t>Alterações nas planificações</a:t>
                </a:r>
              </a:p>
            </p:txBody>
          </p:sp>
          <p:sp>
            <p:nvSpPr>
              <p:cNvPr id="116" name="Textfeld 23"/>
              <p:cNvSpPr txBox="1"/>
              <p:nvPr/>
            </p:nvSpPr>
            <p:spPr>
              <a:xfrm>
                <a:off x="7164288" y="4407495"/>
                <a:ext cx="1908471" cy="461665"/>
              </a:xfrm>
              <a:prstGeom prst="rect">
                <a:avLst/>
              </a:prstGeom>
              <a:noFill/>
            </p:spPr>
            <p:txBody>
              <a:bodyPr wrap="square" rtlCol="0" anchor="ctr">
                <a:spAutoFit/>
              </a:bodyPr>
              <a:lstStyle/>
              <a:p>
                <a:pPr fontAlgn="base">
                  <a:spcBef>
                    <a:spcPct val="0"/>
                  </a:spcBef>
                  <a:spcAft>
                    <a:spcPct val="0"/>
                  </a:spcAft>
                </a:pPr>
                <a:r>
                  <a:rPr lang="de-DE" sz="1200" b="1" dirty="0">
                    <a:solidFill>
                      <a:srgbClr val="808080"/>
                    </a:solidFill>
                  </a:rPr>
                  <a:t>Reafetação de créditos horários</a:t>
                </a:r>
              </a:p>
            </p:txBody>
          </p:sp>
          <p:sp>
            <p:nvSpPr>
              <p:cNvPr id="117" name="Textfeld 25"/>
              <p:cNvSpPr txBox="1"/>
              <p:nvPr/>
            </p:nvSpPr>
            <p:spPr>
              <a:xfrm>
                <a:off x="7164288" y="3943508"/>
                <a:ext cx="1954766" cy="461665"/>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de promoção do sucesso educativo</a:t>
                </a:r>
                <a:endParaRPr lang="de-DE" sz="1200" b="1" dirty="0">
                  <a:solidFill>
                    <a:srgbClr val="808080"/>
                  </a:solidFill>
                </a:endParaRPr>
              </a:p>
            </p:txBody>
          </p:sp>
          <p:sp>
            <p:nvSpPr>
              <p:cNvPr id="118" name="Textfeld 27"/>
              <p:cNvSpPr txBox="1"/>
              <p:nvPr/>
            </p:nvSpPr>
            <p:spPr>
              <a:xfrm>
                <a:off x="7164288" y="4830710"/>
                <a:ext cx="1908471" cy="461665"/>
              </a:xfrm>
              <a:prstGeom prst="rect">
                <a:avLst/>
              </a:prstGeom>
              <a:noFill/>
            </p:spPr>
            <p:txBody>
              <a:bodyPr wrap="square" rtlCol="0" anchor="ctr">
                <a:spAutoFit/>
              </a:bodyPr>
              <a:lstStyle/>
              <a:p>
                <a:pPr fontAlgn="base">
                  <a:spcBef>
                    <a:spcPct val="0"/>
                  </a:spcBef>
                  <a:spcAft>
                    <a:spcPct val="0"/>
                  </a:spcAft>
                </a:pPr>
                <a:r>
                  <a:rPr lang="de-DE" sz="1200" b="1" dirty="0">
                    <a:solidFill>
                      <a:srgbClr val="808080"/>
                    </a:solidFill>
                  </a:rPr>
                  <a:t>Envolvimento dos Pais/EE</a:t>
                </a:r>
              </a:p>
            </p:txBody>
          </p:sp>
          <p:cxnSp>
            <p:nvCxnSpPr>
              <p:cNvPr id="119" name="Gerade Verbindung 63"/>
              <p:cNvCxnSpPr/>
              <p:nvPr/>
            </p:nvCxnSpPr>
            <p:spPr>
              <a:xfrm flipH="1">
                <a:off x="2046184" y="3199014"/>
                <a:ext cx="27126"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0" name="Gerade Verbindung 64"/>
              <p:cNvCxnSpPr/>
              <p:nvPr/>
            </p:nvCxnSpPr>
            <p:spPr>
              <a:xfrm>
                <a:off x="2642943" y="3199014"/>
                <a:ext cx="1461"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1" name="Gerade Verbindung 65"/>
              <p:cNvCxnSpPr/>
              <p:nvPr/>
            </p:nvCxnSpPr>
            <p:spPr>
              <a:xfrm flipH="1">
                <a:off x="3176155" y="3199014"/>
                <a:ext cx="36421"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2" name="Gerade Verbindung 66"/>
              <p:cNvCxnSpPr/>
              <p:nvPr/>
            </p:nvCxnSpPr>
            <p:spPr>
              <a:xfrm flipH="1">
                <a:off x="3774376" y="3199014"/>
                <a:ext cx="7834"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3" name="Gerade Verbindung 67"/>
              <p:cNvCxnSpPr/>
              <p:nvPr/>
            </p:nvCxnSpPr>
            <p:spPr>
              <a:xfrm>
                <a:off x="4351843" y="3199014"/>
                <a:ext cx="20753"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4" name="Gerade Verbindung 68"/>
              <p:cNvCxnSpPr/>
              <p:nvPr/>
            </p:nvCxnSpPr>
            <p:spPr>
              <a:xfrm flipH="1">
                <a:off x="4904347" y="3199014"/>
                <a:ext cx="17130"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5" name="Gerade Verbindung 69"/>
              <p:cNvCxnSpPr/>
              <p:nvPr/>
            </p:nvCxnSpPr>
            <p:spPr>
              <a:xfrm>
                <a:off x="5491111" y="3199014"/>
                <a:ext cx="11457"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6" name="Gerade Verbindung 70"/>
              <p:cNvCxnSpPr/>
              <p:nvPr/>
            </p:nvCxnSpPr>
            <p:spPr>
              <a:xfrm>
                <a:off x="6060744" y="3199014"/>
                <a:ext cx="40044"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cxnSp>
            <p:nvCxnSpPr>
              <p:cNvPr id="127" name="Gerade Verbindung 71"/>
              <p:cNvCxnSpPr/>
              <p:nvPr/>
            </p:nvCxnSpPr>
            <p:spPr>
              <a:xfrm>
                <a:off x="6630379" y="3199014"/>
                <a:ext cx="2161" cy="2102194"/>
              </a:xfrm>
              <a:prstGeom prst="line">
                <a:avLst/>
              </a:prstGeom>
              <a:ln w="12700">
                <a:solidFill>
                  <a:srgbClr val="B2B2B2"/>
                </a:solidFill>
                <a:prstDash val="sysDash"/>
              </a:ln>
            </p:spPr>
            <p:style>
              <a:lnRef idx="1">
                <a:schemeClr val="accent1"/>
              </a:lnRef>
              <a:fillRef idx="0">
                <a:schemeClr val="accent1"/>
              </a:fillRef>
              <a:effectRef idx="0">
                <a:schemeClr val="accent1"/>
              </a:effectRef>
              <a:fontRef idx="minor">
                <a:schemeClr val="tx1"/>
              </a:fontRef>
            </p:style>
          </p:cxnSp>
          <p:grpSp>
            <p:nvGrpSpPr>
              <p:cNvPr id="128" name="Gruppieren 12"/>
              <p:cNvGrpSpPr/>
              <p:nvPr/>
            </p:nvGrpSpPr>
            <p:grpSpPr>
              <a:xfrm>
                <a:off x="1503676" y="3060619"/>
                <a:ext cx="5697098" cy="2734938"/>
                <a:chOff x="1629358" y="2340539"/>
                <a:chExt cx="5666428" cy="2734938"/>
              </a:xfrm>
            </p:grpSpPr>
            <p:sp>
              <p:nvSpPr>
                <p:cNvPr id="134" name="Rechteck 29"/>
                <p:cNvSpPr/>
                <p:nvPr/>
              </p:nvSpPr>
              <p:spPr bwMode="auto">
                <a:xfrm>
                  <a:off x="1633590" y="2809725"/>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135" name="Rechteck 30"/>
                <p:cNvSpPr/>
                <p:nvPr/>
              </p:nvSpPr>
              <p:spPr bwMode="auto">
                <a:xfrm>
                  <a:off x="1633590" y="3274300"/>
                  <a:ext cx="5625906" cy="350453"/>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136" name="Rechteck 31"/>
                <p:cNvSpPr/>
                <p:nvPr/>
              </p:nvSpPr>
              <p:spPr bwMode="auto">
                <a:xfrm>
                  <a:off x="1640053" y="3738875"/>
                  <a:ext cx="5619443"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137" name="Rechteck 32"/>
                <p:cNvSpPr/>
                <p:nvPr/>
              </p:nvSpPr>
              <p:spPr bwMode="auto">
                <a:xfrm>
                  <a:off x="1633590" y="4203450"/>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138" name="Rechteck 29"/>
                <p:cNvSpPr/>
                <p:nvPr/>
              </p:nvSpPr>
              <p:spPr bwMode="auto">
                <a:xfrm>
                  <a:off x="1669880" y="2340539"/>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139" name="Rechteck 32"/>
                <p:cNvSpPr/>
                <p:nvPr/>
              </p:nvSpPr>
              <p:spPr bwMode="auto">
                <a:xfrm>
                  <a:off x="1629358" y="4726156"/>
                  <a:ext cx="5625906"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grpSp>
          <p:grpSp>
            <p:nvGrpSpPr>
              <p:cNvPr id="129" name="Gruppieren 52"/>
              <p:cNvGrpSpPr/>
              <p:nvPr/>
            </p:nvGrpSpPr>
            <p:grpSpPr>
              <a:xfrm>
                <a:off x="1475656" y="3530937"/>
                <a:ext cx="3737789" cy="1743046"/>
                <a:chOff x="1594536" y="2809725"/>
                <a:chExt cx="4522778" cy="1743046"/>
              </a:xfrm>
              <a:gradFill flip="none" rotWithShape="1">
                <a:gsLst>
                  <a:gs pos="100000">
                    <a:schemeClr val="accent1"/>
                  </a:gs>
                  <a:gs pos="0">
                    <a:schemeClr val="accent1">
                      <a:lumMod val="50000"/>
                    </a:schemeClr>
                  </a:gs>
                </a:gsLst>
                <a:lin ang="0" scaled="1"/>
                <a:tileRect/>
              </a:gradFill>
            </p:grpSpPr>
            <p:sp>
              <p:nvSpPr>
                <p:cNvPr id="130" name="Rechteck 54"/>
                <p:cNvSpPr/>
                <p:nvPr/>
              </p:nvSpPr>
              <p:spPr bwMode="auto">
                <a:xfrm>
                  <a:off x="1633589" y="2809725"/>
                  <a:ext cx="651289" cy="349321"/>
                </a:xfrm>
                <a:prstGeom prst="rect">
                  <a:avLst/>
                </a:prstGeom>
                <a:solidFill>
                  <a:srgbClr val="30A8A7"/>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31" name="Rechteck 55"/>
                <p:cNvSpPr/>
                <p:nvPr/>
              </p:nvSpPr>
              <p:spPr bwMode="auto">
                <a:xfrm>
                  <a:off x="1633588" y="3274300"/>
                  <a:ext cx="4483726" cy="349321"/>
                </a:xfrm>
                <a:prstGeom prst="rect">
                  <a:avLst/>
                </a:pr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32" name="Rechteck 56"/>
                <p:cNvSpPr/>
                <p:nvPr/>
              </p:nvSpPr>
              <p:spPr bwMode="auto">
                <a:xfrm flipH="1">
                  <a:off x="1594536" y="3738875"/>
                  <a:ext cx="150224" cy="349321"/>
                </a:xfrm>
                <a:prstGeom prst="rect">
                  <a:avLst/>
                </a:prstGeom>
                <a:solidFill>
                  <a:srgbClr val="DA5F95"/>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33" name="Rechteck 57"/>
                <p:cNvSpPr/>
                <p:nvPr/>
              </p:nvSpPr>
              <p:spPr bwMode="auto">
                <a:xfrm>
                  <a:off x="1633592" y="4203450"/>
                  <a:ext cx="111169" cy="349321"/>
                </a:xfrm>
                <a:prstGeom prst="rect">
                  <a:avLst/>
                </a:prstGeom>
                <a:solidFill>
                  <a:srgbClr val="A9CC28"/>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grpSp>
        <p:sp>
          <p:nvSpPr>
            <p:cNvPr id="102" name="Rechteck 54"/>
            <p:cNvSpPr/>
            <p:nvPr/>
          </p:nvSpPr>
          <p:spPr bwMode="auto">
            <a:xfrm>
              <a:off x="1523648" y="3060620"/>
              <a:ext cx="368340" cy="357662"/>
            </a:xfrm>
            <a:prstGeom prst="rect">
              <a:avLst/>
            </a:prstGeom>
            <a:solidFill>
              <a:srgbClr val="FF5050"/>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03" name="Rechteck 57"/>
            <p:cNvSpPr/>
            <p:nvPr/>
          </p:nvSpPr>
          <p:spPr bwMode="auto">
            <a:xfrm>
              <a:off x="1475657" y="5455943"/>
              <a:ext cx="1184060" cy="349321"/>
            </a:xfrm>
            <a:prstGeom prst="rect">
              <a:avLst/>
            </a:pr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04" name="Textfeld 2"/>
            <p:cNvSpPr txBox="1"/>
            <p:nvPr/>
          </p:nvSpPr>
          <p:spPr>
            <a:xfrm>
              <a:off x="7164288" y="3007404"/>
              <a:ext cx="1908471" cy="461665"/>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Plano de Ação Estratégica</a:t>
              </a:r>
              <a:endParaRPr lang="de-DE" sz="1200" b="1" dirty="0">
                <a:solidFill>
                  <a:srgbClr val="808080"/>
                </a:solidFill>
              </a:endParaRPr>
            </a:p>
          </p:txBody>
        </p:sp>
        <p:sp>
          <p:nvSpPr>
            <p:cNvPr id="105" name="Textfeld 2"/>
            <p:cNvSpPr txBox="1"/>
            <p:nvPr/>
          </p:nvSpPr>
          <p:spPr>
            <a:xfrm>
              <a:off x="7164289" y="5373216"/>
              <a:ext cx="1800200" cy="830997"/>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no âmbito do Projeto de Autonomia e Flexibilidade Curricular</a:t>
              </a:r>
              <a:endParaRPr lang="de-DE" sz="1200" b="1" dirty="0">
                <a:solidFill>
                  <a:srgbClr val="808080"/>
                </a:solidFill>
              </a:endParaRPr>
            </a:p>
          </p:txBody>
        </p:sp>
        <p:sp>
          <p:nvSpPr>
            <p:cNvPr id="106" name="Freihandform 5"/>
            <p:cNvSpPr/>
            <p:nvPr/>
          </p:nvSpPr>
          <p:spPr bwMode="auto">
            <a:xfrm>
              <a:off x="-42205" y="1631223"/>
              <a:ext cx="1585335" cy="1792649"/>
            </a:xfrm>
            <a:custGeom>
              <a:avLst/>
              <a:gdLst>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11215"/>
                <a:gd name="connsiteY0" fmla="*/ 1012166 h 1368724"/>
                <a:gd name="connsiteX1" fmla="*/ 0 w 1311215"/>
                <a:gd name="connsiteY1" fmla="*/ 0 h 1368724"/>
                <a:gd name="connsiteX2" fmla="*/ 0 w 1311215"/>
                <a:gd name="connsiteY2" fmla="*/ 621102 h 1368724"/>
                <a:gd name="connsiteX3" fmla="*/ 1311215 w 1311215"/>
                <a:gd name="connsiteY3" fmla="*/ 1368724 h 1368724"/>
                <a:gd name="connsiteX4" fmla="*/ 1311215 w 1311215"/>
                <a:gd name="connsiteY4" fmla="*/ 1012166 h 1368724"/>
                <a:gd name="connsiteX0" fmla="*/ 1311215 w 1322610"/>
                <a:gd name="connsiteY0" fmla="*/ 1012166 h 1237688"/>
                <a:gd name="connsiteX1" fmla="*/ 0 w 1322610"/>
                <a:gd name="connsiteY1" fmla="*/ 0 h 1237688"/>
                <a:gd name="connsiteX2" fmla="*/ 0 w 1322610"/>
                <a:gd name="connsiteY2" fmla="*/ 621102 h 1237688"/>
                <a:gd name="connsiteX3" fmla="*/ 1322610 w 1322610"/>
                <a:gd name="connsiteY3" fmla="*/ 1237688 h 1237688"/>
                <a:gd name="connsiteX4" fmla="*/ 1311215 w 1322610"/>
                <a:gd name="connsiteY4" fmla="*/ 1012166 h 1237688"/>
                <a:gd name="connsiteX0" fmla="*/ 1311215 w 1311215"/>
                <a:gd name="connsiteY0" fmla="*/ 1012166 h 1363026"/>
                <a:gd name="connsiteX1" fmla="*/ 0 w 1311215"/>
                <a:gd name="connsiteY1" fmla="*/ 0 h 1363026"/>
                <a:gd name="connsiteX2" fmla="*/ 0 w 1311215"/>
                <a:gd name="connsiteY2" fmla="*/ 621102 h 1363026"/>
                <a:gd name="connsiteX3" fmla="*/ 1311215 w 1311215"/>
                <a:gd name="connsiteY3" fmla="*/ 1363026 h 1363026"/>
                <a:gd name="connsiteX4" fmla="*/ 1311215 w 1311215"/>
                <a:gd name="connsiteY4" fmla="*/ 1012166 h 1363026"/>
                <a:gd name="connsiteX0" fmla="*/ 1323838 w 1323838"/>
                <a:gd name="connsiteY0" fmla="*/ 1186338 h 1537198"/>
                <a:gd name="connsiteX1" fmla="*/ 0 w 1323838"/>
                <a:gd name="connsiteY1" fmla="*/ 0 h 1537198"/>
                <a:gd name="connsiteX2" fmla="*/ 12623 w 1323838"/>
                <a:gd name="connsiteY2" fmla="*/ 795274 h 1537198"/>
                <a:gd name="connsiteX3" fmla="*/ 1323838 w 1323838"/>
                <a:gd name="connsiteY3" fmla="*/ 1537198 h 1537198"/>
                <a:gd name="connsiteX4" fmla="*/ 1323838 w 1323838"/>
                <a:gd name="connsiteY4" fmla="*/ 1186338 h 1537198"/>
                <a:gd name="connsiteX0" fmla="*/ 1323838 w 1323838"/>
                <a:gd name="connsiteY0" fmla="*/ 1186338 h 1537198"/>
                <a:gd name="connsiteX1" fmla="*/ 0 w 1323838"/>
                <a:gd name="connsiteY1" fmla="*/ 0 h 1537198"/>
                <a:gd name="connsiteX2" fmla="*/ 0 w 1323838"/>
                <a:gd name="connsiteY2" fmla="*/ 490474 h 1537198"/>
                <a:gd name="connsiteX3" fmla="*/ 1323838 w 1323838"/>
                <a:gd name="connsiteY3" fmla="*/ 1537198 h 1537198"/>
                <a:gd name="connsiteX4" fmla="*/ 1323838 w 1323838"/>
                <a:gd name="connsiteY4" fmla="*/ 1186338 h 1537198"/>
                <a:gd name="connsiteX0" fmla="*/ 1323838 w 1323838"/>
                <a:gd name="connsiteY0" fmla="*/ 1258909 h 1609769"/>
                <a:gd name="connsiteX1" fmla="*/ 0 w 1323838"/>
                <a:gd name="connsiteY1" fmla="*/ 0 h 1609769"/>
                <a:gd name="connsiteX2" fmla="*/ 0 w 1323838"/>
                <a:gd name="connsiteY2" fmla="*/ 563045 h 1609769"/>
                <a:gd name="connsiteX3" fmla="*/ 1323838 w 1323838"/>
                <a:gd name="connsiteY3" fmla="*/ 1609769 h 1609769"/>
                <a:gd name="connsiteX4" fmla="*/ 1323838 w 1323838"/>
                <a:gd name="connsiteY4" fmla="*/ 1258909 h 1609769"/>
                <a:gd name="connsiteX0" fmla="*/ 1323838 w 1323838"/>
                <a:gd name="connsiteY0" fmla="*/ 1258909 h 1609769"/>
                <a:gd name="connsiteX1" fmla="*/ 0 w 1323838"/>
                <a:gd name="connsiteY1" fmla="*/ 0 h 1609769"/>
                <a:gd name="connsiteX2" fmla="*/ 0 w 1323838"/>
                <a:gd name="connsiteY2" fmla="*/ 504988 h 1609769"/>
                <a:gd name="connsiteX3" fmla="*/ 1323838 w 1323838"/>
                <a:gd name="connsiteY3" fmla="*/ 1609769 h 1609769"/>
                <a:gd name="connsiteX4" fmla="*/ 1323838 w 1323838"/>
                <a:gd name="connsiteY4" fmla="*/ 1258909 h 1609769"/>
                <a:gd name="connsiteX0" fmla="*/ 1372112 w 1372112"/>
                <a:gd name="connsiteY0" fmla="*/ 1427722 h 1778582"/>
                <a:gd name="connsiteX1" fmla="*/ 0 w 1372112"/>
                <a:gd name="connsiteY1" fmla="*/ 0 h 1778582"/>
                <a:gd name="connsiteX2" fmla="*/ 48274 w 1372112"/>
                <a:gd name="connsiteY2" fmla="*/ 673801 h 1778582"/>
                <a:gd name="connsiteX3" fmla="*/ 1372112 w 1372112"/>
                <a:gd name="connsiteY3" fmla="*/ 1778582 h 1778582"/>
                <a:gd name="connsiteX4" fmla="*/ 1372112 w 1372112"/>
                <a:gd name="connsiteY4" fmla="*/ 1427722 h 1778582"/>
                <a:gd name="connsiteX0" fmla="*/ 1372112 w 1372112"/>
                <a:gd name="connsiteY0" fmla="*/ 1427722 h 1778582"/>
                <a:gd name="connsiteX1" fmla="*/ 0 w 1372112"/>
                <a:gd name="connsiteY1" fmla="*/ 0 h 1778582"/>
                <a:gd name="connsiteX2" fmla="*/ 60342 w 1372112"/>
                <a:gd name="connsiteY2" fmla="*/ 631598 h 1778582"/>
                <a:gd name="connsiteX3" fmla="*/ 1372112 w 1372112"/>
                <a:gd name="connsiteY3" fmla="*/ 1778582 h 1778582"/>
                <a:gd name="connsiteX4" fmla="*/ 1372112 w 1372112"/>
                <a:gd name="connsiteY4" fmla="*/ 1427722 h 1778582"/>
                <a:gd name="connsiteX0" fmla="*/ 1372112 w 1372112"/>
                <a:gd name="connsiteY0" fmla="*/ 1427722 h 1778582"/>
                <a:gd name="connsiteX1" fmla="*/ 0 w 1372112"/>
                <a:gd name="connsiteY1" fmla="*/ 0 h 1778582"/>
                <a:gd name="connsiteX2" fmla="*/ 0 w 1372112"/>
                <a:gd name="connsiteY2" fmla="*/ 659733 h 1778582"/>
                <a:gd name="connsiteX3" fmla="*/ 1372112 w 1372112"/>
                <a:gd name="connsiteY3" fmla="*/ 1778582 h 1778582"/>
                <a:gd name="connsiteX4" fmla="*/ 1372112 w 1372112"/>
                <a:gd name="connsiteY4" fmla="*/ 1427722 h 1778582"/>
                <a:gd name="connsiteX0" fmla="*/ 1372112 w 1372112"/>
                <a:gd name="connsiteY0" fmla="*/ 1427722 h 1778582"/>
                <a:gd name="connsiteX1" fmla="*/ 60342 w 1372112"/>
                <a:gd name="connsiteY1" fmla="*/ 0 h 1778582"/>
                <a:gd name="connsiteX2" fmla="*/ 0 w 1372112"/>
                <a:gd name="connsiteY2" fmla="*/ 659733 h 1778582"/>
                <a:gd name="connsiteX3" fmla="*/ 1372112 w 1372112"/>
                <a:gd name="connsiteY3" fmla="*/ 1778582 h 1778582"/>
                <a:gd name="connsiteX4" fmla="*/ 1372112 w 1372112"/>
                <a:gd name="connsiteY4" fmla="*/ 1427722 h 1778582"/>
                <a:gd name="connsiteX0" fmla="*/ 1311770 w 1311770"/>
                <a:gd name="connsiteY0" fmla="*/ 1427722 h 1778582"/>
                <a:gd name="connsiteX1" fmla="*/ 0 w 1311770"/>
                <a:gd name="connsiteY1" fmla="*/ 0 h 1778582"/>
                <a:gd name="connsiteX2" fmla="*/ 12069 w 1311770"/>
                <a:gd name="connsiteY2" fmla="*/ 673801 h 1778582"/>
                <a:gd name="connsiteX3" fmla="*/ 1311770 w 1311770"/>
                <a:gd name="connsiteY3" fmla="*/ 1778582 h 1778582"/>
                <a:gd name="connsiteX4" fmla="*/ 1311770 w 1311770"/>
                <a:gd name="connsiteY4" fmla="*/ 1427722 h 1778582"/>
                <a:gd name="connsiteX0" fmla="*/ 1325442 w 1325442"/>
                <a:gd name="connsiteY0" fmla="*/ 1427722 h 1778582"/>
                <a:gd name="connsiteX1" fmla="*/ 13672 w 1325442"/>
                <a:gd name="connsiteY1" fmla="*/ 0 h 1778582"/>
                <a:gd name="connsiteX2" fmla="*/ 25741 w 1325442"/>
                <a:gd name="connsiteY2" fmla="*/ 673801 h 1778582"/>
                <a:gd name="connsiteX3" fmla="*/ 1325442 w 1325442"/>
                <a:gd name="connsiteY3" fmla="*/ 1778582 h 1778582"/>
                <a:gd name="connsiteX4" fmla="*/ 1325442 w 1325442"/>
                <a:gd name="connsiteY4" fmla="*/ 1427722 h 1778582"/>
                <a:gd name="connsiteX0" fmla="*/ 1334143 w 1334143"/>
                <a:gd name="connsiteY0" fmla="*/ 1427722 h 1778582"/>
                <a:gd name="connsiteX1" fmla="*/ 22373 w 1334143"/>
                <a:gd name="connsiteY1" fmla="*/ 0 h 1778582"/>
                <a:gd name="connsiteX2" fmla="*/ 22374 w 1334143"/>
                <a:gd name="connsiteY2" fmla="*/ 659733 h 1778582"/>
                <a:gd name="connsiteX3" fmla="*/ 1334143 w 1334143"/>
                <a:gd name="connsiteY3" fmla="*/ 1778582 h 1778582"/>
                <a:gd name="connsiteX4" fmla="*/ 1334143 w 1334143"/>
                <a:gd name="connsiteY4" fmla="*/ 1427722 h 1778582"/>
                <a:gd name="connsiteX0" fmla="*/ 1312931 w 1312931"/>
                <a:gd name="connsiteY0" fmla="*/ 1427722 h 1778582"/>
                <a:gd name="connsiteX1" fmla="*/ 1161 w 1312931"/>
                <a:gd name="connsiteY1" fmla="*/ 0 h 1778582"/>
                <a:gd name="connsiteX2" fmla="*/ 1162 w 1312931"/>
                <a:gd name="connsiteY2" fmla="*/ 659733 h 1778582"/>
                <a:gd name="connsiteX3" fmla="*/ 1312931 w 1312931"/>
                <a:gd name="connsiteY3" fmla="*/ 1778582 h 1778582"/>
                <a:gd name="connsiteX4" fmla="*/ 1312931 w 1312931"/>
                <a:gd name="connsiteY4" fmla="*/ 1427722 h 1778582"/>
                <a:gd name="connsiteX0" fmla="*/ 1360045 w 1360045"/>
                <a:gd name="connsiteY0" fmla="*/ 1441789 h 1792649"/>
                <a:gd name="connsiteX1" fmla="*/ 0 w 1360045"/>
                <a:gd name="connsiteY1" fmla="*/ 0 h 1792649"/>
                <a:gd name="connsiteX2" fmla="*/ 48276 w 1360045"/>
                <a:gd name="connsiteY2" fmla="*/ 673800 h 1792649"/>
                <a:gd name="connsiteX3" fmla="*/ 1360045 w 1360045"/>
                <a:gd name="connsiteY3" fmla="*/ 1792649 h 1792649"/>
                <a:gd name="connsiteX4" fmla="*/ 1360045 w 1360045"/>
                <a:gd name="connsiteY4" fmla="*/ 1441789 h 179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045" h="1792649">
                  <a:moveTo>
                    <a:pt x="1360045" y="1441789"/>
                  </a:moveTo>
                  <a:lnTo>
                    <a:pt x="0" y="0"/>
                  </a:lnTo>
                  <a:cubicBezTo>
                    <a:pt x="4023" y="224600"/>
                    <a:pt x="44253" y="421065"/>
                    <a:pt x="48276" y="673800"/>
                  </a:cubicBezTo>
                  <a:lnTo>
                    <a:pt x="1360045" y="1792649"/>
                  </a:lnTo>
                  <a:lnTo>
                    <a:pt x="1360045" y="1441789"/>
                  </a:lnTo>
                  <a:close/>
                </a:path>
              </a:pathLst>
            </a:custGeom>
            <a:solidFill>
              <a:srgbClr val="FF5050"/>
            </a:solidFill>
            <a:ln w="12700">
              <a:solidFill>
                <a:srgbClr val="FF5050"/>
              </a:solid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07" name="Rectângulo 106"/>
            <p:cNvSpPr/>
            <p:nvPr/>
          </p:nvSpPr>
          <p:spPr>
            <a:xfrm>
              <a:off x="2191065" y="3522494"/>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8,8%</a:t>
              </a:r>
            </a:p>
          </p:txBody>
        </p:sp>
        <p:sp>
          <p:nvSpPr>
            <p:cNvPr id="108" name="Rectângulo 107"/>
            <p:cNvSpPr/>
            <p:nvPr/>
          </p:nvSpPr>
          <p:spPr>
            <a:xfrm>
              <a:off x="5389619" y="4005064"/>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64,8%</a:t>
              </a:r>
            </a:p>
          </p:txBody>
        </p:sp>
        <p:sp>
          <p:nvSpPr>
            <p:cNvPr id="109" name="Rectângulo 108"/>
            <p:cNvSpPr/>
            <p:nvPr/>
          </p:nvSpPr>
          <p:spPr>
            <a:xfrm>
              <a:off x="1846774" y="4442610"/>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0,3%</a:t>
              </a:r>
            </a:p>
          </p:txBody>
        </p:sp>
        <p:sp>
          <p:nvSpPr>
            <p:cNvPr id="110" name="Rectângulo 109"/>
            <p:cNvSpPr/>
            <p:nvPr/>
          </p:nvSpPr>
          <p:spPr>
            <a:xfrm>
              <a:off x="1835696" y="4916687"/>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0,3%</a:t>
              </a:r>
            </a:p>
          </p:txBody>
        </p:sp>
        <p:sp>
          <p:nvSpPr>
            <p:cNvPr id="111" name="Rectângulo 110"/>
            <p:cNvSpPr/>
            <p:nvPr/>
          </p:nvSpPr>
          <p:spPr>
            <a:xfrm>
              <a:off x="2771800" y="5466710"/>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18,5%</a:t>
              </a:r>
            </a:p>
          </p:txBody>
        </p:sp>
        <p:sp>
          <p:nvSpPr>
            <p:cNvPr id="112" name="Rectângulo 111"/>
            <p:cNvSpPr/>
            <p:nvPr/>
          </p:nvSpPr>
          <p:spPr>
            <a:xfrm>
              <a:off x="2006974" y="3068960"/>
              <a:ext cx="652743"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7,3%</a:t>
              </a:r>
            </a:p>
          </p:txBody>
        </p:sp>
      </p:grpSp>
      <p:sp>
        <p:nvSpPr>
          <p:cNvPr id="146" name="Freihandform 26"/>
          <p:cNvSpPr/>
          <p:nvPr/>
        </p:nvSpPr>
        <p:spPr bwMode="auto">
          <a:xfrm flipV="1">
            <a:off x="-37733" y="5229200"/>
            <a:ext cx="1552964" cy="1629679"/>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 name="connsiteX0" fmla="*/ 1386955 w 1386955"/>
              <a:gd name="connsiteY0" fmla="*/ 1051053 h 1396110"/>
              <a:gd name="connsiteX1" fmla="*/ 0 w 1386955"/>
              <a:gd name="connsiteY1" fmla="*/ 0 h 1396110"/>
              <a:gd name="connsiteX2" fmla="*/ 75740 w 1386955"/>
              <a:gd name="connsiteY2" fmla="*/ 1051053 h 1396110"/>
              <a:gd name="connsiteX3" fmla="*/ 1386955 w 1386955"/>
              <a:gd name="connsiteY3" fmla="*/ 1396110 h 1396110"/>
              <a:gd name="connsiteX4" fmla="*/ 1386955 w 1386955"/>
              <a:gd name="connsiteY4" fmla="*/ 1051053 h 1396110"/>
              <a:gd name="connsiteX0" fmla="*/ 1412202 w 1412202"/>
              <a:gd name="connsiteY0" fmla="*/ 1051053 h 1396110"/>
              <a:gd name="connsiteX1" fmla="*/ 25247 w 1412202"/>
              <a:gd name="connsiteY1" fmla="*/ 0 h 1396110"/>
              <a:gd name="connsiteX2" fmla="*/ 0 w 1412202"/>
              <a:gd name="connsiteY2" fmla="*/ 543053 h 1396110"/>
              <a:gd name="connsiteX3" fmla="*/ 1412202 w 1412202"/>
              <a:gd name="connsiteY3" fmla="*/ 1396110 h 1396110"/>
              <a:gd name="connsiteX4" fmla="*/ 1412202 w 1412202"/>
              <a:gd name="connsiteY4" fmla="*/ 1051053 h 1396110"/>
              <a:gd name="connsiteX0" fmla="*/ 1412202 w 1412202"/>
              <a:gd name="connsiteY0" fmla="*/ 1326825 h 1671882"/>
              <a:gd name="connsiteX1" fmla="*/ 12624 w 1412202"/>
              <a:gd name="connsiteY1" fmla="*/ 0 h 1671882"/>
              <a:gd name="connsiteX2" fmla="*/ 0 w 1412202"/>
              <a:gd name="connsiteY2" fmla="*/ 818825 h 1671882"/>
              <a:gd name="connsiteX3" fmla="*/ 1412202 w 1412202"/>
              <a:gd name="connsiteY3" fmla="*/ 1671882 h 1671882"/>
              <a:gd name="connsiteX4" fmla="*/ 1412202 w 1412202"/>
              <a:gd name="connsiteY4" fmla="*/ 1326825 h 1671882"/>
              <a:gd name="connsiteX0" fmla="*/ 1399578 w 1399578"/>
              <a:gd name="connsiteY0" fmla="*/ 1326825 h 1671882"/>
              <a:gd name="connsiteX1" fmla="*/ 0 w 1399578"/>
              <a:gd name="connsiteY1" fmla="*/ 0 h 1671882"/>
              <a:gd name="connsiteX2" fmla="*/ 60785 w 1399578"/>
              <a:gd name="connsiteY2" fmla="*/ 861028 h 1671882"/>
              <a:gd name="connsiteX3" fmla="*/ 1399578 w 1399578"/>
              <a:gd name="connsiteY3" fmla="*/ 1671882 h 1671882"/>
              <a:gd name="connsiteX4" fmla="*/ 1399578 w 1399578"/>
              <a:gd name="connsiteY4" fmla="*/ 1326825 h 1671882"/>
              <a:gd name="connsiteX0" fmla="*/ 1350638 w 1350638"/>
              <a:gd name="connsiteY0" fmla="*/ 1284622 h 1629679"/>
              <a:gd name="connsiteX1" fmla="*/ 0 w 1350638"/>
              <a:gd name="connsiteY1" fmla="*/ 0 h 1629679"/>
              <a:gd name="connsiteX2" fmla="*/ 11845 w 1350638"/>
              <a:gd name="connsiteY2" fmla="*/ 818825 h 1629679"/>
              <a:gd name="connsiteX3" fmla="*/ 1350638 w 1350638"/>
              <a:gd name="connsiteY3" fmla="*/ 1629679 h 1629679"/>
              <a:gd name="connsiteX4" fmla="*/ 1350638 w 1350638"/>
              <a:gd name="connsiteY4" fmla="*/ 1284622 h 162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38" h="1629679">
                <a:moveTo>
                  <a:pt x="1350638" y="1284622"/>
                </a:moveTo>
                <a:lnTo>
                  <a:pt x="0" y="0"/>
                </a:lnTo>
                <a:lnTo>
                  <a:pt x="11845" y="818825"/>
                </a:lnTo>
                <a:lnTo>
                  <a:pt x="1350638" y="1629679"/>
                </a:lnTo>
                <a:lnTo>
                  <a:pt x="1350638" y="1284622"/>
                </a:lnTo>
                <a:close/>
              </a:path>
            </a:pathLst>
          </a:cu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pic>
        <p:nvPicPr>
          <p:cNvPr id="147" name="Imagem 146" descr="Logo_DGE_Oficios.jpg"/>
          <p:cNvPicPr/>
          <p:nvPr/>
        </p:nvPicPr>
        <p:blipFill>
          <a:blip r:embed="rId3"/>
          <a:stretch>
            <a:fillRect/>
          </a:stretch>
        </p:blipFill>
        <p:spPr>
          <a:xfrm>
            <a:off x="231927" y="5809252"/>
            <a:ext cx="1459753" cy="1004124"/>
          </a:xfrm>
          <a:prstGeom prst="rect">
            <a:avLst/>
          </a:prstGeom>
          <a:solidFill>
            <a:schemeClr val="bg1">
              <a:alpha val="47000"/>
            </a:schemeClr>
          </a:solidFill>
        </p:spPr>
      </p:pic>
    </p:spTree>
    <p:extLst>
      <p:ext uri="{BB962C8B-B14F-4D97-AF65-F5344CB8AC3E}">
        <p14:creationId xmlns:p14="http://schemas.microsoft.com/office/powerpoint/2010/main" val="2316632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REPA</a:t>
            </a:r>
            <a:endParaRPr lang="en" sz="2800" dirty="0"/>
          </a:p>
        </p:txBody>
      </p:sp>
      <p:grpSp>
        <p:nvGrpSpPr>
          <p:cNvPr id="51" name="Grupo 50"/>
          <p:cNvGrpSpPr/>
          <p:nvPr/>
        </p:nvGrpSpPr>
        <p:grpSpPr>
          <a:xfrm>
            <a:off x="-3" y="1168932"/>
            <a:ext cx="9119057" cy="4348300"/>
            <a:chOff x="-3" y="1700808"/>
            <a:chExt cx="9119057" cy="4348300"/>
          </a:xfrm>
        </p:grpSpPr>
        <p:grpSp>
          <p:nvGrpSpPr>
            <p:cNvPr id="101" name="Gruppieren 4"/>
            <p:cNvGrpSpPr/>
            <p:nvPr/>
          </p:nvGrpSpPr>
          <p:grpSpPr>
            <a:xfrm>
              <a:off x="-3" y="1700808"/>
              <a:ext cx="7961918" cy="4348300"/>
              <a:chOff x="-6" y="980728"/>
              <a:chExt cx="8625411" cy="4348300"/>
            </a:xfrm>
          </p:grpSpPr>
          <p:sp>
            <p:nvSpPr>
              <p:cNvPr id="106" name="Rechteck 35"/>
              <p:cNvSpPr/>
              <p:nvPr/>
            </p:nvSpPr>
            <p:spPr bwMode="auto">
              <a:xfrm>
                <a:off x="1628979" y="1797705"/>
                <a:ext cx="6996426" cy="2711415"/>
              </a:xfrm>
              <a:prstGeom prst="rect">
                <a:avLst/>
              </a:prstGeom>
              <a:gradFill>
                <a:gsLst>
                  <a:gs pos="100000">
                    <a:srgbClr val="FFFFFF">
                      <a:alpha val="0"/>
                    </a:srgbClr>
                  </a:gs>
                  <a:gs pos="0">
                    <a:schemeClr val="bg1"/>
                  </a:gs>
                  <a:gs pos="42000">
                    <a:srgbClr val="FFFFFF">
                      <a:alpha val="13000"/>
                    </a:srgbClr>
                  </a:gs>
                </a:gsLst>
                <a:lin ang="0" scaled="0"/>
              </a:gradFill>
              <a:ln w="12700">
                <a:noFill/>
                <a:round/>
                <a:headEnd/>
                <a:tailEnd/>
              </a:ln>
              <a:effectLst>
                <a:outerShdw blurRad="50800" dist="38100" dir="8100000" algn="tr"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107" name="Rechteck 68"/>
              <p:cNvSpPr/>
              <p:nvPr/>
            </p:nvSpPr>
            <p:spPr bwMode="auto">
              <a:xfrm rot="10800000">
                <a:off x="-6" y="980728"/>
                <a:ext cx="1633588" cy="4348300"/>
              </a:xfrm>
              <a:custGeom>
                <a:avLst/>
                <a:gdLst>
                  <a:gd name="connsiteX0" fmla="*/ 0 w 1614543"/>
                  <a:gd name="connsiteY0" fmla="*/ 0 h 3210135"/>
                  <a:gd name="connsiteX1" fmla="*/ 1614543 w 1614543"/>
                  <a:gd name="connsiteY1" fmla="*/ 0 h 3210135"/>
                  <a:gd name="connsiteX2" fmla="*/ 1614543 w 1614543"/>
                  <a:gd name="connsiteY2" fmla="*/ 3210135 h 3210135"/>
                  <a:gd name="connsiteX3" fmla="*/ 0 w 1614543"/>
                  <a:gd name="connsiteY3" fmla="*/ 3210135 h 3210135"/>
                  <a:gd name="connsiteX4" fmla="*/ 0 w 1614543"/>
                  <a:gd name="connsiteY4" fmla="*/ 0 h 3210135"/>
                  <a:gd name="connsiteX0" fmla="*/ 0 w 1614543"/>
                  <a:gd name="connsiteY0" fmla="*/ 0 h 4238835"/>
                  <a:gd name="connsiteX1" fmla="*/ 1614543 w 1614543"/>
                  <a:gd name="connsiteY1" fmla="*/ 0 h 4238835"/>
                  <a:gd name="connsiteX2" fmla="*/ 1614543 w 1614543"/>
                  <a:gd name="connsiteY2" fmla="*/ 4238835 h 4238835"/>
                  <a:gd name="connsiteX3" fmla="*/ 0 w 1614543"/>
                  <a:gd name="connsiteY3" fmla="*/ 3210135 h 4238835"/>
                  <a:gd name="connsiteX4" fmla="*/ 0 w 1614543"/>
                  <a:gd name="connsiteY4" fmla="*/ 0 h 4238835"/>
                  <a:gd name="connsiteX0" fmla="*/ 0 w 1614543"/>
                  <a:gd name="connsiteY0" fmla="*/ 1028700 h 5267535"/>
                  <a:gd name="connsiteX1" fmla="*/ 1614543 w 1614543"/>
                  <a:gd name="connsiteY1" fmla="*/ 0 h 5267535"/>
                  <a:gd name="connsiteX2" fmla="*/ 1614543 w 1614543"/>
                  <a:gd name="connsiteY2" fmla="*/ 5267535 h 5267535"/>
                  <a:gd name="connsiteX3" fmla="*/ 0 w 1614543"/>
                  <a:gd name="connsiteY3" fmla="*/ 4238835 h 5267535"/>
                  <a:gd name="connsiteX4" fmla="*/ 0 w 1614543"/>
                  <a:gd name="connsiteY4" fmla="*/ 1028700 h 526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543" h="5267535">
                    <a:moveTo>
                      <a:pt x="0" y="1028700"/>
                    </a:moveTo>
                    <a:lnTo>
                      <a:pt x="1614543" y="0"/>
                    </a:lnTo>
                    <a:lnTo>
                      <a:pt x="1614543" y="5267535"/>
                    </a:lnTo>
                    <a:lnTo>
                      <a:pt x="0" y="4238835"/>
                    </a:lnTo>
                    <a:lnTo>
                      <a:pt x="0" y="1028700"/>
                    </a:lnTo>
                    <a:close/>
                  </a:path>
                </a:pathLst>
              </a:custGeom>
              <a:gradFill>
                <a:gsLst>
                  <a:gs pos="0">
                    <a:srgbClr val="DCDCDC"/>
                  </a:gs>
                  <a:gs pos="35000">
                    <a:srgbClr val="FFFFFF"/>
                  </a:gs>
                </a:gsLst>
                <a:lin ang="0" scaled="0"/>
              </a:gradFill>
              <a:ln w="12700">
                <a:noFill/>
                <a:round/>
                <a:headEnd/>
                <a:tailEnd/>
              </a:ln>
              <a:effectLst>
                <a:outerShdw blurRad="50800" dist="38100" dir="5400000" algn="t"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grpSp>
        <p:sp>
          <p:nvSpPr>
            <p:cNvPr id="102" name="Freihandform 6"/>
            <p:cNvSpPr/>
            <p:nvPr/>
          </p:nvSpPr>
          <p:spPr bwMode="auto">
            <a:xfrm>
              <a:off x="0" y="2204864"/>
              <a:ext cx="1507635" cy="931653"/>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103" name="Textfeld 25"/>
            <p:cNvSpPr txBox="1"/>
            <p:nvPr/>
          </p:nvSpPr>
          <p:spPr>
            <a:xfrm>
              <a:off x="7164288" y="2708920"/>
              <a:ext cx="1954766" cy="461665"/>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de promoção do sucesso educativo</a:t>
              </a:r>
              <a:endParaRPr lang="de-DE" sz="1200" b="1" dirty="0">
                <a:solidFill>
                  <a:srgbClr val="808080"/>
                </a:solidFill>
              </a:endParaRPr>
            </a:p>
          </p:txBody>
        </p:sp>
        <p:sp>
          <p:nvSpPr>
            <p:cNvPr id="104" name="Rechteck 30"/>
            <p:cNvSpPr/>
            <p:nvPr/>
          </p:nvSpPr>
          <p:spPr bwMode="auto">
            <a:xfrm>
              <a:off x="1507931" y="2780928"/>
              <a:ext cx="5656357" cy="350453"/>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105" name="Rechteck 55"/>
            <p:cNvSpPr/>
            <p:nvPr/>
          </p:nvSpPr>
          <p:spPr bwMode="auto">
            <a:xfrm>
              <a:off x="1507930" y="2780928"/>
              <a:ext cx="3640133" cy="349321"/>
            </a:xfrm>
            <a:prstGeom prst="rect">
              <a:avLst/>
            </a:pr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sp>
        <p:nvSpPr>
          <p:cNvPr id="108" name="Rectângulo 107"/>
          <p:cNvSpPr/>
          <p:nvPr/>
        </p:nvSpPr>
        <p:spPr>
          <a:xfrm>
            <a:off x="5292080" y="2276872"/>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61,0%</a:t>
            </a:r>
          </a:p>
        </p:txBody>
      </p:sp>
      <p:sp>
        <p:nvSpPr>
          <p:cNvPr id="109" name="Shape 113"/>
          <p:cNvSpPr txBox="1">
            <a:spLocks noGrp="1"/>
          </p:cNvSpPr>
          <p:nvPr>
            <p:ph type="body" idx="1"/>
          </p:nvPr>
        </p:nvSpPr>
        <p:spPr>
          <a:xfrm>
            <a:off x="1763688" y="2708920"/>
            <a:ext cx="6624736" cy="3100332"/>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rtl="0">
              <a:spcBef>
                <a:spcPts val="0"/>
              </a:spcBef>
              <a:spcAft>
                <a:spcPts val="600"/>
              </a:spcAft>
              <a:buFont typeface="Arial" panose="020B0604020202020204" pitchFamily="34" charset="0"/>
              <a:buChar char="•"/>
            </a:pPr>
            <a:r>
              <a:rPr lang="en" sz="1800" dirty="0"/>
              <a:t>Apoio ao Estudo </a:t>
            </a:r>
            <a:r>
              <a:rPr lang="en" sz="1800" b="1" dirty="0">
                <a:solidFill>
                  <a:srgbClr val="46C2A2"/>
                </a:solidFill>
              </a:rPr>
              <a:t>| 26,0%</a:t>
            </a:r>
          </a:p>
          <a:p>
            <a:pPr marL="285750" indent="-285750" algn="just">
              <a:spcAft>
                <a:spcPts val="600"/>
              </a:spcAft>
              <a:buFont typeface="Arial" panose="020B0604020202020204" pitchFamily="34" charset="0"/>
              <a:buChar char="•"/>
            </a:pPr>
            <a:r>
              <a:rPr lang="en" sz="1800" dirty="0"/>
              <a:t>Apoio Pedagógico </a:t>
            </a:r>
            <a:r>
              <a:rPr lang="en" sz="1800" b="1" dirty="0">
                <a:solidFill>
                  <a:srgbClr val="46C2A2"/>
                </a:solidFill>
              </a:rPr>
              <a:t>| 23,0%</a:t>
            </a:r>
            <a:endParaRPr lang="en" sz="1800" dirty="0"/>
          </a:p>
          <a:p>
            <a:pPr marL="285750" indent="-285750" algn="just">
              <a:spcAft>
                <a:spcPts val="600"/>
              </a:spcAft>
              <a:buFont typeface="Arial" panose="020B0604020202020204" pitchFamily="34" charset="0"/>
              <a:buChar char="•"/>
            </a:pPr>
            <a:r>
              <a:rPr lang="pt-PT" sz="1800" dirty="0"/>
              <a:t>Constituição temporária de grupos de alunos </a:t>
            </a:r>
            <a:r>
              <a:rPr lang="en" sz="1800" b="1" dirty="0">
                <a:solidFill>
                  <a:srgbClr val="46C2A2"/>
                </a:solidFill>
              </a:rPr>
              <a:t>| 8,5%</a:t>
            </a:r>
          </a:p>
          <a:p>
            <a:pPr marL="285750" indent="-285750" algn="just">
              <a:spcAft>
                <a:spcPts val="600"/>
              </a:spcAft>
              <a:buFont typeface="Arial" panose="020B0604020202020204" pitchFamily="34" charset="0"/>
              <a:buChar char="•"/>
            </a:pPr>
            <a:r>
              <a:rPr lang="pt-PT" sz="1800" dirty="0"/>
              <a:t>Coadjuvação de professores em sala de aula </a:t>
            </a:r>
            <a:r>
              <a:rPr lang="en" sz="1800" b="1" dirty="0">
                <a:solidFill>
                  <a:srgbClr val="46C2A2"/>
                </a:solidFill>
              </a:rPr>
              <a:t>| 17,5%</a:t>
            </a:r>
            <a:endParaRPr lang="pt-PT" sz="1800" dirty="0"/>
          </a:p>
          <a:p>
            <a:pPr marL="285750" indent="-285750" algn="just">
              <a:spcAft>
                <a:spcPts val="600"/>
              </a:spcAft>
              <a:buFont typeface="Arial" panose="020B0604020202020204" pitchFamily="34" charset="0"/>
              <a:buChar char="•"/>
            </a:pPr>
            <a:r>
              <a:rPr lang="pt-PT" sz="1800" dirty="0"/>
              <a:t>Permutas temporárias de docentes </a:t>
            </a:r>
            <a:r>
              <a:rPr lang="en" sz="1800" b="1" dirty="0">
                <a:solidFill>
                  <a:srgbClr val="46C2A2"/>
                </a:solidFill>
              </a:rPr>
              <a:t>| 1,2%</a:t>
            </a:r>
          </a:p>
          <a:p>
            <a:pPr marL="285750" indent="-285750" algn="just">
              <a:spcAft>
                <a:spcPts val="600"/>
              </a:spcAft>
              <a:buFont typeface="Arial" panose="020B0604020202020204" pitchFamily="34" charset="0"/>
              <a:buChar char="•"/>
            </a:pPr>
            <a:r>
              <a:rPr lang="pt-PT" sz="1800" dirty="0"/>
              <a:t>Implementação de tutorias </a:t>
            </a:r>
            <a:r>
              <a:rPr lang="en" sz="1800" b="1" dirty="0">
                <a:solidFill>
                  <a:srgbClr val="46C2A2"/>
                </a:solidFill>
              </a:rPr>
              <a:t>| 13,2%</a:t>
            </a:r>
          </a:p>
          <a:p>
            <a:pPr marL="285750" indent="-285750" algn="just">
              <a:spcAft>
                <a:spcPts val="600"/>
              </a:spcAft>
              <a:buFont typeface="Arial" panose="020B0604020202020204" pitchFamily="34" charset="0"/>
              <a:buChar char="•"/>
            </a:pPr>
            <a:r>
              <a:rPr lang="pt-PT" sz="1800" dirty="0"/>
              <a:t>Acolhimento/acompanhamento a alunos PLNM </a:t>
            </a:r>
            <a:r>
              <a:rPr lang="en" sz="1800" b="1" dirty="0">
                <a:solidFill>
                  <a:srgbClr val="46C2A2"/>
                </a:solidFill>
              </a:rPr>
              <a:t>| 8,6%</a:t>
            </a:r>
          </a:p>
          <a:p>
            <a:pPr marL="285750" indent="-285750" algn="just">
              <a:spcAft>
                <a:spcPts val="600"/>
              </a:spcAft>
              <a:buFont typeface="Arial" panose="020B0604020202020204" pitchFamily="34" charset="0"/>
              <a:buChar char="•"/>
            </a:pPr>
            <a:r>
              <a:rPr lang="pt-PT" sz="1800" dirty="0"/>
              <a:t>Outras </a:t>
            </a:r>
            <a:r>
              <a:rPr lang="en" sz="1800" b="1" dirty="0">
                <a:solidFill>
                  <a:srgbClr val="46C2A2"/>
                </a:solidFill>
              </a:rPr>
              <a:t>| 1,9%</a:t>
            </a:r>
          </a:p>
          <a:p>
            <a:pPr lvl="0" algn="just">
              <a:spcAft>
                <a:spcPts val="600"/>
              </a:spcAft>
              <a:buNone/>
            </a:pPr>
            <a:endParaRPr lang="en" sz="1800" dirty="0"/>
          </a:p>
        </p:txBody>
      </p:sp>
      <p:pic>
        <p:nvPicPr>
          <p:cNvPr id="110" name="Imagem 109" descr="Logo_DGE_Oficios.jpg"/>
          <p:cNvPicPr/>
          <p:nvPr/>
        </p:nvPicPr>
        <p:blipFill>
          <a:blip r:embed="rId3"/>
          <a:stretch>
            <a:fillRect/>
          </a:stretch>
        </p:blipFill>
        <p:spPr>
          <a:xfrm>
            <a:off x="179512" y="5809252"/>
            <a:ext cx="1459753" cy="1004124"/>
          </a:xfrm>
          <a:prstGeom prst="rect">
            <a:avLst/>
          </a:prstGeom>
          <a:solidFill>
            <a:schemeClr val="bg1">
              <a:alpha val="47000"/>
            </a:schemeClr>
          </a:solidFill>
        </p:spPr>
      </p:pic>
    </p:spTree>
    <p:extLst>
      <p:ext uri="{BB962C8B-B14F-4D97-AF65-F5344CB8AC3E}">
        <p14:creationId xmlns:p14="http://schemas.microsoft.com/office/powerpoint/2010/main" val="2467658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REPA - </a:t>
            </a:r>
            <a:r>
              <a:rPr lang="pt-PT" sz="2800" dirty="0" err="1"/>
              <a:t>RAM</a:t>
            </a:r>
            <a:endParaRPr lang="en" sz="2800" dirty="0"/>
          </a:p>
        </p:txBody>
      </p:sp>
      <p:pic>
        <p:nvPicPr>
          <p:cNvPr id="52" name="Imagem 51" descr="Logo_DGE_Oficios.jpg"/>
          <p:cNvPicPr/>
          <p:nvPr/>
        </p:nvPicPr>
        <p:blipFill>
          <a:blip r:embed="rId3"/>
          <a:stretch>
            <a:fillRect/>
          </a:stretch>
        </p:blipFill>
        <p:spPr>
          <a:xfrm>
            <a:off x="231927" y="5809252"/>
            <a:ext cx="1459753" cy="1004124"/>
          </a:xfrm>
          <a:prstGeom prst="rect">
            <a:avLst/>
          </a:prstGeom>
          <a:solidFill>
            <a:schemeClr val="bg1">
              <a:alpha val="47000"/>
            </a:schemeClr>
          </a:solidFill>
        </p:spPr>
      </p:pic>
      <p:grpSp>
        <p:nvGrpSpPr>
          <p:cNvPr id="53" name="Grupo 52"/>
          <p:cNvGrpSpPr/>
          <p:nvPr/>
        </p:nvGrpSpPr>
        <p:grpSpPr>
          <a:xfrm>
            <a:off x="-3" y="1168932"/>
            <a:ext cx="9119057" cy="4348300"/>
            <a:chOff x="-3" y="1700808"/>
            <a:chExt cx="9119057" cy="4348300"/>
          </a:xfrm>
        </p:grpSpPr>
        <p:grpSp>
          <p:nvGrpSpPr>
            <p:cNvPr id="54" name="Gruppieren 4"/>
            <p:cNvGrpSpPr/>
            <p:nvPr/>
          </p:nvGrpSpPr>
          <p:grpSpPr>
            <a:xfrm>
              <a:off x="-3" y="1700808"/>
              <a:ext cx="7961918" cy="4348300"/>
              <a:chOff x="-6" y="980728"/>
              <a:chExt cx="8625411" cy="4348300"/>
            </a:xfrm>
          </p:grpSpPr>
          <p:sp>
            <p:nvSpPr>
              <p:cNvPr id="59" name="Rechteck 35"/>
              <p:cNvSpPr/>
              <p:nvPr/>
            </p:nvSpPr>
            <p:spPr bwMode="auto">
              <a:xfrm>
                <a:off x="1628979" y="1797705"/>
                <a:ext cx="6996426" cy="2711415"/>
              </a:xfrm>
              <a:prstGeom prst="rect">
                <a:avLst/>
              </a:prstGeom>
              <a:gradFill>
                <a:gsLst>
                  <a:gs pos="100000">
                    <a:srgbClr val="FFFFFF">
                      <a:alpha val="0"/>
                    </a:srgbClr>
                  </a:gs>
                  <a:gs pos="0">
                    <a:schemeClr val="bg1"/>
                  </a:gs>
                  <a:gs pos="42000">
                    <a:srgbClr val="FFFFFF">
                      <a:alpha val="13000"/>
                    </a:srgbClr>
                  </a:gs>
                </a:gsLst>
                <a:lin ang="0" scaled="0"/>
              </a:gradFill>
              <a:ln w="12700">
                <a:noFill/>
                <a:round/>
                <a:headEnd/>
                <a:tailEnd/>
              </a:ln>
              <a:effectLst>
                <a:outerShdw blurRad="50800" dist="38100" dir="8100000" algn="tr"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60" name="Rechteck 68"/>
              <p:cNvSpPr/>
              <p:nvPr/>
            </p:nvSpPr>
            <p:spPr bwMode="auto">
              <a:xfrm rot="10800000">
                <a:off x="-6" y="980728"/>
                <a:ext cx="1633588" cy="4348300"/>
              </a:xfrm>
              <a:custGeom>
                <a:avLst/>
                <a:gdLst>
                  <a:gd name="connsiteX0" fmla="*/ 0 w 1614543"/>
                  <a:gd name="connsiteY0" fmla="*/ 0 h 3210135"/>
                  <a:gd name="connsiteX1" fmla="*/ 1614543 w 1614543"/>
                  <a:gd name="connsiteY1" fmla="*/ 0 h 3210135"/>
                  <a:gd name="connsiteX2" fmla="*/ 1614543 w 1614543"/>
                  <a:gd name="connsiteY2" fmla="*/ 3210135 h 3210135"/>
                  <a:gd name="connsiteX3" fmla="*/ 0 w 1614543"/>
                  <a:gd name="connsiteY3" fmla="*/ 3210135 h 3210135"/>
                  <a:gd name="connsiteX4" fmla="*/ 0 w 1614543"/>
                  <a:gd name="connsiteY4" fmla="*/ 0 h 3210135"/>
                  <a:gd name="connsiteX0" fmla="*/ 0 w 1614543"/>
                  <a:gd name="connsiteY0" fmla="*/ 0 h 4238835"/>
                  <a:gd name="connsiteX1" fmla="*/ 1614543 w 1614543"/>
                  <a:gd name="connsiteY1" fmla="*/ 0 h 4238835"/>
                  <a:gd name="connsiteX2" fmla="*/ 1614543 w 1614543"/>
                  <a:gd name="connsiteY2" fmla="*/ 4238835 h 4238835"/>
                  <a:gd name="connsiteX3" fmla="*/ 0 w 1614543"/>
                  <a:gd name="connsiteY3" fmla="*/ 3210135 h 4238835"/>
                  <a:gd name="connsiteX4" fmla="*/ 0 w 1614543"/>
                  <a:gd name="connsiteY4" fmla="*/ 0 h 4238835"/>
                  <a:gd name="connsiteX0" fmla="*/ 0 w 1614543"/>
                  <a:gd name="connsiteY0" fmla="*/ 1028700 h 5267535"/>
                  <a:gd name="connsiteX1" fmla="*/ 1614543 w 1614543"/>
                  <a:gd name="connsiteY1" fmla="*/ 0 h 5267535"/>
                  <a:gd name="connsiteX2" fmla="*/ 1614543 w 1614543"/>
                  <a:gd name="connsiteY2" fmla="*/ 5267535 h 5267535"/>
                  <a:gd name="connsiteX3" fmla="*/ 0 w 1614543"/>
                  <a:gd name="connsiteY3" fmla="*/ 4238835 h 5267535"/>
                  <a:gd name="connsiteX4" fmla="*/ 0 w 1614543"/>
                  <a:gd name="connsiteY4" fmla="*/ 1028700 h 526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543" h="5267535">
                    <a:moveTo>
                      <a:pt x="0" y="1028700"/>
                    </a:moveTo>
                    <a:lnTo>
                      <a:pt x="1614543" y="0"/>
                    </a:lnTo>
                    <a:lnTo>
                      <a:pt x="1614543" y="5267535"/>
                    </a:lnTo>
                    <a:lnTo>
                      <a:pt x="0" y="4238835"/>
                    </a:lnTo>
                    <a:lnTo>
                      <a:pt x="0" y="1028700"/>
                    </a:lnTo>
                    <a:close/>
                  </a:path>
                </a:pathLst>
              </a:custGeom>
              <a:gradFill>
                <a:gsLst>
                  <a:gs pos="0">
                    <a:srgbClr val="DCDCDC"/>
                  </a:gs>
                  <a:gs pos="35000">
                    <a:srgbClr val="FFFFFF"/>
                  </a:gs>
                </a:gsLst>
                <a:lin ang="0" scaled="0"/>
              </a:gradFill>
              <a:ln w="12700">
                <a:noFill/>
                <a:round/>
                <a:headEnd/>
                <a:tailEnd/>
              </a:ln>
              <a:effectLst>
                <a:outerShdw blurRad="50800" dist="38100" dir="5400000" algn="t"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grpSp>
        <p:sp>
          <p:nvSpPr>
            <p:cNvPr id="55" name="Freihandform 6"/>
            <p:cNvSpPr/>
            <p:nvPr/>
          </p:nvSpPr>
          <p:spPr bwMode="auto">
            <a:xfrm>
              <a:off x="0" y="2204864"/>
              <a:ext cx="1507635" cy="931653"/>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15" h="931653">
                  <a:moveTo>
                    <a:pt x="1311215" y="586596"/>
                  </a:moveTo>
                  <a:lnTo>
                    <a:pt x="0" y="0"/>
                  </a:lnTo>
                  <a:lnTo>
                    <a:pt x="0" y="586596"/>
                  </a:lnTo>
                  <a:lnTo>
                    <a:pt x="1311215" y="931653"/>
                  </a:lnTo>
                  <a:lnTo>
                    <a:pt x="1311215" y="586596"/>
                  </a:lnTo>
                  <a:close/>
                </a:path>
              </a:pathLst>
            </a:cu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6" name="Textfeld 25"/>
            <p:cNvSpPr txBox="1"/>
            <p:nvPr/>
          </p:nvSpPr>
          <p:spPr>
            <a:xfrm>
              <a:off x="7164288" y="2708920"/>
              <a:ext cx="1954766" cy="461665"/>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de promoção do sucesso educativo</a:t>
              </a:r>
              <a:endParaRPr lang="de-DE" sz="1200" b="1" dirty="0">
                <a:solidFill>
                  <a:srgbClr val="808080"/>
                </a:solidFill>
              </a:endParaRPr>
            </a:p>
          </p:txBody>
        </p:sp>
        <p:sp>
          <p:nvSpPr>
            <p:cNvPr id="57" name="Rechteck 30"/>
            <p:cNvSpPr/>
            <p:nvPr/>
          </p:nvSpPr>
          <p:spPr bwMode="auto">
            <a:xfrm>
              <a:off x="1507931" y="2780928"/>
              <a:ext cx="5656357" cy="350453"/>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sp>
          <p:nvSpPr>
            <p:cNvPr id="58" name="Rechteck 55"/>
            <p:cNvSpPr/>
            <p:nvPr/>
          </p:nvSpPr>
          <p:spPr bwMode="auto">
            <a:xfrm>
              <a:off x="1507930" y="2780928"/>
              <a:ext cx="3640133" cy="349321"/>
            </a:xfrm>
            <a:prstGeom prst="rect">
              <a:avLst/>
            </a:prstGeom>
            <a:solidFill>
              <a:srgbClr val="F8C10C"/>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grpSp>
      <p:sp>
        <p:nvSpPr>
          <p:cNvPr id="61" name="Rectângulo 60"/>
          <p:cNvSpPr/>
          <p:nvPr/>
        </p:nvSpPr>
        <p:spPr>
          <a:xfrm>
            <a:off x="5292080" y="2276872"/>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64,8%</a:t>
            </a:r>
          </a:p>
        </p:txBody>
      </p:sp>
      <p:sp>
        <p:nvSpPr>
          <p:cNvPr id="62" name="Shape 113"/>
          <p:cNvSpPr txBox="1">
            <a:spLocks noGrp="1"/>
          </p:cNvSpPr>
          <p:nvPr>
            <p:ph type="body" idx="1"/>
          </p:nvPr>
        </p:nvSpPr>
        <p:spPr>
          <a:xfrm>
            <a:off x="1763688" y="2708920"/>
            <a:ext cx="6624736" cy="3100332"/>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rtl="0">
              <a:spcBef>
                <a:spcPts val="0"/>
              </a:spcBef>
              <a:spcAft>
                <a:spcPts val="600"/>
              </a:spcAft>
              <a:buFont typeface="Arial" panose="020B0604020202020204" pitchFamily="34" charset="0"/>
              <a:buChar char="•"/>
            </a:pPr>
            <a:r>
              <a:rPr lang="en" sz="1800" dirty="0"/>
              <a:t>Apoio ao Estudo </a:t>
            </a:r>
            <a:r>
              <a:rPr lang="en" sz="1800" b="1" dirty="0">
                <a:solidFill>
                  <a:srgbClr val="46C2A2"/>
                </a:solidFill>
              </a:rPr>
              <a:t>| 33,6%</a:t>
            </a:r>
          </a:p>
          <a:p>
            <a:pPr marL="285750" indent="-285750" algn="just">
              <a:spcAft>
                <a:spcPts val="600"/>
              </a:spcAft>
              <a:buFont typeface="Arial" panose="020B0604020202020204" pitchFamily="34" charset="0"/>
              <a:buChar char="•"/>
            </a:pPr>
            <a:r>
              <a:rPr lang="en" sz="1800" dirty="0"/>
              <a:t>Apoio Pedagógico </a:t>
            </a:r>
            <a:r>
              <a:rPr lang="en" sz="1800" b="1" dirty="0">
                <a:solidFill>
                  <a:srgbClr val="46C2A2"/>
                </a:solidFill>
              </a:rPr>
              <a:t>| 31,8%</a:t>
            </a:r>
            <a:endParaRPr lang="en" sz="1800" dirty="0"/>
          </a:p>
          <a:p>
            <a:pPr marL="285750" indent="-285750" algn="just">
              <a:spcAft>
                <a:spcPts val="600"/>
              </a:spcAft>
              <a:buFont typeface="Arial" panose="020B0604020202020204" pitchFamily="34" charset="0"/>
              <a:buChar char="•"/>
            </a:pPr>
            <a:r>
              <a:rPr lang="pt-PT" sz="1800" dirty="0"/>
              <a:t>Constituição temporária de grupos de alunos </a:t>
            </a:r>
            <a:r>
              <a:rPr lang="en" sz="1800" b="1" dirty="0">
                <a:solidFill>
                  <a:srgbClr val="46C2A2"/>
                </a:solidFill>
              </a:rPr>
              <a:t>| 6,1%</a:t>
            </a:r>
          </a:p>
          <a:p>
            <a:pPr marL="285750" indent="-285750" algn="just">
              <a:spcAft>
                <a:spcPts val="600"/>
              </a:spcAft>
              <a:buFont typeface="Arial" panose="020B0604020202020204" pitchFamily="34" charset="0"/>
              <a:buChar char="•"/>
            </a:pPr>
            <a:r>
              <a:rPr lang="pt-PT" sz="1800" dirty="0"/>
              <a:t>Coadjuvação de professores em sala de aula </a:t>
            </a:r>
            <a:r>
              <a:rPr lang="en" sz="1800" b="1" dirty="0">
                <a:solidFill>
                  <a:srgbClr val="46C2A2"/>
                </a:solidFill>
              </a:rPr>
              <a:t>| 14,0%</a:t>
            </a:r>
            <a:endParaRPr lang="pt-PT" sz="1800" dirty="0"/>
          </a:p>
          <a:p>
            <a:pPr marL="285750" indent="-285750" algn="just">
              <a:spcAft>
                <a:spcPts val="600"/>
              </a:spcAft>
              <a:buFont typeface="Arial" panose="020B0604020202020204" pitchFamily="34" charset="0"/>
              <a:buChar char="•"/>
            </a:pPr>
            <a:r>
              <a:rPr lang="pt-PT" sz="1800" dirty="0"/>
              <a:t>Permutas temporárias de docentes </a:t>
            </a:r>
            <a:r>
              <a:rPr lang="en" sz="1800" b="1" dirty="0">
                <a:solidFill>
                  <a:srgbClr val="46C2A2"/>
                </a:solidFill>
              </a:rPr>
              <a:t>| 0,5%</a:t>
            </a:r>
          </a:p>
          <a:p>
            <a:pPr marL="285750" indent="-285750" algn="just">
              <a:spcAft>
                <a:spcPts val="600"/>
              </a:spcAft>
              <a:buFont typeface="Arial" panose="020B0604020202020204" pitchFamily="34" charset="0"/>
              <a:buChar char="•"/>
            </a:pPr>
            <a:r>
              <a:rPr lang="pt-PT" sz="1800" dirty="0"/>
              <a:t>Implementação de tutorias </a:t>
            </a:r>
            <a:r>
              <a:rPr lang="en" sz="1800" b="1" dirty="0">
                <a:solidFill>
                  <a:srgbClr val="46C2A2"/>
                </a:solidFill>
              </a:rPr>
              <a:t>| 4,2%</a:t>
            </a:r>
          </a:p>
          <a:p>
            <a:pPr marL="285750" indent="-285750" algn="just">
              <a:spcAft>
                <a:spcPts val="600"/>
              </a:spcAft>
              <a:buFont typeface="Arial" panose="020B0604020202020204" pitchFamily="34" charset="0"/>
              <a:buChar char="•"/>
            </a:pPr>
            <a:r>
              <a:rPr lang="pt-PT" sz="1800" dirty="0"/>
              <a:t>Acolhimento/acompanhamento a alunos PLNM </a:t>
            </a:r>
            <a:r>
              <a:rPr lang="en" sz="1800" b="1" dirty="0">
                <a:solidFill>
                  <a:srgbClr val="46C2A2"/>
                </a:solidFill>
              </a:rPr>
              <a:t>| 8,4%</a:t>
            </a:r>
          </a:p>
          <a:p>
            <a:pPr marL="285750" indent="-285750" algn="just">
              <a:spcAft>
                <a:spcPts val="600"/>
              </a:spcAft>
              <a:buFont typeface="Arial" panose="020B0604020202020204" pitchFamily="34" charset="0"/>
              <a:buChar char="•"/>
            </a:pPr>
            <a:r>
              <a:rPr lang="pt-PT" sz="1800" dirty="0"/>
              <a:t>Outras </a:t>
            </a:r>
            <a:r>
              <a:rPr lang="en" sz="1800" b="1" dirty="0">
                <a:solidFill>
                  <a:srgbClr val="46C2A2"/>
                </a:solidFill>
              </a:rPr>
              <a:t>| 1,4%</a:t>
            </a:r>
          </a:p>
          <a:p>
            <a:pPr lvl="0" algn="just">
              <a:spcAft>
                <a:spcPts val="600"/>
              </a:spcAft>
              <a:buNone/>
            </a:pPr>
            <a:endParaRPr lang="en" sz="1800" dirty="0"/>
          </a:p>
        </p:txBody>
      </p:sp>
    </p:spTree>
    <p:extLst>
      <p:ext uri="{BB962C8B-B14F-4D97-AF65-F5344CB8AC3E}">
        <p14:creationId xmlns:p14="http://schemas.microsoft.com/office/powerpoint/2010/main" val="2015539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REPA</a:t>
            </a:r>
            <a:endParaRPr lang="en" sz="2800" dirty="0"/>
          </a:p>
        </p:txBody>
      </p:sp>
      <p:grpSp>
        <p:nvGrpSpPr>
          <p:cNvPr id="14" name="Grupo 13"/>
          <p:cNvGrpSpPr/>
          <p:nvPr/>
        </p:nvGrpSpPr>
        <p:grpSpPr>
          <a:xfrm>
            <a:off x="2" y="1340768"/>
            <a:ext cx="7961913" cy="4176464"/>
            <a:chOff x="2" y="1844824"/>
            <a:chExt cx="7961913" cy="4176464"/>
          </a:xfrm>
        </p:grpSpPr>
        <p:grpSp>
          <p:nvGrpSpPr>
            <p:cNvPr id="15" name="Gruppieren 4"/>
            <p:cNvGrpSpPr/>
            <p:nvPr/>
          </p:nvGrpSpPr>
          <p:grpSpPr>
            <a:xfrm>
              <a:off x="2" y="1844824"/>
              <a:ext cx="7961913" cy="4176464"/>
              <a:chOff x="-1" y="1124744"/>
              <a:chExt cx="8625406" cy="4176464"/>
            </a:xfrm>
          </p:grpSpPr>
          <p:sp>
            <p:nvSpPr>
              <p:cNvPr id="17" name="Rechteck 35"/>
              <p:cNvSpPr/>
              <p:nvPr/>
            </p:nvSpPr>
            <p:spPr bwMode="auto">
              <a:xfrm>
                <a:off x="1628979" y="1797705"/>
                <a:ext cx="6996426" cy="2711415"/>
              </a:xfrm>
              <a:prstGeom prst="rect">
                <a:avLst/>
              </a:prstGeom>
              <a:gradFill>
                <a:gsLst>
                  <a:gs pos="100000">
                    <a:srgbClr val="FFFFFF">
                      <a:alpha val="0"/>
                    </a:srgbClr>
                  </a:gs>
                  <a:gs pos="0">
                    <a:schemeClr val="bg1"/>
                  </a:gs>
                  <a:gs pos="42000">
                    <a:srgbClr val="FFFFFF">
                      <a:alpha val="13000"/>
                    </a:srgbClr>
                  </a:gs>
                </a:gsLst>
                <a:lin ang="0" scaled="0"/>
              </a:gradFill>
              <a:ln w="12700">
                <a:noFill/>
                <a:round/>
                <a:headEnd/>
                <a:tailEnd/>
              </a:ln>
              <a:effectLst>
                <a:outerShdw blurRad="50800" dist="38100" dir="8100000" algn="tr"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18" name="Rechteck 68"/>
              <p:cNvSpPr/>
              <p:nvPr/>
            </p:nvSpPr>
            <p:spPr bwMode="auto">
              <a:xfrm rot="10800000">
                <a:off x="-1" y="1124744"/>
                <a:ext cx="1633588" cy="4176464"/>
              </a:xfrm>
              <a:custGeom>
                <a:avLst/>
                <a:gdLst>
                  <a:gd name="connsiteX0" fmla="*/ 0 w 1614543"/>
                  <a:gd name="connsiteY0" fmla="*/ 0 h 3210135"/>
                  <a:gd name="connsiteX1" fmla="*/ 1614543 w 1614543"/>
                  <a:gd name="connsiteY1" fmla="*/ 0 h 3210135"/>
                  <a:gd name="connsiteX2" fmla="*/ 1614543 w 1614543"/>
                  <a:gd name="connsiteY2" fmla="*/ 3210135 h 3210135"/>
                  <a:gd name="connsiteX3" fmla="*/ 0 w 1614543"/>
                  <a:gd name="connsiteY3" fmla="*/ 3210135 h 3210135"/>
                  <a:gd name="connsiteX4" fmla="*/ 0 w 1614543"/>
                  <a:gd name="connsiteY4" fmla="*/ 0 h 3210135"/>
                  <a:gd name="connsiteX0" fmla="*/ 0 w 1614543"/>
                  <a:gd name="connsiteY0" fmla="*/ 0 h 4238835"/>
                  <a:gd name="connsiteX1" fmla="*/ 1614543 w 1614543"/>
                  <a:gd name="connsiteY1" fmla="*/ 0 h 4238835"/>
                  <a:gd name="connsiteX2" fmla="*/ 1614543 w 1614543"/>
                  <a:gd name="connsiteY2" fmla="*/ 4238835 h 4238835"/>
                  <a:gd name="connsiteX3" fmla="*/ 0 w 1614543"/>
                  <a:gd name="connsiteY3" fmla="*/ 3210135 h 4238835"/>
                  <a:gd name="connsiteX4" fmla="*/ 0 w 1614543"/>
                  <a:gd name="connsiteY4" fmla="*/ 0 h 4238835"/>
                  <a:gd name="connsiteX0" fmla="*/ 0 w 1614543"/>
                  <a:gd name="connsiteY0" fmla="*/ 1028700 h 5267535"/>
                  <a:gd name="connsiteX1" fmla="*/ 1614543 w 1614543"/>
                  <a:gd name="connsiteY1" fmla="*/ 0 h 5267535"/>
                  <a:gd name="connsiteX2" fmla="*/ 1614543 w 1614543"/>
                  <a:gd name="connsiteY2" fmla="*/ 5267535 h 5267535"/>
                  <a:gd name="connsiteX3" fmla="*/ 0 w 1614543"/>
                  <a:gd name="connsiteY3" fmla="*/ 4238835 h 5267535"/>
                  <a:gd name="connsiteX4" fmla="*/ 0 w 1614543"/>
                  <a:gd name="connsiteY4" fmla="*/ 1028700 h 526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543" h="5267535">
                    <a:moveTo>
                      <a:pt x="0" y="1028700"/>
                    </a:moveTo>
                    <a:lnTo>
                      <a:pt x="1614543" y="0"/>
                    </a:lnTo>
                    <a:lnTo>
                      <a:pt x="1614543" y="5267535"/>
                    </a:lnTo>
                    <a:lnTo>
                      <a:pt x="0" y="4238835"/>
                    </a:lnTo>
                    <a:lnTo>
                      <a:pt x="0" y="1028700"/>
                    </a:lnTo>
                    <a:close/>
                  </a:path>
                </a:pathLst>
              </a:custGeom>
              <a:gradFill>
                <a:gsLst>
                  <a:gs pos="0">
                    <a:srgbClr val="DCDCDC"/>
                  </a:gs>
                  <a:gs pos="35000">
                    <a:srgbClr val="FFFFFF"/>
                  </a:gs>
                </a:gsLst>
                <a:lin ang="0" scaled="0"/>
              </a:gradFill>
              <a:ln w="12700">
                <a:noFill/>
                <a:round/>
                <a:headEnd/>
                <a:tailEnd/>
              </a:ln>
              <a:effectLst>
                <a:outerShdw blurRad="50800" dist="38100" dir="5400000" algn="t"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grpSp>
        <p:sp>
          <p:nvSpPr>
            <p:cNvPr id="16" name="Rechteck 32"/>
            <p:cNvSpPr/>
            <p:nvPr/>
          </p:nvSpPr>
          <p:spPr bwMode="auto">
            <a:xfrm>
              <a:off x="1503676" y="2575623"/>
              <a:ext cx="5656357"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grpSp>
      <p:sp>
        <p:nvSpPr>
          <p:cNvPr id="19" name="Rectângulo 18"/>
          <p:cNvSpPr/>
          <p:nvPr/>
        </p:nvSpPr>
        <p:spPr>
          <a:xfrm>
            <a:off x="2987824" y="2060848"/>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21,6%</a:t>
            </a:r>
          </a:p>
        </p:txBody>
      </p:sp>
      <p:sp>
        <p:nvSpPr>
          <p:cNvPr id="20" name="Shape 113"/>
          <p:cNvSpPr txBox="1">
            <a:spLocks noGrp="1"/>
          </p:cNvSpPr>
          <p:nvPr>
            <p:ph type="body" idx="1"/>
          </p:nvPr>
        </p:nvSpPr>
        <p:spPr>
          <a:xfrm>
            <a:off x="1691681" y="2564904"/>
            <a:ext cx="7272808" cy="3852711"/>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a:spcAft>
                <a:spcPts val="600"/>
              </a:spcAft>
              <a:buFont typeface="Arial" panose="020B0604020202020204" pitchFamily="34" charset="0"/>
              <a:buChar char="•"/>
            </a:pPr>
            <a:r>
              <a:rPr lang="pt-PT" sz="1800" dirty="0"/>
              <a:t>Combinação parcial ou total de disciplinas (DAC) </a:t>
            </a:r>
            <a:r>
              <a:rPr lang="en" sz="1800" b="1" dirty="0">
                <a:solidFill>
                  <a:srgbClr val="46C2A2"/>
                </a:solidFill>
              </a:rPr>
              <a:t>| 15,2%</a:t>
            </a:r>
          </a:p>
          <a:p>
            <a:pPr marL="285750" indent="-285750" algn="just">
              <a:spcAft>
                <a:spcPts val="600"/>
              </a:spcAft>
              <a:buFont typeface="Arial" panose="020B0604020202020204" pitchFamily="34" charset="0"/>
              <a:buChar char="•"/>
            </a:pPr>
            <a:r>
              <a:rPr lang="pt-PT" sz="1800" dirty="0"/>
              <a:t>Períodos de funcionamento multidisciplinar </a:t>
            </a:r>
            <a:r>
              <a:rPr lang="en" sz="1800" b="1" dirty="0">
                <a:solidFill>
                  <a:srgbClr val="46C2A2"/>
                </a:solidFill>
              </a:rPr>
              <a:t>| 10,7%</a:t>
            </a:r>
          </a:p>
          <a:p>
            <a:pPr marL="285750" indent="-285750" algn="just">
              <a:spcAft>
                <a:spcPts val="600"/>
              </a:spcAft>
              <a:buFont typeface="Arial" panose="020B0604020202020204" pitchFamily="34" charset="0"/>
              <a:buChar char="•"/>
            </a:pPr>
            <a:r>
              <a:rPr lang="pt-PT" sz="1800" dirty="0"/>
              <a:t>Desenvolvimento de trabalho prático/experimental </a:t>
            </a:r>
            <a:r>
              <a:rPr lang="en" sz="1800" b="1" dirty="0">
                <a:solidFill>
                  <a:srgbClr val="46C2A2"/>
                </a:solidFill>
              </a:rPr>
              <a:t>| 5,5%</a:t>
            </a:r>
            <a:endParaRPr lang="pt-PT" sz="1800" dirty="0"/>
          </a:p>
          <a:p>
            <a:pPr marL="285750" indent="-285750" algn="just">
              <a:spcAft>
                <a:spcPts val="600"/>
              </a:spcAft>
              <a:buFont typeface="Arial" panose="020B0604020202020204" pitchFamily="34" charset="0"/>
              <a:buChar char="•"/>
            </a:pPr>
            <a:r>
              <a:rPr lang="pt-PT" sz="1800" dirty="0"/>
              <a:t>Integração de projetos desenvolvidos na escola no horário semanal </a:t>
            </a:r>
            <a:r>
              <a:rPr lang="en" sz="1800" b="1" dirty="0">
                <a:solidFill>
                  <a:srgbClr val="46C2A2"/>
                </a:solidFill>
              </a:rPr>
              <a:t>| 5,5%</a:t>
            </a:r>
          </a:p>
          <a:p>
            <a:pPr marL="285750" indent="-285750" algn="just">
              <a:spcAft>
                <a:spcPts val="600"/>
              </a:spcAft>
              <a:buFont typeface="Arial" panose="020B0604020202020204" pitchFamily="34" charset="0"/>
              <a:buChar char="•"/>
            </a:pPr>
            <a:r>
              <a:rPr lang="pt-PT" sz="1800" dirty="0"/>
              <a:t>Redistribuição/partilha carga horária de disciplinas </a:t>
            </a:r>
            <a:r>
              <a:rPr lang="en" sz="1800" b="1" dirty="0">
                <a:solidFill>
                  <a:srgbClr val="46C2A2"/>
                </a:solidFill>
              </a:rPr>
              <a:t>| 3,9%</a:t>
            </a:r>
            <a:r>
              <a:rPr lang="pt-PT" sz="1800" dirty="0"/>
              <a:t> </a:t>
            </a:r>
          </a:p>
          <a:p>
            <a:pPr marL="285750" indent="-285750" algn="just">
              <a:spcAft>
                <a:spcPts val="600"/>
              </a:spcAft>
              <a:buFont typeface="Arial" panose="020B0604020202020204" pitchFamily="34" charset="0"/>
              <a:buChar char="•"/>
            </a:pPr>
            <a:r>
              <a:rPr lang="pt-PT" sz="1800" dirty="0"/>
              <a:t>Organização do funcionamento das disciplinas </a:t>
            </a:r>
            <a:r>
              <a:rPr lang="en" sz="1800" b="1" dirty="0">
                <a:solidFill>
                  <a:srgbClr val="46C2A2"/>
                </a:solidFill>
              </a:rPr>
              <a:t>| 1,7%</a:t>
            </a:r>
          </a:p>
          <a:p>
            <a:pPr marL="285750" indent="-285750" algn="just">
              <a:spcAft>
                <a:spcPts val="600"/>
              </a:spcAft>
              <a:buFont typeface="Arial" panose="020B0604020202020204" pitchFamily="34" charset="0"/>
              <a:buChar char="•"/>
            </a:pPr>
            <a:r>
              <a:rPr lang="pt-PT" sz="1800" dirty="0"/>
              <a:t>Criação de disciplinas </a:t>
            </a:r>
            <a:r>
              <a:rPr lang="en" sz="1800" b="1" dirty="0">
                <a:solidFill>
                  <a:srgbClr val="46C2A2"/>
                </a:solidFill>
              </a:rPr>
              <a:t>| 42,2%</a:t>
            </a:r>
          </a:p>
          <a:p>
            <a:pPr marL="285750" indent="-285750" algn="just">
              <a:spcAft>
                <a:spcPts val="600"/>
              </a:spcAft>
              <a:buFont typeface="Arial" panose="020B0604020202020204" pitchFamily="34" charset="0"/>
              <a:buChar char="•"/>
            </a:pPr>
            <a:r>
              <a:rPr lang="pt-PT" sz="1800" dirty="0"/>
              <a:t>Outras </a:t>
            </a:r>
            <a:r>
              <a:rPr lang="en" sz="1800" b="1" dirty="0">
                <a:solidFill>
                  <a:srgbClr val="46C2A2"/>
                </a:solidFill>
              </a:rPr>
              <a:t>| 15,3%</a:t>
            </a:r>
          </a:p>
          <a:p>
            <a:pPr lvl="0" algn="just">
              <a:spcAft>
                <a:spcPts val="600"/>
              </a:spcAft>
              <a:buNone/>
            </a:pPr>
            <a:endParaRPr lang="en" sz="1800" dirty="0"/>
          </a:p>
        </p:txBody>
      </p:sp>
      <p:sp>
        <p:nvSpPr>
          <p:cNvPr id="21" name="Rechteck 57"/>
          <p:cNvSpPr/>
          <p:nvPr/>
        </p:nvSpPr>
        <p:spPr bwMode="auto">
          <a:xfrm>
            <a:off x="1475657" y="2060848"/>
            <a:ext cx="1368152" cy="349321"/>
          </a:xfrm>
          <a:prstGeom prst="rect">
            <a:avLst/>
          </a:pr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22" name="Freihandform 26"/>
          <p:cNvSpPr/>
          <p:nvPr/>
        </p:nvSpPr>
        <p:spPr bwMode="auto">
          <a:xfrm flipV="1">
            <a:off x="-23667" y="1628800"/>
            <a:ext cx="1538898" cy="772159"/>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 name="connsiteX0" fmla="*/ 1386955 w 1386955"/>
              <a:gd name="connsiteY0" fmla="*/ 1051053 h 1396110"/>
              <a:gd name="connsiteX1" fmla="*/ 0 w 1386955"/>
              <a:gd name="connsiteY1" fmla="*/ 0 h 1396110"/>
              <a:gd name="connsiteX2" fmla="*/ 75740 w 1386955"/>
              <a:gd name="connsiteY2" fmla="*/ 1051053 h 1396110"/>
              <a:gd name="connsiteX3" fmla="*/ 1386955 w 1386955"/>
              <a:gd name="connsiteY3" fmla="*/ 1396110 h 1396110"/>
              <a:gd name="connsiteX4" fmla="*/ 1386955 w 1386955"/>
              <a:gd name="connsiteY4" fmla="*/ 1051053 h 1396110"/>
              <a:gd name="connsiteX0" fmla="*/ 1412202 w 1412202"/>
              <a:gd name="connsiteY0" fmla="*/ 1051053 h 1396110"/>
              <a:gd name="connsiteX1" fmla="*/ 25247 w 1412202"/>
              <a:gd name="connsiteY1" fmla="*/ 0 h 1396110"/>
              <a:gd name="connsiteX2" fmla="*/ 0 w 1412202"/>
              <a:gd name="connsiteY2" fmla="*/ 543053 h 1396110"/>
              <a:gd name="connsiteX3" fmla="*/ 1412202 w 1412202"/>
              <a:gd name="connsiteY3" fmla="*/ 1396110 h 1396110"/>
              <a:gd name="connsiteX4" fmla="*/ 1412202 w 1412202"/>
              <a:gd name="connsiteY4" fmla="*/ 1051053 h 1396110"/>
              <a:gd name="connsiteX0" fmla="*/ 1412202 w 1412202"/>
              <a:gd name="connsiteY0" fmla="*/ 1326825 h 1671882"/>
              <a:gd name="connsiteX1" fmla="*/ 12624 w 1412202"/>
              <a:gd name="connsiteY1" fmla="*/ 0 h 1671882"/>
              <a:gd name="connsiteX2" fmla="*/ 0 w 1412202"/>
              <a:gd name="connsiteY2" fmla="*/ 818825 h 1671882"/>
              <a:gd name="connsiteX3" fmla="*/ 1412202 w 1412202"/>
              <a:gd name="connsiteY3" fmla="*/ 1671882 h 1671882"/>
              <a:gd name="connsiteX4" fmla="*/ 1412202 w 1412202"/>
              <a:gd name="connsiteY4" fmla="*/ 1326825 h 1671882"/>
              <a:gd name="connsiteX0" fmla="*/ 1399578 w 1399578"/>
              <a:gd name="connsiteY0" fmla="*/ 1326825 h 1671882"/>
              <a:gd name="connsiteX1" fmla="*/ 0 w 1399578"/>
              <a:gd name="connsiteY1" fmla="*/ 0 h 1671882"/>
              <a:gd name="connsiteX2" fmla="*/ 60785 w 1399578"/>
              <a:gd name="connsiteY2" fmla="*/ 861028 h 1671882"/>
              <a:gd name="connsiteX3" fmla="*/ 1399578 w 1399578"/>
              <a:gd name="connsiteY3" fmla="*/ 1671882 h 1671882"/>
              <a:gd name="connsiteX4" fmla="*/ 1399578 w 1399578"/>
              <a:gd name="connsiteY4" fmla="*/ 1326825 h 1671882"/>
              <a:gd name="connsiteX0" fmla="*/ 1350638 w 1350638"/>
              <a:gd name="connsiteY0" fmla="*/ 1284622 h 1629679"/>
              <a:gd name="connsiteX1" fmla="*/ 0 w 1350638"/>
              <a:gd name="connsiteY1" fmla="*/ 0 h 1629679"/>
              <a:gd name="connsiteX2" fmla="*/ 11845 w 1350638"/>
              <a:gd name="connsiteY2" fmla="*/ 818825 h 1629679"/>
              <a:gd name="connsiteX3" fmla="*/ 1350638 w 1350638"/>
              <a:gd name="connsiteY3" fmla="*/ 1629679 h 1629679"/>
              <a:gd name="connsiteX4" fmla="*/ 1350638 w 1350638"/>
              <a:gd name="connsiteY4" fmla="*/ 1284622 h 1629679"/>
              <a:gd name="connsiteX0" fmla="*/ 1350638 w 1350638"/>
              <a:gd name="connsiteY0" fmla="*/ 1284622 h 2056781"/>
              <a:gd name="connsiteX1" fmla="*/ 0 w 1350638"/>
              <a:gd name="connsiteY1" fmla="*/ 0 h 2056781"/>
              <a:gd name="connsiteX2" fmla="*/ 24080 w 1350638"/>
              <a:gd name="connsiteY2" fmla="*/ 2056781 h 2056781"/>
              <a:gd name="connsiteX3" fmla="*/ 1350638 w 1350638"/>
              <a:gd name="connsiteY3" fmla="*/ 1629679 h 2056781"/>
              <a:gd name="connsiteX4" fmla="*/ 1350638 w 1350638"/>
              <a:gd name="connsiteY4" fmla="*/ 1284622 h 2056781"/>
              <a:gd name="connsiteX0" fmla="*/ 1362873 w 1362873"/>
              <a:gd name="connsiteY0" fmla="*/ 0 h 772159"/>
              <a:gd name="connsiteX1" fmla="*/ 0 w 1362873"/>
              <a:gd name="connsiteY1" fmla="*/ 94012 h 772159"/>
              <a:gd name="connsiteX2" fmla="*/ 36315 w 1362873"/>
              <a:gd name="connsiteY2" fmla="*/ 772159 h 772159"/>
              <a:gd name="connsiteX3" fmla="*/ 1362873 w 1362873"/>
              <a:gd name="connsiteY3" fmla="*/ 345057 h 772159"/>
              <a:gd name="connsiteX4" fmla="*/ 1362873 w 1362873"/>
              <a:gd name="connsiteY4" fmla="*/ 0 h 772159"/>
              <a:gd name="connsiteX0" fmla="*/ 1338404 w 1338404"/>
              <a:gd name="connsiteY0" fmla="*/ 0 h 772159"/>
              <a:gd name="connsiteX1" fmla="*/ 0 w 1338404"/>
              <a:gd name="connsiteY1" fmla="*/ 94012 h 772159"/>
              <a:gd name="connsiteX2" fmla="*/ 11846 w 1338404"/>
              <a:gd name="connsiteY2" fmla="*/ 772159 h 772159"/>
              <a:gd name="connsiteX3" fmla="*/ 1338404 w 1338404"/>
              <a:gd name="connsiteY3" fmla="*/ 345057 h 772159"/>
              <a:gd name="connsiteX4" fmla="*/ 1338404 w 1338404"/>
              <a:gd name="connsiteY4" fmla="*/ 0 h 7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404" h="772159">
                <a:moveTo>
                  <a:pt x="1338404" y="0"/>
                </a:moveTo>
                <a:lnTo>
                  <a:pt x="0" y="94012"/>
                </a:lnTo>
                <a:lnTo>
                  <a:pt x="11846" y="772159"/>
                </a:lnTo>
                <a:lnTo>
                  <a:pt x="1338404" y="345057"/>
                </a:lnTo>
                <a:lnTo>
                  <a:pt x="1338404" y="0"/>
                </a:lnTo>
                <a:close/>
              </a:path>
            </a:pathLst>
          </a:cu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pic>
        <p:nvPicPr>
          <p:cNvPr id="23" name="Imagem 22" descr="Logo_DGE_Oficios.jpg"/>
          <p:cNvPicPr/>
          <p:nvPr/>
        </p:nvPicPr>
        <p:blipFill>
          <a:blip r:embed="rId3"/>
          <a:stretch>
            <a:fillRect/>
          </a:stretch>
        </p:blipFill>
        <p:spPr>
          <a:xfrm>
            <a:off x="179512" y="5809252"/>
            <a:ext cx="1459753" cy="1004124"/>
          </a:xfrm>
          <a:prstGeom prst="rect">
            <a:avLst/>
          </a:prstGeom>
          <a:solidFill>
            <a:schemeClr val="bg1">
              <a:alpha val="47000"/>
            </a:schemeClr>
          </a:solidFill>
        </p:spPr>
      </p:pic>
      <p:sp>
        <p:nvSpPr>
          <p:cNvPr id="24" name="Textfeld 2"/>
          <p:cNvSpPr txBox="1"/>
          <p:nvPr/>
        </p:nvSpPr>
        <p:spPr>
          <a:xfrm>
            <a:off x="7164289" y="1700808"/>
            <a:ext cx="1800200" cy="830997"/>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no âmbito do Projeto de Autonomia e Flexibilidade Curricular</a:t>
            </a:r>
            <a:endParaRPr lang="de-DE" sz="1200" b="1" dirty="0">
              <a:solidFill>
                <a:srgbClr val="808080"/>
              </a:solidFill>
            </a:endParaRPr>
          </a:p>
        </p:txBody>
      </p:sp>
    </p:spTree>
    <p:extLst>
      <p:ext uri="{BB962C8B-B14F-4D97-AF65-F5344CB8AC3E}">
        <p14:creationId xmlns:p14="http://schemas.microsoft.com/office/powerpoint/2010/main" val="1058291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800" dirty="0"/>
              <a:t>Impacto da análise dos REPA - </a:t>
            </a:r>
            <a:r>
              <a:rPr lang="pt-PT" sz="2800" dirty="0" err="1"/>
              <a:t>RAM</a:t>
            </a:r>
            <a:endParaRPr lang="en" sz="2800" dirty="0"/>
          </a:p>
        </p:txBody>
      </p:sp>
      <p:pic>
        <p:nvPicPr>
          <p:cNvPr id="52" name="Imagem 51" descr="Logo_DGE_Oficios.jpg"/>
          <p:cNvPicPr/>
          <p:nvPr/>
        </p:nvPicPr>
        <p:blipFill>
          <a:blip r:embed="rId3"/>
          <a:stretch>
            <a:fillRect/>
          </a:stretch>
        </p:blipFill>
        <p:spPr>
          <a:xfrm>
            <a:off x="231927" y="5809252"/>
            <a:ext cx="1459753" cy="1004124"/>
          </a:xfrm>
          <a:prstGeom prst="rect">
            <a:avLst/>
          </a:prstGeom>
          <a:solidFill>
            <a:schemeClr val="bg1">
              <a:alpha val="47000"/>
            </a:schemeClr>
          </a:solidFill>
        </p:spPr>
      </p:pic>
      <p:grpSp>
        <p:nvGrpSpPr>
          <p:cNvPr id="53" name="Grupo 52"/>
          <p:cNvGrpSpPr/>
          <p:nvPr/>
        </p:nvGrpSpPr>
        <p:grpSpPr>
          <a:xfrm>
            <a:off x="2" y="1484784"/>
            <a:ext cx="7961913" cy="4176464"/>
            <a:chOff x="2" y="1844824"/>
            <a:chExt cx="7961913" cy="4176464"/>
          </a:xfrm>
        </p:grpSpPr>
        <p:grpSp>
          <p:nvGrpSpPr>
            <p:cNvPr id="54" name="Gruppieren 4"/>
            <p:cNvGrpSpPr/>
            <p:nvPr/>
          </p:nvGrpSpPr>
          <p:grpSpPr>
            <a:xfrm>
              <a:off x="2" y="1844824"/>
              <a:ext cx="7961913" cy="4176464"/>
              <a:chOff x="-1" y="1124744"/>
              <a:chExt cx="8625406" cy="4176464"/>
            </a:xfrm>
          </p:grpSpPr>
          <p:sp>
            <p:nvSpPr>
              <p:cNvPr id="56" name="Rechteck 35"/>
              <p:cNvSpPr/>
              <p:nvPr/>
            </p:nvSpPr>
            <p:spPr bwMode="auto">
              <a:xfrm>
                <a:off x="1628979" y="1797705"/>
                <a:ext cx="6996426" cy="2711415"/>
              </a:xfrm>
              <a:prstGeom prst="rect">
                <a:avLst/>
              </a:prstGeom>
              <a:gradFill>
                <a:gsLst>
                  <a:gs pos="100000">
                    <a:srgbClr val="FFFFFF">
                      <a:alpha val="0"/>
                    </a:srgbClr>
                  </a:gs>
                  <a:gs pos="0">
                    <a:schemeClr val="bg1"/>
                  </a:gs>
                  <a:gs pos="42000">
                    <a:srgbClr val="FFFFFF">
                      <a:alpha val="13000"/>
                    </a:srgbClr>
                  </a:gs>
                </a:gsLst>
                <a:lin ang="0" scaled="0"/>
              </a:gradFill>
              <a:ln w="12700">
                <a:noFill/>
                <a:round/>
                <a:headEnd/>
                <a:tailEnd/>
              </a:ln>
              <a:effectLst>
                <a:outerShdw blurRad="50800" dist="38100" dir="8100000" algn="tr"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sp>
            <p:nvSpPr>
              <p:cNvPr id="57" name="Rechteck 68"/>
              <p:cNvSpPr/>
              <p:nvPr/>
            </p:nvSpPr>
            <p:spPr bwMode="auto">
              <a:xfrm rot="10800000">
                <a:off x="-1" y="1124744"/>
                <a:ext cx="1633588" cy="4176464"/>
              </a:xfrm>
              <a:custGeom>
                <a:avLst/>
                <a:gdLst>
                  <a:gd name="connsiteX0" fmla="*/ 0 w 1614543"/>
                  <a:gd name="connsiteY0" fmla="*/ 0 h 3210135"/>
                  <a:gd name="connsiteX1" fmla="*/ 1614543 w 1614543"/>
                  <a:gd name="connsiteY1" fmla="*/ 0 h 3210135"/>
                  <a:gd name="connsiteX2" fmla="*/ 1614543 w 1614543"/>
                  <a:gd name="connsiteY2" fmla="*/ 3210135 h 3210135"/>
                  <a:gd name="connsiteX3" fmla="*/ 0 w 1614543"/>
                  <a:gd name="connsiteY3" fmla="*/ 3210135 h 3210135"/>
                  <a:gd name="connsiteX4" fmla="*/ 0 w 1614543"/>
                  <a:gd name="connsiteY4" fmla="*/ 0 h 3210135"/>
                  <a:gd name="connsiteX0" fmla="*/ 0 w 1614543"/>
                  <a:gd name="connsiteY0" fmla="*/ 0 h 4238835"/>
                  <a:gd name="connsiteX1" fmla="*/ 1614543 w 1614543"/>
                  <a:gd name="connsiteY1" fmla="*/ 0 h 4238835"/>
                  <a:gd name="connsiteX2" fmla="*/ 1614543 w 1614543"/>
                  <a:gd name="connsiteY2" fmla="*/ 4238835 h 4238835"/>
                  <a:gd name="connsiteX3" fmla="*/ 0 w 1614543"/>
                  <a:gd name="connsiteY3" fmla="*/ 3210135 h 4238835"/>
                  <a:gd name="connsiteX4" fmla="*/ 0 w 1614543"/>
                  <a:gd name="connsiteY4" fmla="*/ 0 h 4238835"/>
                  <a:gd name="connsiteX0" fmla="*/ 0 w 1614543"/>
                  <a:gd name="connsiteY0" fmla="*/ 1028700 h 5267535"/>
                  <a:gd name="connsiteX1" fmla="*/ 1614543 w 1614543"/>
                  <a:gd name="connsiteY1" fmla="*/ 0 h 5267535"/>
                  <a:gd name="connsiteX2" fmla="*/ 1614543 w 1614543"/>
                  <a:gd name="connsiteY2" fmla="*/ 5267535 h 5267535"/>
                  <a:gd name="connsiteX3" fmla="*/ 0 w 1614543"/>
                  <a:gd name="connsiteY3" fmla="*/ 4238835 h 5267535"/>
                  <a:gd name="connsiteX4" fmla="*/ 0 w 1614543"/>
                  <a:gd name="connsiteY4" fmla="*/ 1028700 h 526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543" h="5267535">
                    <a:moveTo>
                      <a:pt x="0" y="1028700"/>
                    </a:moveTo>
                    <a:lnTo>
                      <a:pt x="1614543" y="0"/>
                    </a:lnTo>
                    <a:lnTo>
                      <a:pt x="1614543" y="5267535"/>
                    </a:lnTo>
                    <a:lnTo>
                      <a:pt x="0" y="4238835"/>
                    </a:lnTo>
                    <a:lnTo>
                      <a:pt x="0" y="1028700"/>
                    </a:lnTo>
                    <a:close/>
                  </a:path>
                </a:pathLst>
              </a:custGeom>
              <a:gradFill>
                <a:gsLst>
                  <a:gs pos="0">
                    <a:srgbClr val="DCDCDC"/>
                  </a:gs>
                  <a:gs pos="35000">
                    <a:srgbClr val="FFFFFF"/>
                  </a:gs>
                </a:gsLst>
                <a:lin ang="0" scaled="0"/>
              </a:gradFill>
              <a:ln w="12700">
                <a:noFill/>
                <a:round/>
                <a:headEnd/>
                <a:tailEnd/>
              </a:ln>
              <a:effectLst>
                <a:outerShdw blurRad="50800" dist="38100" dir="5400000" algn="t" rotWithShape="0">
                  <a:prstClr val="black">
                    <a:alpha val="40000"/>
                  </a:prstClr>
                </a:outerShdw>
              </a:effectLst>
            </p:spPr>
            <p:txBody>
              <a:bodyPr rtlCol="0" anchor="ctr"/>
              <a:lstStyle/>
              <a:p>
                <a:pPr algn="ctr" fontAlgn="base">
                  <a:spcBef>
                    <a:spcPct val="0"/>
                  </a:spcBef>
                  <a:spcAft>
                    <a:spcPct val="0"/>
                  </a:spcAft>
                </a:pPr>
                <a:endParaRPr lang="de-DE" dirty="0">
                  <a:solidFill>
                    <a:srgbClr val="000000"/>
                  </a:solidFill>
                </a:endParaRPr>
              </a:p>
            </p:txBody>
          </p:sp>
        </p:grpSp>
        <p:sp>
          <p:nvSpPr>
            <p:cNvPr id="55" name="Rechteck 32"/>
            <p:cNvSpPr/>
            <p:nvPr/>
          </p:nvSpPr>
          <p:spPr bwMode="auto">
            <a:xfrm>
              <a:off x="1503676" y="2575623"/>
              <a:ext cx="5656357" cy="349321"/>
            </a:xfrm>
            <a:prstGeom prst="rect">
              <a:avLst/>
            </a:prstGeom>
            <a:solidFill>
              <a:srgbClr val="D5D5D5"/>
            </a:solidFill>
            <a:ln w="12700">
              <a:noFill/>
              <a:round/>
              <a:headEnd/>
              <a:tailEnd/>
            </a:ln>
            <a:effectLst>
              <a:innerShdw blurRad="63500" dist="50800">
                <a:prstClr val="black">
                  <a:alpha val="50000"/>
                </a:prstClr>
              </a:innerShdw>
            </a:effectLst>
          </p:spPr>
          <p:txBody>
            <a:bodyPr rtlCol="0" anchor="ctr"/>
            <a:lstStyle/>
            <a:p>
              <a:pPr algn="ctr" fontAlgn="base">
                <a:spcBef>
                  <a:spcPct val="0"/>
                </a:spcBef>
                <a:spcAft>
                  <a:spcPct val="0"/>
                </a:spcAft>
              </a:pPr>
              <a:endParaRPr lang="de-DE" dirty="0">
                <a:solidFill>
                  <a:srgbClr val="000000"/>
                </a:solidFill>
              </a:endParaRPr>
            </a:p>
          </p:txBody>
        </p:sp>
      </p:grpSp>
      <p:sp>
        <p:nvSpPr>
          <p:cNvPr id="58" name="Rechteck 57"/>
          <p:cNvSpPr/>
          <p:nvPr/>
        </p:nvSpPr>
        <p:spPr bwMode="auto">
          <a:xfrm>
            <a:off x="1475657" y="2204864"/>
            <a:ext cx="1368152" cy="349321"/>
          </a:xfrm>
          <a:prstGeom prst="rect">
            <a:avLst/>
          </a:pr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59" name="Textfeld 2"/>
          <p:cNvSpPr txBox="1"/>
          <p:nvPr/>
        </p:nvSpPr>
        <p:spPr>
          <a:xfrm>
            <a:off x="7164289" y="1916832"/>
            <a:ext cx="1800200" cy="830997"/>
          </a:xfrm>
          <a:prstGeom prst="rect">
            <a:avLst/>
          </a:prstGeom>
          <a:noFill/>
        </p:spPr>
        <p:txBody>
          <a:bodyPr wrap="square" rtlCol="0" anchor="ctr">
            <a:spAutoFit/>
          </a:bodyPr>
          <a:lstStyle/>
          <a:p>
            <a:pPr fontAlgn="base">
              <a:spcBef>
                <a:spcPct val="0"/>
              </a:spcBef>
              <a:spcAft>
                <a:spcPct val="0"/>
              </a:spcAft>
            </a:pPr>
            <a:r>
              <a:rPr lang="pt-PT" sz="1200" b="1" dirty="0">
                <a:solidFill>
                  <a:srgbClr val="808080"/>
                </a:solidFill>
              </a:rPr>
              <a:t>Medidas no âmbito do Projeto de Autonomia e Flexibilidade Curricular</a:t>
            </a:r>
            <a:endParaRPr lang="de-DE" sz="1200" b="1" dirty="0">
              <a:solidFill>
                <a:srgbClr val="808080"/>
              </a:solidFill>
            </a:endParaRPr>
          </a:p>
        </p:txBody>
      </p:sp>
      <p:sp>
        <p:nvSpPr>
          <p:cNvPr id="60" name="Rectângulo 59"/>
          <p:cNvSpPr/>
          <p:nvPr/>
        </p:nvSpPr>
        <p:spPr>
          <a:xfrm>
            <a:off x="2987824" y="2204864"/>
            <a:ext cx="766557" cy="338554"/>
          </a:xfrm>
          <a:prstGeom prst="rect">
            <a:avLst/>
          </a:prstGeom>
        </p:spPr>
        <p:txBody>
          <a:bodyPr wrap="none">
            <a:spAutoFit/>
          </a:bodyPr>
          <a:lstStyle/>
          <a:p>
            <a:pPr fontAlgn="base">
              <a:spcBef>
                <a:spcPct val="0"/>
              </a:spcBef>
              <a:spcAft>
                <a:spcPct val="0"/>
              </a:spcAft>
            </a:pPr>
            <a:r>
              <a:rPr lang="de-DE" sz="1600" b="1" dirty="0">
                <a:solidFill>
                  <a:srgbClr val="808080"/>
                </a:solidFill>
                <a:effectLst>
                  <a:outerShdw blurRad="63500" sx="102000" sy="102000" algn="ctr" rotWithShape="0">
                    <a:prstClr val="black">
                      <a:alpha val="40000"/>
                    </a:prstClr>
                  </a:outerShdw>
                </a:effectLst>
              </a:rPr>
              <a:t>18,5%</a:t>
            </a:r>
          </a:p>
        </p:txBody>
      </p:sp>
      <p:sp>
        <p:nvSpPr>
          <p:cNvPr id="61" name="Freihandform 26"/>
          <p:cNvSpPr/>
          <p:nvPr/>
        </p:nvSpPr>
        <p:spPr bwMode="auto">
          <a:xfrm flipV="1">
            <a:off x="-23667" y="1772816"/>
            <a:ext cx="1538898" cy="772159"/>
          </a:xfrm>
          <a:custGeom>
            <a:avLst/>
            <a:gdLst>
              <a:gd name="connsiteX0" fmla="*/ 1299713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299713 w 1311215"/>
              <a:gd name="connsiteY4" fmla="*/ 586596 h 931653"/>
              <a:gd name="connsiteX0" fmla="*/ 1311215 w 1311215"/>
              <a:gd name="connsiteY0" fmla="*/ 586596 h 931653"/>
              <a:gd name="connsiteX1" fmla="*/ 0 w 1311215"/>
              <a:gd name="connsiteY1" fmla="*/ 0 h 931653"/>
              <a:gd name="connsiteX2" fmla="*/ 0 w 1311215"/>
              <a:gd name="connsiteY2" fmla="*/ 586596 h 931653"/>
              <a:gd name="connsiteX3" fmla="*/ 1311215 w 1311215"/>
              <a:gd name="connsiteY3" fmla="*/ 931653 h 931653"/>
              <a:gd name="connsiteX4" fmla="*/ 1311215 w 1311215"/>
              <a:gd name="connsiteY4" fmla="*/ 586596 h 931653"/>
              <a:gd name="connsiteX0" fmla="*/ 1386955 w 1386955"/>
              <a:gd name="connsiteY0" fmla="*/ 1051053 h 1396110"/>
              <a:gd name="connsiteX1" fmla="*/ 0 w 1386955"/>
              <a:gd name="connsiteY1" fmla="*/ 0 h 1396110"/>
              <a:gd name="connsiteX2" fmla="*/ 75740 w 1386955"/>
              <a:gd name="connsiteY2" fmla="*/ 1051053 h 1396110"/>
              <a:gd name="connsiteX3" fmla="*/ 1386955 w 1386955"/>
              <a:gd name="connsiteY3" fmla="*/ 1396110 h 1396110"/>
              <a:gd name="connsiteX4" fmla="*/ 1386955 w 1386955"/>
              <a:gd name="connsiteY4" fmla="*/ 1051053 h 1396110"/>
              <a:gd name="connsiteX0" fmla="*/ 1412202 w 1412202"/>
              <a:gd name="connsiteY0" fmla="*/ 1051053 h 1396110"/>
              <a:gd name="connsiteX1" fmla="*/ 25247 w 1412202"/>
              <a:gd name="connsiteY1" fmla="*/ 0 h 1396110"/>
              <a:gd name="connsiteX2" fmla="*/ 0 w 1412202"/>
              <a:gd name="connsiteY2" fmla="*/ 543053 h 1396110"/>
              <a:gd name="connsiteX3" fmla="*/ 1412202 w 1412202"/>
              <a:gd name="connsiteY3" fmla="*/ 1396110 h 1396110"/>
              <a:gd name="connsiteX4" fmla="*/ 1412202 w 1412202"/>
              <a:gd name="connsiteY4" fmla="*/ 1051053 h 1396110"/>
              <a:gd name="connsiteX0" fmla="*/ 1412202 w 1412202"/>
              <a:gd name="connsiteY0" fmla="*/ 1326825 h 1671882"/>
              <a:gd name="connsiteX1" fmla="*/ 12624 w 1412202"/>
              <a:gd name="connsiteY1" fmla="*/ 0 h 1671882"/>
              <a:gd name="connsiteX2" fmla="*/ 0 w 1412202"/>
              <a:gd name="connsiteY2" fmla="*/ 818825 h 1671882"/>
              <a:gd name="connsiteX3" fmla="*/ 1412202 w 1412202"/>
              <a:gd name="connsiteY3" fmla="*/ 1671882 h 1671882"/>
              <a:gd name="connsiteX4" fmla="*/ 1412202 w 1412202"/>
              <a:gd name="connsiteY4" fmla="*/ 1326825 h 1671882"/>
              <a:gd name="connsiteX0" fmla="*/ 1399578 w 1399578"/>
              <a:gd name="connsiteY0" fmla="*/ 1326825 h 1671882"/>
              <a:gd name="connsiteX1" fmla="*/ 0 w 1399578"/>
              <a:gd name="connsiteY1" fmla="*/ 0 h 1671882"/>
              <a:gd name="connsiteX2" fmla="*/ 60785 w 1399578"/>
              <a:gd name="connsiteY2" fmla="*/ 861028 h 1671882"/>
              <a:gd name="connsiteX3" fmla="*/ 1399578 w 1399578"/>
              <a:gd name="connsiteY3" fmla="*/ 1671882 h 1671882"/>
              <a:gd name="connsiteX4" fmla="*/ 1399578 w 1399578"/>
              <a:gd name="connsiteY4" fmla="*/ 1326825 h 1671882"/>
              <a:gd name="connsiteX0" fmla="*/ 1350638 w 1350638"/>
              <a:gd name="connsiteY0" fmla="*/ 1284622 h 1629679"/>
              <a:gd name="connsiteX1" fmla="*/ 0 w 1350638"/>
              <a:gd name="connsiteY1" fmla="*/ 0 h 1629679"/>
              <a:gd name="connsiteX2" fmla="*/ 11845 w 1350638"/>
              <a:gd name="connsiteY2" fmla="*/ 818825 h 1629679"/>
              <a:gd name="connsiteX3" fmla="*/ 1350638 w 1350638"/>
              <a:gd name="connsiteY3" fmla="*/ 1629679 h 1629679"/>
              <a:gd name="connsiteX4" fmla="*/ 1350638 w 1350638"/>
              <a:gd name="connsiteY4" fmla="*/ 1284622 h 1629679"/>
              <a:gd name="connsiteX0" fmla="*/ 1350638 w 1350638"/>
              <a:gd name="connsiteY0" fmla="*/ 1284622 h 2056781"/>
              <a:gd name="connsiteX1" fmla="*/ 0 w 1350638"/>
              <a:gd name="connsiteY1" fmla="*/ 0 h 2056781"/>
              <a:gd name="connsiteX2" fmla="*/ 24080 w 1350638"/>
              <a:gd name="connsiteY2" fmla="*/ 2056781 h 2056781"/>
              <a:gd name="connsiteX3" fmla="*/ 1350638 w 1350638"/>
              <a:gd name="connsiteY3" fmla="*/ 1629679 h 2056781"/>
              <a:gd name="connsiteX4" fmla="*/ 1350638 w 1350638"/>
              <a:gd name="connsiteY4" fmla="*/ 1284622 h 2056781"/>
              <a:gd name="connsiteX0" fmla="*/ 1362873 w 1362873"/>
              <a:gd name="connsiteY0" fmla="*/ 0 h 772159"/>
              <a:gd name="connsiteX1" fmla="*/ 0 w 1362873"/>
              <a:gd name="connsiteY1" fmla="*/ 94012 h 772159"/>
              <a:gd name="connsiteX2" fmla="*/ 36315 w 1362873"/>
              <a:gd name="connsiteY2" fmla="*/ 772159 h 772159"/>
              <a:gd name="connsiteX3" fmla="*/ 1362873 w 1362873"/>
              <a:gd name="connsiteY3" fmla="*/ 345057 h 772159"/>
              <a:gd name="connsiteX4" fmla="*/ 1362873 w 1362873"/>
              <a:gd name="connsiteY4" fmla="*/ 0 h 772159"/>
              <a:gd name="connsiteX0" fmla="*/ 1338404 w 1338404"/>
              <a:gd name="connsiteY0" fmla="*/ 0 h 772159"/>
              <a:gd name="connsiteX1" fmla="*/ 0 w 1338404"/>
              <a:gd name="connsiteY1" fmla="*/ 94012 h 772159"/>
              <a:gd name="connsiteX2" fmla="*/ 11846 w 1338404"/>
              <a:gd name="connsiteY2" fmla="*/ 772159 h 772159"/>
              <a:gd name="connsiteX3" fmla="*/ 1338404 w 1338404"/>
              <a:gd name="connsiteY3" fmla="*/ 345057 h 772159"/>
              <a:gd name="connsiteX4" fmla="*/ 1338404 w 1338404"/>
              <a:gd name="connsiteY4" fmla="*/ 0 h 7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404" h="772159">
                <a:moveTo>
                  <a:pt x="1338404" y="0"/>
                </a:moveTo>
                <a:lnTo>
                  <a:pt x="0" y="94012"/>
                </a:lnTo>
                <a:lnTo>
                  <a:pt x="11846" y="772159"/>
                </a:lnTo>
                <a:lnTo>
                  <a:pt x="1338404" y="345057"/>
                </a:lnTo>
                <a:lnTo>
                  <a:pt x="1338404" y="0"/>
                </a:lnTo>
                <a:close/>
              </a:path>
            </a:pathLst>
          </a:custGeom>
          <a:solidFill>
            <a:srgbClr val="9966FF"/>
          </a:solidFill>
          <a:ln w="12700">
            <a:noFill/>
            <a:round/>
            <a:headEnd/>
            <a:tailEnd/>
          </a:ln>
          <a:effectLst/>
        </p:spPr>
        <p:txBody>
          <a:bodyPr rtlCol="0" anchor="ctr"/>
          <a:lstStyle/>
          <a:p>
            <a:pPr algn="ctr" fontAlgn="base">
              <a:spcBef>
                <a:spcPct val="0"/>
              </a:spcBef>
              <a:spcAft>
                <a:spcPct val="0"/>
              </a:spcAft>
            </a:pPr>
            <a:endParaRPr lang="de-DE" dirty="0">
              <a:solidFill>
                <a:srgbClr val="000000"/>
              </a:solidFill>
            </a:endParaRPr>
          </a:p>
        </p:txBody>
      </p:sp>
      <p:sp>
        <p:nvSpPr>
          <p:cNvPr id="62" name="Shape 113"/>
          <p:cNvSpPr txBox="1">
            <a:spLocks noGrp="1"/>
          </p:cNvSpPr>
          <p:nvPr>
            <p:ph type="body" idx="1"/>
          </p:nvPr>
        </p:nvSpPr>
        <p:spPr>
          <a:xfrm>
            <a:off x="1691681" y="2744641"/>
            <a:ext cx="7272808" cy="3852711"/>
          </a:xfrm>
          <a:prstGeom prst="rect">
            <a:avLst/>
          </a:prstGeom>
          <a:ln>
            <a:solidFill>
              <a:schemeClr val="bg1">
                <a:lumMod val="75000"/>
              </a:schemeClr>
            </a:solidFill>
            <a:prstDash val="dash"/>
          </a:ln>
        </p:spPr>
        <p:txBody>
          <a:bodyPr lIns="91425" tIns="91425" rIns="91425" bIns="91425" anchor="t" anchorCtr="0">
            <a:noAutofit/>
          </a:bodyPr>
          <a:lstStyle/>
          <a:p>
            <a:pPr marL="285750" lvl="0" indent="-285750" algn="just">
              <a:spcAft>
                <a:spcPts val="600"/>
              </a:spcAft>
              <a:buFont typeface="Arial" panose="020B0604020202020204" pitchFamily="34" charset="0"/>
              <a:buChar char="•"/>
            </a:pPr>
            <a:r>
              <a:rPr lang="pt-PT" sz="1800" dirty="0"/>
              <a:t>Combinação parcial ou total de disciplinas (DAC) </a:t>
            </a:r>
            <a:r>
              <a:rPr lang="en" sz="1800" b="1" dirty="0">
                <a:solidFill>
                  <a:srgbClr val="46C2A2"/>
                </a:solidFill>
              </a:rPr>
              <a:t>| 3,3%</a:t>
            </a:r>
          </a:p>
          <a:p>
            <a:pPr marL="285750" indent="-285750" algn="just">
              <a:spcAft>
                <a:spcPts val="600"/>
              </a:spcAft>
              <a:buFont typeface="Arial" panose="020B0604020202020204" pitchFamily="34" charset="0"/>
              <a:buChar char="•"/>
            </a:pPr>
            <a:r>
              <a:rPr lang="pt-PT" sz="1800" dirty="0"/>
              <a:t>Períodos de funcionamento multidisciplinar </a:t>
            </a:r>
            <a:r>
              <a:rPr lang="en" sz="1800" b="1" dirty="0">
                <a:solidFill>
                  <a:srgbClr val="46C2A2"/>
                </a:solidFill>
              </a:rPr>
              <a:t>| 11,5%</a:t>
            </a:r>
          </a:p>
          <a:p>
            <a:pPr marL="285750" indent="-285750" algn="just">
              <a:spcAft>
                <a:spcPts val="600"/>
              </a:spcAft>
              <a:buFont typeface="Arial" panose="020B0604020202020204" pitchFamily="34" charset="0"/>
              <a:buChar char="•"/>
            </a:pPr>
            <a:r>
              <a:rPr lang="pt-PT" sz="1800" dirty="0"/>
              <a:t>Desenvolvimento de trabalho prático/experimental </a:t>
            </a:r>
            <a:r>
              <a:rPr lang="en" sz="1800" b="1" dirty="0">
                <a:solidFill>
                  <a:srgbClr val="46C2A2"/>
                </a:solidFill>
              </a:rPr>
              <a:t>| 1,6%</a:t>
            </a:r>
            <a:endParaRPr lang="pt-PT" sz="1800" dirty="0"/>
          </a:p>
          <a:p>
            <a:pPr marL="285750" indent="-285750" algn="just">
              <a:spcAft>
                <a:spcPts val="600"/>
              </a:spcAft>
              <a:buFont typeface="Arial" panose="020B0604020202020204" pitchFamily="34" charset="0"/>
              <a:buChar char="•"/>
            </a:pPr>
            <a:r>
              <a:rPr lang="pt-PT" sz="1800" dirty="0"/>
              <a:t>Integração de projetos desenvolvidos na escola no horário semanal </a:t>
            </a:r>
            <a:r>
              <a:rPr lang="en" sz="1800" b="1" dirty="0">
                <a:solidFill>
                  <a:srgbClr val="46C2A2"/>
                </a:solidFill>
              </a:rPr>
              <a:t>| 1,6%</a:t>
            </a:r>
          </a:p>
          <a:p>
            <a:pPr marL="285750" indent="-285750" algn="just">
              <a:spcAft>
                <a:spcPts val="600"/>
              </a:spcAft>
              <a:buFont typeface="Arial" panose="020B0604020202020204" pitchFamily="34" charset="0"/>
              <a:buChar char="•"/>
            </a:pPr>
            <a:r>
              <a:rPr lang="pt-PT" sz="1800" dirty="0"/>
              <a:t>Redistribuição/partilha carga horária de disciplinas </a:t>
            </a:r>
            <a:r>
              <a:rPr lang="en" sz="1800" b="1" dirty="0">
                <a:solidFill>
                  <a:srgbClr val="46C2A2"/>
                </a:solidFill>
              </a:rPr>
              <a:t>| 1,6%</a:t>
            </a:r>
            <a:r>
              <a:rPr lang="pt-PT" sz="1800" dirty="0"/>
              <a:t> </a:t>
            </a:r>
          </a:p>
          <a:p>
            <a:pPr marL="285750" indent="-285750" algn="just">
              <a:spcAft>
                <a:spcPts val="600"/>
              </a:spcAft>
              <a:buFont typeface="Arial" panose="020B0604020202020204" pitchFamily="34" charset="0"/>
              <a:buChar char="•"/>
            </a:pPr>
            <a:r>
              <a:rPr lang="pt-PT" sz="1800" dirty="0"/>
              <a:t>Organização do funcionamento das disciplinas </a:t>
            </a:r>
            <a:r>
              <a:rPr lang="en" sz="1800" b="1" dirty="0">
                <a:solidFill>
                  <a:srgbClr val="46C2A2"/>
                </a:solidFill>
              </a:rPr>
              <a:t>| 1,6%</a:t>
            </a:r>
          </a:p>
          <a:p>
            <a:pPr marL="285750" indent="-285750" algn="just">
              <a:spcAft>
                <a:spcPts val="600"/>
              </a:spcAft>
              <a:buFont typeface="Arial" panose="020B0604020202020204" pitchFamily="34" charset="0"/>
              <a:buChar char="•"/>
            </a:pPr>
            <a:r>
              <a:rPr lang="pt-PT" sz="1800" dirty="0"/>
              <a:t>Criação de disciplinas </a:t>
            </a:r>
            <a:r>
              <a:rPr lang="en" sz="1800" b="1" dirty="0">
                <a:solidFill>
                  <a:srgbClr val="46C2A2"/>
                </a:solidFill>
              </a:rPr>
              <a:t>| 75,4%</a:t>
            </a:r>
          </a:p>
          <a:p>
            <a:pPr marL="285750" indent="-285750" algn="just">
              <a:spcAft>
                <a:spcPts val="600"/>
              </a:spcAft>
              <a:buFont typeface="Arial" panose="020B0604020202020204" pitchFamily="34" charset="0"/>
              <a:buChar char="•"/>
            </a:pPr>
            <a:r>
              <a:rPr lang="pt-PT" sz="1800" dirty="0"/>
              <a:t>Outras </a:t>
            </a:r>
            <a:r>
              <a:rPr lang="en" sz="1800" b="1" dirty="0">
                <a:solidFill>
                  <a:srgbClr val="46C2A2"/>
                </a:solidFill>
              </a:rPr>
              <a:t>| 3,3%</a:t>
            </a:r>
          </a:p>
          <a:p>
            <a:pPr lvl="0" algn="just">
              <a:spcAft>
                <a:spcPts val="600"/>
              </a:spcAft>
              <a:buNone/>
            </a:pPr>
            <a:endParaRPr lang="en" sz="1800" dirty="0"/>
          </a:p>
        </p:txBody>
      </p:sp>
    </p:spTree>
    <p:extLst>
      <p:ext uri="{BB962C8B-B14F-4D97-AF65-F5344CB8AC3E}">
        <p14:creationId xmlns:p14="http://schemas.microsoft.com/office/powerpoint/2010/main" val="213012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Escolas Gestoras das Provas de Aferição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683568" y="1988840"/>
            <a:ext cx="7992888" cy="3037755"/>
          </a:xfrm>
          <a:prstGeom prst="rect">
            <a:avLst/>
          </a:prstGeom>
          <a:ln>
            <a:solidFill>
              <a:schemeClr val="tx1">
                <a:lumMod val="65000"/>
                <a:lumOff val="35000"/>
              </a:schemeClr>
            </a:solidFill>
            <a:prstDash val="dash"/>
          </a:ln>
        </p:spPr>
        <p:txBody>
          <a:bodyPr wrap="square">
            <a:spAutoFit/>
          </a:bodyPr>
          <a:lstStyle/>
          <a:p>
            <a:pPr marL="228600">
              <a:spcAft>
                <a:spcPts val="600"/>
              </a:spcAft>
              <a:buClr>
                <a:srgbClr val="FF9E00"/>
              </a:buClr>
            </a:pPr>
            <a:r>
              <a:rPr lang="pt-PT" sz="2800" b="1" dirty="0">
                <a:solidFill>
                  <a:srgbClr val="F05768"/>
                </a:solidFill>
                <a:latin typeface="Source Sans Pro"/>
                <a:ea typeface="Source Sans Pro"/>
                <a:cs typeface="Source Sans Pro"/>
              </a:rPr>
              <a:t>Atribuições das escolas GPA (Escolas Básicas Integradas – EB123 e Delegações Escolares)</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Requisitar e receber os sacos de enunciados (escolas básicas integradas)</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Enviar para o Agrupamento do JNE do Funchal, todas as remessas de dados, dentro dos prazos previstos</a:t>
            </a:r>
          </a:p>
        </p:txBody>
      </p:sp>
    </p:spTree>
    <p:extLst>
      <p:ext uri="{BB962C8B-B14F-4D97-AF65-F5344CB8AC3E}">
        <p14:creationId xmlns:p14="http://schemas.microsoft.com/office/powerpoint/2010/main" val="565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000" dirty="0"/>
              <a:t>Estratégias de explicitação da informação RIPA aos Pais/EE</a:t>
            </a:r>
            <a:endParaRPr lang="en" sz="2000" dirty="0"/>
          </a:p>
        </p:txBody>
      </p:sp>
      <p:pic>
        <p:nvPicPr>
          <p:cNvPr id="147" name="Imagem 146" descr="Logo_DGE_Oficios.jpg"/>
          <p:cNvPicPr/>
          <p:nvPr/>
        </p:nvPicPr>
        <p:blipFill>
          <a:blip r:embed="rId3"/>
          <a:stretch>
            <a:fillRect/>
          </a:stretch>
        </p:blipFill>
        <p:spPr>
          <a:xfrm>
            <a:off x="231927" y="5809252"/>
            <a:ext cx="1459753" cy="1004124"/>
          </a:xfrm>
          <a:prstGeom prst="rect">
            <a:avLst/>
          </a:prstGeom>
          <a:solidFill>
            <a:schemeClr val="bg1">
              <a:alpha val="47000"/>
            </a:schemeClr>
          </a:solidFill>
        </p:spPr>
      </p:pic>
      <p:sp>
        <p:nvSpPr>
          <p:cNvPr id="52" name="Shape 113"/>
          <p:cNvSpPr txBox="1">
            <a:spLocks noGrp="1"/>
          </p:cNvSpPr>
          <p:nvPr>
            <p:ph type="body" idx="1"/>
          </p:nvPr>
        </p:nvSpPr>
        <p:spPr>
          <a:xfrm>
            <a:off x="691200" y="1628800"/>
            <a:ext cx="7697224" cy="1859132"/>
          </a:xfrm>
          <a:prstGeom prst="rect">
            <a:avLst/>
          </a:prstGeom>
          <a:ln>
            <a:solidFill>
              <a:schemeClr val="bg1">
                <a:lumMod val="75000"/>
              </a:schemeClr>
            </a:solidFill>
            <a:prstDash val="dash"/>
          </a:ln>
        </p:spPr>
        <p:txBody>
          <a:bodyPr lIns="91425" tIns="91425" rIns="91425" bIns="91425" anchor="t" anchorCtr="0">
            <a:noAutofit/>
          </a:bodyPr>
          <a:lstStyle/>
          <a:p>
            <a:pPr lvl="0" algn="just" rtl="0">
              <a:spcBef>
                <a:spcPts val="0"/>
              </a:spcBef>
              <a:buNone/>
            </a:pPr>
            <a:r>
              <a:rPr lang="en" sz="2000" b="1" dirty="0">
                <a:solidFill>
                  <a:srgbClr val="F05768"/>
                </a:solidFill>
              </a:rPr>
              <a:t>Escola 1</a:t>
            </a:r>
          </a:p>
          <a:p>
            <a:pPr marL="95250" lvl="0" indent="-19050" algn="just">
              <a:buNone/>
            </a:pPr>
            <a:r>
              <a:rPr lang="pt-PT" sz="1600" dirty="0"/>
              <a:t>Na reunião inicial dos </a:t>
            </a:r>
            <a:r>
              <a:rPr lang="pt-PT" sz="1600" dirty="0" err="1"/>
              <a:t>DTs</a:t>
            </a:r>
            <a:r>
              <a:rPr lang="pt-PT" sz="1600" dirty="0"/>
              <a:t> com os EE, o DT explicou a importância dos parâmetros/indicadores de desempenho dos diferentes domínios no diagnóstico da situação atual do aluno e as implicações no desenvolvimento das competências mais frágeis ao longo do 9.º ano. Sempre que solicitado pelos EE foram prestados outros esclarecimentos mais individualizados.</a:t>
            </a:r>
            <a:endParaRPr lang="en" sz="1600" dirty="0"/>
          </a:p>
        </p:txBody>
      </p:sp>
      <p:sp>
        <p:nvSpPr>
          <p:cNvPr id="53" name="Shape 113"/>
          <p:cNvSpPr txBox="1">
            <a:spLocks noGrp="1"/>
          </p:cNvSpPr>
          <p:nvPr>
            <p:ph type="body" idx="1"/>
          </p:nvPr>
        </p:nvSpPr>
        <p:spPr>
          <a:xfrm>
            <a:off x="691200" y="3717032"/>
            <a:ext cx="7697224" cy="1876196"/>
          </a:xfrm>
          <a:prstGeom prst="rect">
            <a:avLst/>
          </a:prstGeom>
          <a:ln>
            <a:solidFill>
              <a:schemeClr val="bg1">
                <a:lumMod val="75000"/>
              </a:schemeClr>
            </a:solidFill>
            <a:prstDash val="dash"/>
          </a:ln>
        </p:spPr>
        <p:txBody>
          <a:bodyPr lIns="91425" tIns="91425" rIns="91425" bIns="91425" anchor="t" anchorCtr="0">
            <a:noAutofit/>
          </a:bodyPr>
          <a:lstStyle/>
          <a:p>
            <a:pPr lvl="0" algn="just" rtl="0">
              <a:spcBef>
                <a:spcPts val="0"/>
              </a:spcBef>
              <a:buNone/>
            </a:pPr>
            <a:r>
              <a:rPr lang="en" sz="2000" b="1" dirty="0">
                <a:solidFill>
                  <a:srgbClr val="F05768"/>
                </a:solidFill>
              </a:rPr>
              <a:t>Escola 2</a:t>
            </a:r>
          </a:p>
          <a:p>
            <a:pPr marL="95250" lvl="0" indent="-19050" algn="just">
              <a:spcAft>
                <a:spcPts val="600"/>
              </a:spcAft>
              <a:buNone/>
            </a:pPr>
            <a:r>
              <a:rPr lang="pt-PT" sz="1600" dirty="0"/>
              <a:t>Em relação às estratégias utilizadas, foram utilizadas reuniões individuais com os Encarregados de Educação porque consideramos que cada caso é um caso. </a:t>
            </a:r>
          </a:p>
          <a:p>
            <a:pPr marL="95250" lvl="0" indent="-19050" algn="just">
              <a:spcAft>
                <a:spcPts val="600"/>
              </a:spcAft>
              <a:buNone/>
            </a:pPr>
            <a:r>
              <a:rPr lang="pt-PT" sz="1600" dirty="0"/>
              <a:t>As reuniões gerais geram muitas vezes equívocos entre os intervenientes, ou porque não entendem a informação dada a sua pouca escolaridade, ou porque as suas opiniões são muitas vezes dadas em função da opinião da maioria e não delas próprias. </a:t>
            </a:r>
          </a:p>
        </p:txBody>
      </p:sp>
    </p:spTree>
    <p:extLst>
      <p:ext uri="{BB962C8B-B14F-4D97-AF65-F5344CB8AC3E}">
        <p14:creationId xmlns:p14="http://schemas.microsoft.com/office/powerpoint/2010/main" val="11184837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pt-PT" sz="2000" dirty="0"/>
              <a:t>Estratégias de explicitação da informação RIPA aos Pais/EE</a:t>
            </a:r>
            <a:endParaRPr lang="en" sz="2000" dirty="0"/>
          </a:p>
        </p:txBody>
      </p:sp>
      <p:pic>
        <p:nvPicPr>
          <p:cNvPr id="147" name="Imagem 146" descr="Logo_DGE_Oficios.jpg"/>
          <p:cNvPicPr/>
          <p:nvPr/>
        </p:nvPicPr>
        <p:blipFill>
          <a:blip r:embed="rId3"/>
          <a:stretch>
            <a:fillRect/>
          </a:stretch>
        </p:blipFill>
        <p:spPr>
          <a:xfrm>
            <a:off x="231927" y="5809252"/>
            <a:ext cx="1459753" cy="1004124"/>
          </a:xfrm>
          <a:prstGeom prst="rect">
            <a:avLst/>
          </a:prstGeom>
          <a:solidFill>
            <a:schemeClr val="bg1">
              <a:alpha val="47000"/>
            </a:schemeClr>
          </a:solidFill>
        </p:spPr>
      </p:pic>
      <p:sp>
        <p:nvSpPr>
          <p:cNvPr id="8" name="Shape 113"/>
          <p:cNvSpPr txBox="1">
            <a:spLocks noGrp="1"/>
          </p:cNvSpPr>
          <p:nvPr>
            <p:ph type="body" idx="1"/>
          </p:nvPr>
        </p:nvSpPr>
        <p:spPr>
          <a:xfrm>
            <a:off x="691200" y="1412776"/>
            <a:ext cx="7697224" cy="4536504"/>
          </a:xfrm>
          <a:prstGeom prst="rect">
            <a:avLst/>
          </a:prstGeom>
          <a:ln>
            <a:solidFill>
              <a:schemeClr val="bg1">
                <a:lumMod val="75000"/>
              </a:schemeClr>
            </a:solidFill>
            <a:prstDash val="dash"/>
          </a:ln>
        </p:spPr>
        <p:txBody>
          <a:bodyPr lIns="91425" tIns="91425" rIns="91425" bIns="91425" anchor="t" anchorCtr="0">
            <a:noAutofit/>
          </a:bodyPr>
          <a:lstStyle/>
          <a:p>
            <a:pPr lvl="0" algn="just" rtl="0">
              <a:spcBef>
                <a:spcPts val="0"/>
              </a:spcBef>
              <a:buNone/>
            </a:pPr>
            <a:r>
              <a:rPr lang="en" sz="2000" b="1" dirty="0">
                <a:solidFill>
                  <a:srgbClr val="F05768"/>
                </a:solidFill>
              </a:rPr>
              <a:t>Escola 3</a:t>
            </a:r>
          </a:p>
          <a:p>
            <a:pPr marL="95250" lvl="0" indent="-19050" algn="just">
              <a:spcAft>
                <a:spcPts val="600"/>
              </a:spcAft>
              <a:buNone/>
            </a:pPr>
            <a:r>
              <a:rPr lang="pt-PT" sz="1600" dirty="0">
                <a:solidFill>
                  <a:schemeClr val="tx1">
                    <a:lumMod val="65000"/>
                    <a:lumOff val="35000"/>
                  </a:schemeClr>
                </a:solidFill>
                <a:latin typeface="Montserrat" panose="020B0604020202020204" charset="0"/>
                <a:ea typeface="Calibri"/>
                <a:cs typeface="Times New Roman"/>
              </a:rPr>
              <a:t>O RIPA foi entregue, individualmente, a cada aluno/encarregado de educação, em reunião realizada para o efeito, com a presença dos professores de Português, Ciências Naturais, Físico Química e do Diretor de Turma.</a:t>
            </a:r>
          </a:p>
          <a:p>
            <a:pPr marL="450850" lvl="2" indent="-355600">
              <a:lnSpc>
                <a:spcPct val="115000"/>
              </a:lnSpc>
              <a:spcBef>
                <a:spcPts val="600"/>
              </a:spcBef>
              <a:buSzPts val="2400"/>
              <a:defRPr/>
            </a:pPr>
            <a:r>
              <a:rPr lang="pt-PT" sz="1600" dirty="0">
                <a:solidFill>
                  <a:schemeClr val="tx1">
                    <a:lumMod val="65000"/>
                    <a:lumOff val="35000"/>
                  </a:schemeClr>
                </a:solidFill>
                <a:latin typeface="Montserrat" panose="020B0604020202020204" charset="0"/>
                <a:ea typeface="Calibri"/>
                <a:cs typeface="Times New Roman"/>
                <a:sym typeface="Arial"/>
              </a:rPr>
              <a:t>Procedeu-se à análise do desempenho do aluno nos diferentes domínios avaliados, destacando-se os pontos fortes e as principais dificuldades evidenciadas pelo aluno.</a:t>
            </a:r>
          </a:p>
          <a:p>
            <a:pPr marL="450850" lvl="2" indent="-355600">
              <a:lnSpc>
                <a:spcPct val="115000"/>
              </a:lnSpc>
              <a:spcBef>
                <a:spcPts val="600"/>
              </a:spcBef>
              <a:buSzPts val="2400"/>
              <a:defRPr/>
            </a:pPr>
            <a:r>
              <a:rPr lang="pt-PT" sz="1600" dirty="0">
                <a:solidFill>
                  <a:schemeClr val="tx1">
                    <a:lumMod val="65000"/>
                    <a:lumOff val="35000"/>
                  </a:schemeClr>
                </a:solidFill>
                <a:latin typeface="Montserrat" panose="020B0604020202020204" charset="0"/>
                <a:ea typeface="Calibri"/>
                <a:cs typeface="Times New Roman"/>
                <a:sym typeface="Arial"/>
              </a:rPr>
              <a:t>Apresentaram-se, de forma sumária, as principais medidas que iriam ser implementadas com o aluno para a superação das dificuldades diagnosticadas, de forma a implicar alunos, encarregados de educação e professores na sua aplicação.</a:t>
            </a:r>
          </a:p>
          <a:p>
            <a:pPr marL="450850" lvl="2" indent="-355600">
              <a:lnSpc>
                <a:spcPct val="115000"/>
              </a:lnSpc>
              <a:spcBef>
                <a:spcPts val="600"/>
              </a:spcBef>
              <a:buSzPts val="2400"/>
              <a:defRPr/>
            </a:pPr>
            <a:r>
              <a:rPr lang="pt-PT" sz="1600" dirty="0">
                <a:solidFill>
                  <a:schemeClr val="tx1">
                    <a:lumMod val="65000"/>
                    <a:lumOff val="35000"/>
                  </a:schemeClr>
                </a:solidFill>
                <a:latin typeface="Montserrat" panose="020B0604020202020204" charset="0"/>
                <a:ea typeface="Calibri"/>
                <a:cs typeface="Times New Roman"/>
                <a:sym typeface="Arial"/>
              </a:rPr>
              <a:t>No caso dos pais/encarregados de educação que não compareceram à reunião, foi-lhes apresentado e entregue o RIPA à posteriori, em horário acordado para o efeito entre estes e o Diretor de Turma e dos docentes das disciplinas objeto da Prova de Aferição. </a:t>
            </a:r>
          </a:p>
        </p:txBody>
      </p:sp>
    </p:spTree>
    <p:extLst>
      <p:ext uri="{BB962C8B-B14F-4D97-AF65-F5344CB8AC3E}">
        <p14:creationId xmlns:p14="http://schemas.microsoft.com/office/powerpoint/2010/main" val="2378159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Shape 272"/>
          <p:cNvSpPr txBox="1">
            <a:spLocks noGrp="1"/>
          </p:cNvSpPr>
          <p:nvPr>
            <p:ph type="subTitle" idx="4294967295"/>
          </p:nvPr>
        </p:nvSpPr>
        <p:spPr>
          <a:xfrm>
            <a:off x="683568" y="3174688"/>
            <a:ext cx="6999667" cy="1046400"/>
          </a:xfrm>
          <a:prstGeom prst="rect">
            <a:avLst/>
          </a:prstGeom>
        </p:spPr>
        <p:txBody>
          <a:bodyPr spcFirstLastPara="1" wrap="square" lIns="91425" tIns="91425" rIns="91425" bIns="91425" anchor="t" anchorCtr="0">
            <a:noAutofit/>
          </a:bodyPr>
          <a:lstStyle/>
          <a:p>
            <a:pPr lvl="0">
              <a:spcBef>
                <a:spcPts val="0"/>
              </a:spcBef>
              <a:buNone/>
            </a:pPr>
            <a:r>
              <a:rPr lang="pt-PT" sz="4000" b="1" dirty="0">
                <a:solidFill>
                  <a:schemeClr val="bg1"/>
                </a:solidFill>
              </a:rPr>
              <a:t>Agradecemos a atenção</a:t>
            </a:r>
            <a:endParaRPr lang="en" sz="4000" b="1" dirty="0">
              <a:solidFill>
                <a:schemeClr val="bg1"/>
              </a:solidFill>
            </a:endParaRPr>
          </a:p>
        </p:txBody>
      </p:sp>
      <p:pic>
        <p:nvPicPr>
          <p:cNvPr id="6" name="Imagem 5"/>
          <p:cNvPicPr/>
          <p:nvPr/>
        </p:nvPicPr>
        <p:blipFill rotWithShape="1">
          <a:blip r:embed="rId3" cstate="print">
            <a:extLst>
              <a:ext uri="{28A0092B-C50C-407E-A947-70E740481C1C}">
                <a14:useLocalDpi xmlns:a14="http://schemas.microsoft.com/office/drawing/2010/main" val="0"/>
              </a:ext>
            </a:extLst>
          </a:blip>
          <a:srcRect l="6547" t="10844" b="12004"/>
          <a:stretch/>
        </p:blipFill>
        <p:spPr bwMode="auto">
          <a:xfrm>
            <a:off x="312369" y="260648"/>
            <a:ext cx="2315416" cy="936104"/>
          </a:xfrm>
          <a:prstGeom prst="rect">
            <a:avLst/>
          </a:prstGeom>
          <a:solidFill>
            <a:schemeClr val="bg1"/>
          </a:solidFill>
          <a:ln>
            <a:noFill/>
          </a:ln>
          <a:extLst>
            <a:ext uri="{53640926-AAD7-44D8-BBD7-CCE9431645EC}">
              <a14:shadowObscured xmlns:a14="http://schemas.microsoft.com/office/drawing/2010/main"/>
            </a:ext>
          </a:extLst>
        </p:spPr>
      </p:pic>
      <p:grpSp>
        <p:nvGrpSpPr>
          <p:cNvPr id="7" name="Grupo 6"/>
          <p:cNvGrpSpPr/>
          <p:nvPr/>
        </p:nvGrpSpPr>
        <p:grpSpPr>
          <a:xfrm>
            <a:off x="6228184" y="404664"/>
            <a:ext cx="2514224" cy="1093812"/>
            <a:chOff x="5064191" y="5423699"/>
            <a:chExt cx="2886129" cy="1092738"/>
          </a:xfrm>
        </p:grpSpPr>
        <p:pic>
          <p:nvPicPr>
            <p:cNvPr id="8" name="irc_mi" descr="http://www.dge.mec.pt/sites/default/files/JNE/jnexames.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9" name="Imagem 8" descr="Logo_DGE_Oficios.jpg"/>
            <p:cNvPicPr/>
            <p:nvPr/>
          </p:nvPicPr>
          <p:blipFill>
            <a:blip r:embed="rId6"/>
            <a:stretch>
              <a:fillRect/>
            </a:stretch>
          </p:blipFill>
          <p:spPr>
            <a:xfrm>
              <a:off x="5064191" y="5423699"/>
              <a:ext cx="1431200" cy="953641"/>
            </a:xfrm>
            <a:prstGeom prst="rect">
              <a:avLst/>
            </a:prstGeom>
            <a:solidFill>
              <a:schemeClr val="bg1">
                <a:alpha val="47000"/>
              </a:schemeClr>
            </a:solidFill>
          </p:spPr>
        </p:pic>
      </p:grpSp>
      <p:sp>
        <p:nvSpPr>
          <p:cNvPr id="10" name="Shape 333"/>
          <p:cNvSpPr txBox="1">
            <a:spLocks/>
          </p:cNvSpPr>
          <p:nvPr/>
        </p:nvSpPr>
        <p:spPr>
          <a:xfrm>
            <a:off x="701975" y="4598650"/>
            <a:ext cx="6665099" cy="18929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a:spcBef>
                <a:spcPts val="0"/>
              </a:spcBef>
              <a:buFont typeface="Source Sans Pro"/>
              <a:buNone/>
            </a:pPr>
            <a:r>
              <a:rPr lang="en" sz="2800" dirty="0">
                <a:solidFill>
                  <a:schemeClr val="bg1"/>
                </a:solidFill>
                <a:hlinkClick r:id="rId7"/>
              </a:rPr>
              <a:t>jne@dge.mec.pt</a:t>
            </a:r>
            <a:endParaRPr lang="en" sz="2800" dirty="0">
              <a:solidFill>
                <a:schemeClr val="bg1"/>
              </a:solidFill>
            </a:endParaRPr>
          </a:p>
          <a:p>
            <a:pPr>
              <a:spcBef>
                <a:spcPts val="0"/>
              </a:spcBef>
              <a:buFont typeface="Source Sans Pro"/>
              <a:buNone/>
            </a:pPr>
            <a:r>
              <a:rPr lang="en" sz="2400" dirty="0"/>
              <a:t>Júri Nacional de Exames – março de 2018</a:t>
            </a:r>
          </a:p>
        </p:txBody>
      </p:sp>
      <p:sp>
        <p:nvSpPr>
          <p:cNvPr id="11" name="Rectângulo 10"/>
          <p:cNvSpPr/>
          <p:nvPr/>
        </p:nvSpPr>
        <p:spPr>
          <a:xfrm>
            <a:off x="5364088" y="6237312"/>
            <a:ext cx="3437159" cy="340093"/>
          </a:xfrm>
          <a:prstGeom prst="rect">
            <a:avLst/>
          </a:prstGeom>
        </p:spPr>
        <p:txBody>
          <a:bodyPr wrap="none">
            <a:spAutoFit/>
          </a:bodyPr>
          <a:lstStyle/>
          <a:p>
            <a:pPr marL="457200" lvl="0" indent="-381000">
              <a:lnSpc>
                <a:spcPct val="115000"/>
              </a:lnSpc>
              <a:buClr>
                <a:srgbClr val="C7F464"/>
              </a:buClr>
              <a:buSzPct val="100000"/>
            </a:pPr>
            <a:r>
              <a:rPr lang="en" dirty="0">
                <a:solidFill>
                  <a:srgbClr val="454F5B"/>
                </a:solidFill>
              </a:rPr>
              <a:t>Presentation template by </a:t>
            </a:r>
            <a:r>
              <a:rPr lang="en" u="sng" dirty="0">
                <a:solidFill>
                  <a:srgbClr val="454F5B"/>
                </a:solidFill>
                <a:hlinkClick r:id="rId8"/>
              </a:rPr>
              <a:t>SlidesCarnival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Estruturas de apoio ao secretariado de exames (Escolas EB1)</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Shape 83"/>
          <p:cNvSpPr txBox="1">
            <a:spLocks noGrp="1"/>
          </p:cNvSpPr>
          <p:nvPr>
            <p:ph type="body" idx="1"/>
          </p:nvPr>
        </p:nvSpPr>
        <p:spPr>
          <a:xfrm>
            <a:off x="395536" y="1772816"/>
            <a:ext cx="3240360" cy="4104456"/>
          </a:xfrm>
          <a:prstGeom prst="rect">
            <a:avLst/>
          </a:prstGeom>
          <a:ln>
            <a:solidFill>
              <a:schemeClr val="bg1">
                <a:lumMod val="65000"/>
              </a:schemeClr>
            </a:solidFill>
            <a:prstDash val="dash"/>
          </a:ln>
        </p:spPr>
        <p:txBody>
          <a:bodyPr lIns="91425" tIns="91425" rIns="0" bIns="91425" anchor="t" anchorCtr="0">
            <a:noAutofit/>
          </a:bodyPr>
          <a:lstStyle/>
          <a:p>
            <a:pPr>
              <a:buNone/>
            </a:pPr>
            <a:r>
              <a:rPr lang="pt-PT" sz="2800" b="1" dirty="0">
                <a:solidFill>
                  <a:srgbClr val="F05768"/>
                </a:solidFill>
                <a:sym typeface="Arial"/>
              </a:rPr>
              <a:t>Estruturas de apoio</a:t>
            </a:r>
          </a:p>
          <a:p>
            <a:pPr marL="95250" indent="-19050">
              <a:buNone/>
            </a:pPr>
            <a:r>
              <a:rPr lang="pt-PT" sz="2000" dirty="0"/>
              <a:t>Constituídas nas escolas onde os alunos realizam provas de aferição e que não são GPA  </a:t>
            </a:r>
          </a:p>
        </p:txBody>
      </p:sp>
      <p:sp>
        <p:nvSpPr>
          <p:cNvPr id="11" name="Marcador de Posição do Texto 1"/>
          <p:cNvSpPr txBox="1">
            <a:spLocks/>
          </p:cNvSpPr>
          <p:nvPr/>
        </p:nvSpPr>
        <p:spPr>
          <a:xfrm>
            <a:off x="3851920" y="1772816"/>
            <a:ext cx="4824536" cy="4104456"/>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a:spcAft>
                <a:spcPts val="1200"/>
              </a:spcAft>
              <a:buClr>
                <a:srgbClr val="FF9E00"/>
              </a:buClr>
            </a:pPr>
            <a:r>
              <a:rPr lang="pt-PT" sz="2800" b="1" dirty="0">
                <a:solidFill>
                  <a:srgbClr val="F05768"/>
                </a:solidFill>
                <a:latin typeface="Source Sans Pro"/>
                <a:ea typeface="Source Sans Pro"/>
                <a:cs typeface="Source Sans Pro"/>
                <a:sym typeface="Montserrat"/>
              </a:rPr>
              <a:t>Atribuições</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REQUISITAR e receber os sacos de enunciados </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ENVIAR as listas de alunos / salas e classificadores para o secretariado de exames</a:t>
            </a:r>
            <a:endParaRPr lang="pt-PT" sz="2000" dirty="0">
              <a:solidFill>
                <a:schemeClr val="tx1">
                  <a:lumMod val="65000"/>
                  <a:lumOff val="35000"/>
                </a:schemeClr>
              </a:solidFill>
              <a:latin typeface="Montserrat" panose="020B0604020202020204" charset="0"/>
              <a:ea typeface="Calibri"/>
              <a:cs typeface="Times New Roman"/>
            </a:endParaRP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SUPERVISÃO do processo de realização das provas de aferição</a:t>
            </a:r>
          </a:p>
          <a:p>
            <a:pPr marL="450850" lvl="0" indent="-355600">
              <a:lnSpc>
                <a:spcPct val="115000"/>
              </a:lnSpc>
              <a:buClr>
                <a:srgbClr val="C7F464"/>
              </a:buClr>
              <a:buSzPct val="100000"/>
              <a:buFont typeface="Montserrat"/>
              <a:buChar char="▣"/>
            </a:pPr>
            <a:endParaRPr lang="pt-PT" sz="2000" dirty="0">
              <a:solidFill>
                <a:schemeClr val="tx1">
                  <a:lumMod val="65000"/>
                  <a:lumOff val="35000"/>
                </a:schemeClr>
              </a:solidFill>
              <a:latin typeface="Montserrat" panose="020B0604020202020204" charset="0"/>
              <a:ea typeface="Calibri"/>
              <a:cs typeface="Times New Roman"/>
            </a:endParaRPr>
          </a:p>
          <a:p>
            <a:pPr marL="406400">
              <a:spcAft>
                <a:spcPts val="1200"/>
              </a:spcAft>
              <a:buClr>
                <a:srgbClr val="FF9E00"/>
              </a:buClr>
            </a:pPr>
            <a:endParaRPr lang="pt-PT" dirty="0"/>
          </a:p>
          <a:p>
            <a:endParaRPr lang="pt-PT" dirty="0"/>
          </a:p>
        </p:txBody>
      </p:sp>
    </p:spTree>
    <p:extLst>
      <p:ext uri="{BB962C8B-B14F-4D97-AF65-F5344CB8AC3E}">
        <p14:creationId xmlns:p14="http://schemas.microsoft.com/office/powerpoint/2010/main" val="245172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Estruturas de apoio ao secretariado de exames (Escolas EB1)</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Shape 83"/>
          <p:cNvSpPr txBox="1">
            <a:spLocks noGrp="1"/>
          </p:cNvSpPr>
          <p:nvPr>
            <p:ph type="body" idx="1"/>
          </p:nvPr>
        </p:nvSpPr>
        <p:spPr>
          <a:xfrm>
            <a:off x="395536" y="1772816"/>
            <a:ext cx="3240360" cy="4104456"/>
          </a:xfrm>
          <a:prstGeom prst="rect">
            <a:avLst/>
          </a:prstGeom>
          <a:ln>
            <a:solidFill>
              <a:schemeClr val="bg1">
                <a:lumMod val="65000"/>
              </a:schemeClr>
            </a:solidFill>
            <a:prstDash val="dash"/>
          </a:ln>
        </p:spPr>
        <p:txBody>
          <a:bodyPr lIns="91425" tIns="91425" rIns="0" bIns="91425" anchor="t" anchorCtr="0">
            <a:noAutofit/>
          </a:bodyPr>
          <a:lstStyle/>
          <a:p>
            <a:pPr>
              <a:buNone/>
            </a:pPr>
            <a:r>
              <a:rPr lang="pt-PT" sz="2800" b="1" dirty="0">
                <a:solidFill>
                  <a:srgbClr val="F05768"/>
                </a:solidFill>
                <a:sym typeface="Arial"/>
              </a:rPr>
              <a:t>Estruturas de apoio</a:t>
            </a:r>
          </a:p>
          <a:p>
            <a:pPr marL="95250" indent="-19050">
              <a:buNone/>
            </a:pPr>
            <a:r>
              <a:rPr lang="pt-PT" sz="2000" dirty="0"/>
              <a:t>Constituídas nas escolas onde os alunos realizam provas de aferição e que não são GPA  </a:t>
            </a:r>
          </a:p>
        </p:txBody>
      </p:sp>
      <p:sp>
        <p:nvSpPr>
          <p:cNvPr id="9" name="Marcador de Posição do Texto 1"/>
          <p:cNvSpPr txBox="1">
            <a:spLocks/>
          </p:cNvSpPr>
          <p:nvPr/>
        </p:nvSpPr>
        <p:spPr>
          <a:xfrm>
            <a:off x="3851920" y="1772816"/>
            <a:ext cx="4824536" cy="4104456"/>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a:spcAft>
                <a:spcPts val="1200"/>
              </a:spcAft>
              <a:buClr>
                <a:srgbClr val="FF9E00"/>
              </a:buClr>
            </a:pPr>
            <a:r>
              <a:rPr lang="pt-PT" sz="2800" b="1" dirty="0">
                <a:solidFill>
                  <a:srgbClr val="F05768"/>
                </a:solidFill>
                <a:latin typeface="Source Sans Pro"/>
                <a:ea typeface="Source Sans Pro"/>
                <a:cs typeface="Source Sans Pro"/>
                <a:sym typeface="Montserrat"/>
              </a:rPr>
              <a:t>Atribuições</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DISTRIBUIÇÃO dos enunciados das provas pelas salas</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COMUNICAÇÃO de informações de e para o secretariado de exames</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RECOLHA das provas realizadas pelos alunos e entrega das provas na Delegação Escolar</a:t>
            </a:r>
          </a:p>
          <a:p>
            <a:pPr marL="450850" lvl="0" indent="-355600">
              <a:lnSpc>
                <a:spcPct val="115000"/>
              </a:lnSpc>
              <a:buClr>
                <a:srgbClr val="C7F464"/>
              </a:buClr>
              <a:buSzPct val="100000"/>
              <a:buFont typeface="Montserrat"/>
              <a:buChar char="▣"/>
            </a:pPr>
            <a:endParaRPr lang="pt-PT" sz="2000" dirty="0">
              <a:solidFill>
                <a:schemeClr val="tx1">
                  <a:lumMod val="65000"/>
                  <a:lumOff val="35000"/>
                </a:schemeClr>
              </a:solidFill>
              <a:latin typeface="Montserrat" panose="020B0604020202020204" charset="0"/>
              <a:ea typeface="Calibri"/>
              <a:cs typeface="Times New Roman"/>
            </a:endParaRPr>
          </a:p>
          <a:p>
            <a:pPr marL="450850" indent="-355600">
              <a:lnSpc>
                <a:spcPct val="115000"/>
              </a:lnSpc>
              <a:buClr>
                <a:srgbClr val="C7F464"/>
              </a:buClr>
              <a:buSzPct val="100000"/>
              <a:buFont typeface="Montserrat"/>
              <a:buChar char="▣"/>
            </a:pPr>
            <a:endParaRPr lang="pt-PT" sz="2000" dirty="0">
              <a:solidFill>
                <a:schemeClr val="tx1">
                  <a:lumMod val="65000"/>
                  <a:lumOff val="35000"/>
                </a:schemeClr>
              </a:solidFill>
              <a:latin typeface="Montserrat" panose="020B0604020202020204" charset="0"/>
              <a:ea typeface="Calibri"/>
              <a:cs typeface="Times New Roman"/>
            </a:endParaRPr>
          </a:p>
          <a:p>
            <a:pPr marL="450850" lvl="0" indent="-355600">
              <a:lnSpc>
                <a:spcPct val="115000"/>
              </a:lnSpc>
              <a:buClr>
                <a:srgbClr val="C7F464"/>
              </a:buClr>
              <a:buSzPct val="100000"/>
              <a:buFont typeface="Montserrat"/>
              <a:buChar char="▣"/>
            </a:pPr>
            <a:endParaRPr lang="pt-PT" sz="2000" dirty="0">
              <a:solidFill>
                <a:schemeClr val="tx1">
                  <a:lumMod val="65000"/>
                  <a:lumOff val="35000"/>
                </a:schemeClr>
              </a:solidFill>
              <a:latin typeface="Montserrat" panose="020B0604020202020204" charset="0"/>
              <a:ea typeface="Calibri"/>
              <a:cs typeface="Times New Roman"/>
            </a:endParaRPr>
          </a:p>
          <a:p>
            <a:pPr marL="406400">
              <a:spcAft>
                <a:spcPts val="1200"/>
              </a:spcAft>
              <a:buClr>
                <a:srgbClr val="FF9E00"/>
              </a:buClr>
            </a:pPr>
            <a:endParaRPr lang="pt-PT" dirty="0"/>
          </a:p>
          <a:p>
            <a:endParaRPr lang="pt-PT" dirty="0"/>
          </a:p>
        </p:txBody>
      </p:sp>
    </p:spTree>
    <p:extLst>
      <p:ext uri="{BB962C8B-B14F-4D97-AF65-F5344CB8AC3E}">
        <p14:creationId xmlns:p14="http://schemas.microsoft.com/office/powerpoint/2010/main" val="105534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p:nvPr/>
        </p:nvSpPr>
        <p:spPr>
          <a:xfrm>
            <a:off x="3190800" y="2362200"/>
            <a:ext cx="2724300" cy="2724300"/>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algn="ctr"/>
            <a:r>
              <a:rPr lang="pt-PT" sz="2000" dirty="0">
                <a:solidFill>
                  <a:schemeClr val="bg1"/>
                </a:solidFill>
                <a:latin typeface="Montserrat" panose="020B0604020202020204" charset="0"/>
                <a:ea typeface="Droid Serif" panose="020B0604020202020204" charset="0"/>
                <a:cs typeface="Droid Serif" panose="020B0604020202020204" charset="0"/>
                <a:sym typeface="Droid Serif"/>
              </a:rPr>
              <a:t>Entrega nos três dias úteis anteriores à data de início das provas</a:t>
            </a:r>
            <a:endParaRPr lang="pt-PT" sz="2000" dirty="0">
              <a:solidFill>
                <a:schemeClr val="bg1"/>
              </a:solidFill>
              <a:latin typeface="Montserrat" panose="020B0604020202020204" charset="0"/>
              <a:ea typeface="Droid Serif" panose="020B0604020202020204" charset="0"/>
              <a:cs typeface="Droid Serif" panose="020B0604020202020204" charset="0"/>
            </a:endParaRPr>
          </a:p>
        </p:txBody>
      </p:sp>
      <p:sp>
        <p:nvSpPr>
          <p:cNvPr id="152" name="Shape 152"/>
          <p:cNvSpPr/>
          <p:nvPr/>
        </p:nvSpPr>
        <p:spPr>
          <a:xfrm>
            <a:off x="733350" y="2362200"/>
            <a:ext cx="2724300" cy="2724300"/>
          </a:xfrm>
          <a:prstGeom prst="ellipse">
            <a:avLst/>
          </a:prstGeom>
          <a:noFill/>
          <a:ln w="114300" cap="flat" cmpd="sng">
            <a:solidFill>
              <a:srgbClr val="F05768"/>
            </a:solidFill>
            <a:prstDash val="solid"/>
            <a:round/>
            <a:headEnd type="none" w="sm" len="sm"/>
            <a:tailEnd type="none" w="sm" len="sm"/>
          </a:ln>
        </p:spPr>
        <p:txBody>
          <a:bodyPr spcFirstLastPara="1" wrap="square" lIns="91425" tIns="91425" rIns="91425" bIns="91425" anchor="ctr" anchorCtr="0">
            <a:noAutofit/>
          </a:bodyPr>
          <a:lstStyle/>
          <a:p>
            <a:pPr lvl="0" algn="ctr"/>
            <a:r>
              <a:rPr lang="pt-PT" sz="2000" dirty="0">
                <a:solidFill>
                  <a:schemeClr val="tx1"/>
                </a:solidFill>
                <a:latin typeface="Montserrat" panose="020B0604020202020204" charset="0"/>
                <a:ea typeface="Droid Serif"/>
                <a:cs typeface="Droid Serif"/>
                <a:sym typeface="Droid Serif"/>
              </a:rPr>
              <a:t>Distribuição dos enunciados pelas forças de segurança</a:t>
            </a:r>
          </a:p>
        </p:txBody>
      </p:sp>
      <p:sp>
        <p:nvSpPr>
          <p:cNvPr id="153" name="Shape 153"/>
          <p:cNvSpPr/>
          <p:nvPr/>
        </p:nvSpPr>
        <p:spPr>
          <a:xfrm>
            <a:off x="5686350" y="2362200"/>
            <a:ext cx="2724300" cy="2724300"/>
          </a:xfrm>
          <a:prstGeom prst="ellipse">
            <a:avLst/>
          </a:prstGeom>
          <a:noFill/>
          <a:ln w="114300" cap="flat" cmpd="sng">
            <a:solidFill>
              <a:srgbClr val="00C5B9"/>
            </a:solidFill>
            <a:prstDash val="solid"/>
            <a:round/>
            <a:headEnd type="none" w="sm" len="sm"/>
            <a:tailEnd type="none" w="sm" len="sm"/>
          </a:ln>
        </p:spPr>
        <p:txBody>
          <a:bodyPr spcFirstLastPara="1" wrap="square" lIns="91425" tIns="91425" rIns="91425" bIns="91425" anchor="ctr" anchorCtr="0">
            <a:noAutofit/>
          </a:bodyPr>
          <a:lstStyle/>
          <a:p>
            <a:pPr lvl="0" algn="ctr"/>
            <a:r>
              <a:rPr lang="pt-PT" sz="2000" dirty="0">
                <a:solidFill>
                  <a:schemeClr val="tx1"/>
                </a:solidFill>
                <a:latin typeface="Montserrat" panose="020B0604020202020204" charset="0"/>
                <a:ea typeface="Droid Serif" panose="020B0604020202020204" charset="0"/>
                <a:cs typeface="Droid Serif" panose="020B0604020202020204" charset="0"/>
              </a:rPr>
              <a:t>Colocar em segurança no cofre da escola</a:t>
            </a:r>
            <a:endParaRPr lang="pt-PT" sz="2000" dirty="0">
              <a:solidFill>
                <a:schemeClr val="tx1"/>
              </a:solidFill>
              <a:latin typeface="Montserrat" panose="020B0604020202020204" charset="0"/>
              <a:ea typeface="Droid Serif" panose="020B0604020202020204" charset="0"/>
              <a:cs typeface="Droid Serif" panose="020B0604020202020204" charset="0"/>
              <a:sym typeface="Droid Serif"/>
            </a:endParaRPr>
          </a:p>
        </p:txBody>
      </p:sp>
      <p:sp>
        <p:nvSpPr>
          <p:cNvPr id="154" name="Shape 154"/>
          <p:cNvSpPr txBox="1">
            <a:spLocks noGrp="1"/>
          </p:cNvSpPr>
          <p:nvPr>
            <p:ph type="title"/>
          </p:nvPr>
        </p:nvSpPr>
        <p:spPr>
          <a:xfrm>
            <a:off x="832475" y="168450"/>
            <a:ext cx="7951800" cy="973500"/>
          </a:xfrm>
          <a:prstGeom prst="rect">
            <a:avLst/>
          </a:prstGeom>
        </p:spPr>
        <p:txBody>
          <a:bodyPr spcFirstLastPara="1" wrap="square" lIns="91425" tIns="91425" rIns="91425" bIns="91425" anchor="ctr" anchorCtr="0">
            <a:noAutofit/>
          </a:bodyPr>
          <a:lstStyle/>
          <a:p>
            <a:pPr lvl="0"/>
            <a:r>
              <a:rPr lang="en" dirty="0"/>
              <a:t>Distribuição das provas de aferição</a:t>
            </a:r>
            <a:endParaRPr dirty="0"/>
          </a:p>
        </p:txBody>
      </p:sp>
    </p:spTree>
    <p:extLst>
      <p:ext uri="{BB962C8B-B14F-4D97-AF65-F5344CB8AC3E}">
        <p14:creationId xmlns:p14="http://schemas.microsoft.com/office/powerpoint/2010/main" val="1901563651"/>
      </p:ext>
    </p:extLst>
  </p:cSld>
  <p:clrMapOvr>
    <a:masterClrMapping/>
  </p:clrMapOvr>
</p:sld>
</file>

<file path=ppt/theme/theme1.xml><?xml version="1.0" encoding="utf-8"?>
<a:theme xmlns:a="http://schemas.openxmlformats.org/drawingml/2006/main" name="Bened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3408</Words>
  <Application>Microsoft Office PowerPoint</Application>
  <PresentationFormat>Apresentação no Ecrã (4:3)</PresentationFormat>
  <Paragraphs>527</Paragraphs>
  <Slides>62</Slides>
  <Notes>62</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62</vt:i4>
      </vt:variant>
    </vt:vector>
  </HeadingPairs>
  <TitlesOfParts>
    <vt:vector size="69" baseType="lpstr">
      <vt:lpstr>Source Sans Pro</vt:lpstr>
      <vt:lpstr>Arial</vt:lpstr>
      <vt:lpstr>Calibri</vt:lpstr>
      <vt:lpstr>Droid Serif</vt:lpstr>
      <vt:lpstr>Montserrat</vt:lpstr>
      <vt:lpstr>Times New Roman</vt:lpstr>
      <vt:lpstr>Benedick template</vt:lpstr>
      <vt:lpstr>JNE</vt:lpstr>
      <vt:lpstr>Ordem de trabalhos</vt:lpstr>
      <vt:lpstr>1. Provas de aferição</vt:lpstr>
      <vt:lpstr>Realização das provas de aferição</vt:lpstr>
      <vt:lpstr>Escolas Gestoras das Provas de Aferição</vt:lpstr>
      <vt:lpstr>Escolas Gestoras das Provas de Aferição</vt:lpstr>
      <vt:lpstr>Estruturas de apoio ao secretariado de exames (Escolas EB1)</vt:lpstr>
      <vt:lpstr>Estruturas de apoio ao secretariado de exames (Escolas EB1)</vt:lpstr>
      <vt:lpstr>Distribuição das provas de aferição</vt:lpstr>
      <vt:lpstr>Elenco das provas de aferição – 2.º ano</vt:lpstr>
      <vt:lpstr>Provas de aferição escritas – 2.º ano</vt:lpstr>
      <vt:lpstr>Provas de aferição escritas – 2.º ano</vt:lpstr>
      <vt:lpstr>Provas de aferição performativas – 2.º ano</vt:lpstr>
      <vt:lpstr>Provas de aferição performativas – 2.º ano</vt:lpstr>
      <vt:lpstr>Provas de aferição performativas – 2.º ano</vt:lpstr>
      <vt:lpstr>Provas de aferição performativas – 2.º ano</vt:lpstr>
      <vt:lpstr>Provas de aferição performativas – 2.º ano</vt:lpstr>
      <vt:lpstr>Provas de aferição performativas – 2.º ano</vt:lpstr>
      <vt:lpstr>Provas de aferição performativas – 2.º ano</vt:lpstr>
      <vt:lpstr>Provas de aferição performativas - Vídeo</vt:lpstr>
      <vt:lpstr>2. Provas de equivalência à frequência</vt:lpstr>
      <vt:lpstr>Provas de equivalência à frequência do 1.º ciclo</vt:lpstr>
      <vt:lpstr>Provas de equivalência à frequência do 1.º ciclo</vt:lpstr>
      <vt:lpstr>3. Alunos com necessidades educativas especiais</vt:lpstr>
      <vt:lpstr>Provas de aferição - Condições especiais</vt:lpstr>
      <vt:lpstr>Condições especiais</vt:lpstr>
      <vt:lpstr>Condições especiais</vt:lpstr>
      <vt:lpstr>Provas performativas - Condições especiais</vt:lpstr>
      <vt:lpstr>Provas performativas - Condições especiais</vt:lpstr>
      <vt:lpstr>Provas performativas - Condições especiais</vt:lpstr>
      <vt:lpstr>Condições especiais – matrícula por disciplinas</vt:lpstr>
      <vt:lpstr>Plataforma - Condições especiais</vt:lpstr>
      <vt:lpstr>4. Resultados das provas de aferição </vt:lpstr>
      <vt:lpstr>Princípios da avaliação | Ensino Básico</vt:lpstr>
      <vt:lpstr>Princípios da avaliação | Ensino Básico</vt:lpstr>
      <vt:lpstr>Princípios da avaliação | Ensino Básico</vt:lpstr>
      <vt:lpstr>Ficha técnica</vt:lpstr>
      <vt:lpstr>Domínios do questionário</vt:lpstr>
      <vt:lpstr>Momento de divulgação dos RIPA</vt:lpstr>
      <vt:lpstr>Momento de divulgação dos RIPA - RAM</vt:lpstr>
      <vt:lpstr>Modo de divulgação dos RIPA</vt:lpstr>
      <vt:lpstr>Modo de divulgação dos RIPA</vt:lpstr>
      <vt:lpstr>Modo de divulgação dos RIPA - RAM</vt:lpstr>
      <vt:lpstr>Intervenientes na análise - RIPA</vt:lpstr>
      <vt:lpstr>Intervenientes na análise – RIPA (RAM)</vt:lpstr>
      <vt:lpstr>Intervenientes na análise – REPA</vt:lpstr>
      <vt:lpstr>Intervenientes na análise – REPA (RAM)</vt:lpstr>
      <vt:lpstr>Impacto da análise dos RIPA</vt:lpstr>
      <vt:lpstr>Impacto da análise dos RIPA - RAM</vt:lpstr>
      <vt:lpstr>Impacto da análise dos RIPA</vt:lpstr>
      <vt:lpstr>Impacto da análise dos RIPA - RAM</vt:lpstr>
      <vt:lpstr>Impacto da análise dos RIPA</vt:lpstr>
      <vt:lpstr>Impacto da análise dos RIPA - RAM</vt:lpstr>
      <vt:lpstr>Impacto da análise dos REPA</vt:lpstr>
      <vt:lpstr>Impacto da análise dos REPA - RAM</vt:lpstr>
      <vt:lpstr>Impacto da análise dos REPA</vt:lpstr>
      <vt:lpstr>Impacto da análise dos REPA - RAM</vt:lpstr>
      <vt:lpstr>Impacto da análise dos REPA</vt:lpstr>
      <vt:lpstr>Impacto da análise dos REPA - RAM</vt:lpstr>
      <vt:lpstr>Estratégias de explicitação da informação RIPA aos Pais/EE</vt:lpstr>
      <vt:lpstr>Estratégias de explicitação da informação RIPA aos Pais/EE</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JNE</dc:title>
  <dc:creator>Luís Santos (DGE)</dc:creator>
  <cp:lastModifiedBy>Luis Miguel Pereira Marques</cp:lastModifiedBy>
  <cp:revision>53</cp:revision>
  <dcterms:modified xsi:type="dcterms:W3CDTF">2018-04-03T11:24:20Z</dcterms:modified>
</cp:coreProperties>
</file>