
<file path=[Content_Types].xml><?xml version="1.0" encoding="utf-8"?>
<Types xmlns="http://schemas.openxmlformats.org/package/2006/content-types">
  <Default Extension="bin" ContentType="application/pn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6" r:id="rId4"/>
    <p:sldId id="258" r:id="rId5"/>
    <p:sldId id="261" r:id="rId6"/>
    <p:sldId id="262" r:id="rId7"/>
    <p:sldId id="259" r:id="rId8"/>
    <p:sldId id="263" r:id="rId9"/>
    <p:sldId id="260" r:id="rId10"/>
    <p:sldId id="285" r:id="rId11"/>
    <p:sldId id="274" r:id="rId12"/>
    <p:sldId id="276" r:id="rId13"/>
    <p:sldId id="277" r:id="rId14"/>
    <p:sldId id="278" r:id="rId15"/>
    <p:sldId id="279" r:id="rId16"/>
    <p:sldId id="280" r:id="rId17"/>
    <p:sldId id="281" r:id="rId18"/>
    <p:sldId id="283" r:id="rId19"/>
    <p:sldId id="264" r:id="rId20"/>
    <p:sldId id="284" r:id="rId21"/>
    <p:sldId id="282"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3"/>
    <p:restoredTop sz="94363"/>
  </p:normalViewPr>
  <p:slideViewPr>
    <p:cSldViewPr snapToGrid="0" snapToObjects="1">
      <p:cViewPr varScale="1">
        <p:scale>
          <a:sx n="99" d="100"/>
          <a:sy n="99" d="100"/>
        </p:scale>
        <p:origin x="192"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FD6B56E1-045F-B04A-85BD-B9368A758727}" type="datetimeFigureOut">
              <a:rPr lang="fr-FR" smtClean="0"/>
              <a:t>29/05/2019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47CDAAD-CC7C-144D-B007-EDEC76BEB22F}" type="slidenum">
              <a:rPr lang="fr-FR" smtClean="0"/>
              <a:t>‹N°›</a:t>
            </a:fld>
            <a:endParaRPr lang="fr-FR"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7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138092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47CDAAD-CC7C-144D-B007-EDEC76BEB22F}" type="slidenum">
              <a:rPr lang="fr-FR" smtClean="0"/>
              <a:t>‹N°›</a:t>
            </a:fld>
            <a:endParaRPr lang="fr-FR"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336327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47CDAAD-CC7C-144D-B007-EDEC76BEB22F}" type="slidenum">
              <a:rPr lang="fr-FR" smtClean="0"/>
              <a:t>‹N°›</a:t>
            </a:fld>
            <a:endParaRPr lang="fr-FR"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3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415752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164430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332772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361578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47CDAAD-CC7C-144D-B007-EDEC76BEB22F}" type="slidenum">
              <a:rPr lang="fr-FR" smtClean="0"/>
              <a:t>‹N°›</a:t>
            </a:fld>
            <a:endParaRPr lang="fr-FR" dirty="0"/>
          </a:p>
        </p:txBody>
      </p:sp>
    </p:spTree>
    <p:extLst>
      <p:ext uri="{BB962C8B-B14F-4D97-AF65-F5344CB8AC3E}">
        <p14:creationId xmlns:p14="http://schemas.microsoft.com/office/powerpoint/2010/main" val="5735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D6B56E1-045F-B04A-85BD-B9368A758727}" type="datetimeFigureOut">
              <a:rPr lang="fr-FR" smtClean="0"/>
              <a:t>29/05/2019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47CDAAD-CC7C-144D-B007-EDEC76BEB22F}" type="slidenum">
              <a:rPr lang="fr-FR" smtClean="0"/>
              <a:t>‹N°›</a:t>
            </a:fld>
            <a:endParaRPr lang="fr-FR"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98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6B56E1-045F-B04A-85BD-B9368A758727}" type="datetimeFigureOut">
              <a:rPr lang="fr-FR" smtClean="0"/>
              <a:t>29/05/2019</a:t>
            </a:fld>
            <a:endParaRPr lang="fr-FR"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7CDAAD-CC7C-144D-B007-EDEC76BEB22F}" type="slidenum">
              <a:rPr lang="fr-FR" smtClean="0"/>
              <a:t>‹N°›</a:t>
            </a:fld>
            <a:endParaRPr lang="fr-FR"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640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bin"/><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bin"/></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bin"/><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bin"/><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5.svg"/><Relationship Id="rId12" Type="http://schemas.openxmlformats.org/officeDocument/2006/relationships/image" Target="../media/image2.bin"/><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1.sv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svg"/><Relationship Id="rId3" Type="http://schemas.openxmlformats.org/officeDocument/2006/relationships/image" Target="../media/image17.svg"/><Relationship Id="rId7" Type="http://schemas.openxmlformats.org/officeDocument/2006/relationships/image" Target="../media/image25.svg"/><Relationship Id="rId12"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1.svg"/><Relationship Id="rId5" Type="http://schemas.openxmlformats.org/officeDocument/2006/relationships/image" Target="../media/image21.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7.svg"/><Relationship Id="rId14" Type="http://schemas.openxmlformats.org/officeDocument/2006/relationships/image" Target="../media/image2.bin"/></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svg"/><Relationship Id="rId3" Type="http://schemas.openxmlformats.org/officeDocument/2006/relationships/image" Target="../media/image17.svg"/><Relationship Id="rId7" Type="http://schemas.openxmlformats.org/officeDocument/2006/relationships/image" Target="../media/image25.svg"/><Relationship Id="rId12" Type="http://schemas.openxmlformats.org/officeDocument/2006/relationships/image" Target="../media/image34.png"/><Relationship Id="rId2" Type="http://schemas.openxmlformats.org/officeDocument/2006/relationships/image" Target="../media/image16.png"/><Relationship Id="rId16" Type="http://schemas.openxmlformats.org/officeDocument/2006/relationships/image" Target="../media/image2.bin"/><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1.svg"/><Relationship Id="rId5" Type="http://schemas.openxmlformats.org/officeDocument/2006/relationships/image" Target="../media/image21.svg"/><Relationship Id="rId15" Type="http://schemas.openxmlformats.org/officeDocument/2006/relationships/image" Target="../media/image37.sv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7.sv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bin"/><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bin"/><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bin"/><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bin"/><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bin"/><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bin"/><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bin"/><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bin"/><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bin"/><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43E959-BF7C-6841-950E-EBA31AC2CE9C}"/>
              </a:ext>
            </a:extLst>
          </p:cNvPr>
          <p:cNvSpPr/>
          <p:nvPr/>
        </p:nvSpPr>
        <p:spPr>
          <a:xfrm>
            <a:off x="7753082" y="4963306"/>
            <a:ext cx="1068946" cy="13844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3915CB3A-4327-FF40-B20D-B4B0C7A89B6B}"/>
              </a:ext>
            </a:extLst>
          </p:cNvPr>
          <p:cNvSpPr>
            <a:spLocks noGrp="1"/>
          </p:cNvSpPr>
          <p:nvPr>
            <p:ph type="ctrTitle"/>
          </p:nvPr>
        </p:nvSpPr>
        <p:spPr>
          <a:xfrm>
            <a:off x="4539802" y="4633863"/>
            <a:ext cx="7495505" cy="2889114"/>
          </a:xfrm>
        </p:spPr>
        <p:txBody>
          <a:bodyPr anchor="b">
            <a:normAutofit fontScale="90000"/>
          </a:bodyPr>
          <a:lstStyle/>
          <a:p>
            <a:pPr algn="l"/>
            <a:r>
              <a:rPr lang="fr-FR" sz="4000" dirty="0">
                <a:ln>
                  <a:solidFill>
                    <a:schemeClr val="tx1"/>
                  </a:solidFill>
                </a:ln>
                <a:solidFill>
                  <a:schemeClr val="tx1"/>
                </a:solidFill>
              </a:rPr>
              <a:t>Insight </a:t>
            </a:r>
            <a:r>
              <a:rPr lang="fr-FR" sz="4000" dirty="0" err="1">
                <a:ln>
                  <a:solidFill>
                    <a:schemeClr val="tx1"/>
                  </a:solidFill>
                </a:ln>
                <a:solidFill>
                  <a:schemeClr val="tx1"/>
                </a:solidFill>
              </a:rPr>
              <a:t>into</a:t>
            </a:r>
            <a:r>
              <a:rPr lang="fr-FR" sz="4000" dirty="0">
                <a:ln>
                  <a:solidFill>
                    <a:schemeClr val="tx1"/>
                  </a:solidFill>
                </a:ln>
                <a:solidFill>
                  <a:schemeClr val="tx1"/>
                </a:solidFill>
              </a:rPr>
              <a:t> </a:t>
            </a:r>
            <a:r>
              <a:rPr lang="fr-FR" sz="4000" dirty="0" err="1">
                <a:ln>
                  <a:solidFill>
                    <a:schemeClr val="tx1"/>
                  </a:solidFill>
                </a:ln>
                <a:solidFill>
                  <a:schemeClr val="tx1"/>
                </a:solidFill>
              </a:rPr>
              <a:t>strategies</a:t>
            </a:r>
            <a:r>
              <a:rPr lang="fr-FR" sz="4000" dirty="0">
                <a:ln>
                  <a:solidFill>
                    <a:schemeClr val="tx1"/>
                  </a:solidFill>
                </a:ln>
                <a:solidFill>
                  <a:schemeClr val="tx1"/>
                </a:solidFill>
              </a:rPr>
              <a:t> and obstacles for innovation in Luxembourg</a:t>
            </a:r>
            <a:br>
              <a:rPr lang="fr-FR" sz="4000" dirty="0">
                <a:ln>
                  <a:solidFill>
                    <a:schemeClr val="tx1"/>
                  </a:solidFill>
                </a:ln>
                <a:solidFill>
                  <a:schemeClr val="tx1"/>
                </a:solidFill>
              </a:rPr>
            </a:br>
            <a:br>
              <a:rPr lang="fr-FR" sz="4000" dirty="0">
                <a:ln>
                  <a:solidFill>
                    <a:schemeClr val="tx1"/>
                  </a:solidFill>
                </a:ln>
                <a:solidFill>
                  <a:schemeClr val="tx1"/>
                </a:solidFill>
              </a:rPr>
            </a:br>
            <a:r>
              <a:rPr lang="fr-FR" sz="4000" dirty="0">
                <a:ln>
                  <a:solidFill>
                    <a:schemeClr val="tx1"/>
                  </a:solidFill>
                </a:ln>
                <a:solidFill>
                  <a:schemeClr val="tx1"/>
                </a:solidFill>
              </a:rPr>
              <a:t>SICI Workshop-Funchal-30 May 2019 </a:t>
            </a:r>
            <a:br>
              <a:rPr lang="fr-FR" sz="4000" dirty="0">
                <a:ln>
                  <a:solidFill>
                    <a:schemeClr val="tx1"/>
                  </a:solidFill>
                </a:ln>
                <a:solidFill>
                  <a:schemeClr val="tx1"/>
                </a:solidFill>
              </a:rPr>
            </a:br>
            <a:br>
              <a:rPr lang="fr-FR" sz="4000" dirty="0">
                <a:ln>
                  <a:solidFill>
                    <a:schemeClr val="tx1"/>
                  </a:solidFill>
                </a:ln>
                <a:solidFill>
                  <a:schemeClr val="tx1"/>
                </a:solidFill>
              </a:rPr>
            </a:br>
            <a:endParaRPr lang="fr-FR" sz="4000" dirty="0">
              <a:ln>
                <a:solidFill>
                  <a:schemeClr val="tx1"/>
                </a:solidFill>
              </a:ln>
              <a:solidFill>
                <a:schemeClr val="tx1"/>
              </a:solidFill>
            </a:endParaRPr>
          </a:p>
        </p:txBody>
      </p:sp>
      <p:pic>
        <p:nvPicPr>
          <p:cNvPr id="4" name="Picture 1" descr="GOUV_SIP">
            <a:extLst>
              <a:ext uri="{FF2B5EF4-FFF2-40B4-BE49-F238E27FC236}">
                <a16:creationId xmlns:a16="http://schemas.microsoft.com/office/drawing/2014/main" id="{808A6B48-FEC7-634A-B379-89209D765C6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70873" y="4860274"/>
            <a:ext cx="4047843" cy="1384467"/>
          </a:xfrm>
          <a:prstGeom prst="rect">
            <a:avLst/>
          </a:prstGeom>
          <a:noFill/>
        </p:spPr>
      </p:pic>
    </p:spTree>
    <p:extLst>
      <p:ext uri="{BB962C8B-B14F-4D97-AF65-F5344CB8AC3E}">
        <p14:creationId xmlns:p14="http://schemas.microsoft.com/office/powerpoint/2010/main" val="296327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2A4A1-2CB4-7D4A-9203-6ABE170841D0}"/>
              </a:ext>
            </a:extLst>
          </p:cNvPr>
          <p:cNvSpPr txBox="1"/>
          <p:nvPr/>
        </p:nvSpPr>
        <p:spPr>
          <a:xfrm>
            <a:off x="2763031" y="2736502"/>
            <a:ext cx="7236276" cy="1384995"/>
          </a:xfrm>
          <a:prstGeom prst="rect">
            <a:avLst/>
          </a:prstGeom>
          <a:noFill/>
        </p:spPr>
        <p:txBody>
          <a:bodyPr wrap="none" rtlCol="0">
            <a:spAutoFit/>
          </a:bodyPr>
          <a:lstStyle/>
          <a:p>
            <a:r>
              <a:rPr lang="en-GB" sz="4200" dirty="0"/>
              <a:t>How does the implementation of </a:t>
            </a:r>
          </a:p>
          <a:p>
            <a:r>
              <a:rPr lang="en-GB" sz="4200" dirty="0"/>
              <a:t>the new paradigm should work?</a:t>
            </a:r>
          </a:p>
        </p:txBody>
      </p:sp>
      <p:pic>
        <p:nvPicPr>
          <p:cNvPr id="3" name="Picture 1" descr="GOUV_SIP">
            <a:extLst>
              <a:ext uri="{FF2B5EF4-FFF2-40B4-BE49-F238E27FC236}">
                <a16:creationId xmlns:a16="http://schemas.microsoft.com/office/drawing/2014/main" id="{FEB45774-061F-1F4C-B0AB-F3E1341CCA5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4" name="Graphique 3" descr="Puzzle">
            <a:extLst>
              <a:ext uri="{FF2B5EF4-FFF2-40B4-BE49-F238E27FC236}">
                <a16:creationId xmlns:a16="http://schemas.microsoft.com/office/drawing/2014/main" id="{DEB61F81-DBA3-824E-8CDF-CB65CFCB4E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6368" y="4121497"/>
            <a:ext cx="2665878" cy="2665878"/>
          </a:xfrm>
          <a:prstGeom prst="rect">
            <a:avLst/>
          </a:prstGeom>
        </p:spPr>
      </p:pic>
    </p:spTree>
    <p:extLst>
      <p:ext uri="{BB962C8B-B14F-4D97-AF65-F5344CB8AC3E}">
        <p14:creationId xmlns:p14="http://schemas.microsoft.com/office/powerpoint/2010/main" val="375796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7B6CB-3A28-B443-A75D-5F0DB00C9C58}"/>
              </a:ext>
            </a:extLst>
          </p:cNvPr>
          <p:cNvSpPr>
            <a:spLocks noGrp="1"/>
          </p:cNvSpPr>
          <p:nvPr>
            <p:ph type="title"/>
          </p:nvPr>
        </p:nvSpPr>
        <p:spPr/>
        <p:txBody>
          <a:bodyPr>
            <a:normAutofit/>
          </a:bodyPr>
          <a:lstStyle/>
          <a:p>
            <a:r>
              <a:rPr lang="en-GB" sz="3600" dirty="0"/>
              <a:t>Implementing the new Paradigm on the School level</a:t>
            </a:r>
          </a:p>
        </p:txBody>
      </p:sp>
      <p:pic>
        <p:nvPicPr>
          <p:cNvPr id="4" name="Espace réservé du contenu 3" descr="École">
            <a:extLst>
              <a:ext uri="{FF2B5EF4-FFF2-40B4-BE49-F238E27FC236}">
                <a16:creationId xmlns:a16="http://schemas.microsoft.com/office/drawing/2014/main" id="{05559E3C-880E-F44D-9B68-FC0E4F987F2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09259" y="1690688"/>
            <a:ext cx="3249862" cy="3249862"/>
          </a:xfrm>
          <a:prstGeom prst="rect">
            <a:avLst/>
          </a:prstGeom>
        </p:spPr>
      </p:pic>
      <p:sp>
        <p:nvSpPr>
          <p:cNvPr id="5" name="Rectangle 4">
            <a:extLst>
              <a:ext uri="{FF2B5EF4-FFF2-40B4-BE49-F238E27FC236}">
                <a16:creationId xmlns:a16="http://schemas.microsoft.com/office/drawing/2014/main" id="{4947893A-6417-B249-98F1-399C62DB919B}"/>
              </a:ext>
            </a:extLst>
          </p:cNvPr>
          <p:cNvSpPr/>
          <p:nvPr/>
        </p:nvSpPr>
        <p:spPr>
          <a:xfrm>
            <a:off x="4988419" y="2727946"/>
            <a:ext cx="6096000" cy="1846659"/>
          </a:xfrm>
          <a:prstGeom prst="rect">
            <a:avLst/>
          </a:prstGeom>
        </p:spPr>
        <p:txBody>
          <a:bodyPr>
            <a:spAutoFit/>
          </a:bodyPr>
          <a:lstStyle/>
          <a:p>
            <a:r>
              <a:rPr lang="en-GB" sz="2400" b="1" dirty="0"/>
              <a:t>Luxembourgish Fundamental Schools</a:t>
            </a:r>
          </a:p>
          <a:p>
            <a:pPr marL="285750" indent="-285750">
              <a:buFont typeface="Arial" panose="020B0604020202020204" pitchFamily="34" charset="0"/>
              <a:buChar char="•"/>
            </a:pPr>
            <a:r>
              <a:rPr lang="en-GB" dirty="0"/>
              <a:t>Function without a headmaster;</a:t>
            </a:r>
          </a:p>
          <a:p>
            <a:pPr marL="285750" indent="-285750">
              <a:buFont typeface="Arial" panose="020B0604020202020204" pitchFamily="34" charset="0"/>
              <a:buChar char="•"/>
            </a:pPr>
            <a:r>
              <a:rPr lang="en-GB" dirty="0"/>
              <a:t>Are managed by a school president (primus inter pares);</a:t>
            </a:r>
          </a:p>
          <a:p>
            <a:pPr marL="285750" indent="-285750">
              <a:buFont typeface="Arial" panose="020B0604020202020204" pitchFamily="34" charset="0"/>
              <a:buChar char="•"/>
            </a:pPr>
            <a:r>
              <a:rPr lang="en-GB" dirty="0"/>
              <a:t>are made up of different teacher teams (4 learning cycles);</a:t>
            </a:r>
          </a:p>
          <a:p>
            <a:pPr marL="285750" indent="-285750">
              <a:buFont typeface="Arial" panose="020B0604020202020204" pitchFamily="34" charset="0"/>
              <a:buChar char="•"/>
            </a:pPr>
            <a:r>
              <a:rPr lang="en-GB" dirty="0"/>
              <a:t>Are not accountable for their results and their student’s achievements.</a:t>
            </a:r>
          </a:p>
        </p:txBody>
      </p:sp>
      <p:pic>
        <p:nvPicPr>
          <p:cNvPr id="11" name="Picture 1" descr="GOUV_SIP">
            <a:extLst>
              <a:ext uri="{FF2B5EF4-FFF2-40B4-BE49-F238E27FC236}">
                <a16:creationId xmlns:a16="http://schemas.microsoft.com/office/drawing/2014/main" id="{121D4A82-EBF5-9D42-9C55-647A53A7819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14386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École">
            <a:extLst>
              <a:ext uri="{FF2B5EF4-FFF2-40B4-BE49-F238E27FC236}">
                <a16:creationId xmlns:a16="http://schemas.microsoft.com/office/drawing/2014/main" id="{05559E3C-880E-F44D-9B68-FC0E4F987F2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979790" y="3942180"/>
            <a:ext cx="1721923" cy="1721923"/>
          </a:xfrm>
          <a:prstGeom prst="rect">
            <a:avLst/>
          </a:prstGeom>
        </p:spPr>
      </p:pic>
      <p:pic>
        <p:nvPicPr>
          <p:cNvPr id="13" name="Graphique 12" descr="Bâtiment">
            <a:extLst>
              <a:ext uri="{FF2B5EF4-FFF2-40B4-BE49-F238E27FC236}">
                <a16:creationId xmlns:a16="http://schemas.microsoft.com/office/drawing/2014/main" id="{B9339433-6728-384A-A47D-76410F2EE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1169" y="1569458"/>
            <a:ext cx="1179157" cy="1179157"/>
          </a:xfrm>
          <a:prstGeom prst="rect">
            <a:avLst/>
          </a:prstGeom>
        </p:spPr>
      </p:pic>
      <p:sp>
        <p:nvSpPr>
          <p:cNvPr id="14" name="Flèche vers le bas 13">
            <a:extLst>
              <a:ext uri="{FF2B5EF4-FFF2-40B4-BE49-F238E27FC236}">
                <a16:creationId xmlns:a16="http://schemas.microsoft.com/office/drawing/2014/main" id="{27D0F7C2-DA51-874E-B6CD-F5EF63CA29AC}"/>
              </a:ext>
            </a:extLst>
          </p:cNvPr>
          <p:cNvSpPr/>
          <p:nvPr/>
        </p:nvSpPr>
        <p:spPr>
          <a:xfrm>
            <a:off x="3711960" y="3087710"/>
            <a:ext cx="257577" cy="68258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3FE5CB4-6ECA-0C43-8D9C-2C26DAD6075A}"/>
              </a:ext>
            </a:extLst>
          </p:cNvPr>
          <p:cNvSpPr/>
          <p:nvPr/>
        </p:nvSpPr>
        <p:spPr>
          <a:xfrm>
            <a:off x="4894896" y="2967335"/>
            <a:ext cx="6096000" cy="923330"/>
          </a:xfrm>
          <a:prstGeom prst="rect">
            <a:avLst/>
          </a:prstGeom>
        </p:spPr>
        <p:txBody>
          <a:bodyPr>
            <a:spAutoFit/>
          </a:bodyPr>
          <a:lstStyle/>
          <a:p>
            <a:r>
              <a:rPr lang="en-GB" dirty="0"/>
              <a:t>The Ministry of Education charges the schools to organize autonomously their development, in the spirit of the new paradigm, as a learning organisation</a:t>
            </a:r>
          </a:p>
        </p:txBody>
      </p:sp>
      <p:pic>
        <p:nvPicPr>
          <p:cNvPr id="16" name="Picture 1" descr="GOUV_SIP">
            <a:extLst>
              <a:ext uri="{FF2B5EF4-FFF2-40B4-BE49-F238E27FC236}">
                <a16:creationId xmlns:a16="http://schemas.microsoft.com/office/drawing/2014/main" id="{212334BB-E19C-C54B-9D6F-A25F73CB2763}"/>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
        <p:nvSpPr>
          <p:cNvPr id="19" name="Titre 1">
            <a:extLst>
              <a:ext uri="{FF2B5EF4-FFF2-40B4-BE49-F238E27FC236}">
                <a16:creationId xmlns:a16="http://schemas.microsoft.com/office/drawing/2014/main" id="{C4189C12-B46C-D846-AC18-F606A01EC124}"/>
              </a:ext>
            </a:extLst>
          </p:cNvPr>
          <p:cNvSpPr>
            <a:spLocks noGrp="1"/>
          </p:cNvSpPr>
          <p:nvPr>
            <p:ph type="title"/>
          </p:nvPr>
        </p:nvSpPr>
        <p:spPr>
          <a:xfrm>
            <a:off x="1024128" y="585216"/>
            <a:ext cx="9720072" cy="1499616"/>
          </a:xfrm>
        </p:spPr>
        <p:txBody>
          <a:bodyPr>
            <a:normAutofit/>
          </a:bodyPr>
          <a:lstStyle/>
          <a:p>
            <a:r>
              <a:rPr lang="en-GB" sz="3600" dirty="0"/>
              <a:t>Implementing the new Paradigm on the School level</a:t>
            </a:r>
          </a:p>
        </p:txBody>
      </p:sp>
    </p:spTree>
    <p:extLst>
      <p:ext uri="{BB962C8B-B14F-4D97-AF65-F5344CB8AC3E}">
        <p14:creationId xmlns:p14="http://schemas.microsoft.com/office/powerpoint/2010/main" val="219365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7B6CB-3A28-B443-A75D-5F0DB00C9C58}"/>
              </a:ext>
            </a:extLst>
          </p:cNvPr>
          <p:cNvSpPr>
            <a:spLocks noGrp="1"/>
          </p:cNvSpPr>
          <p:nvPr>
            <p:ph type="title"/>
          </p:nvPr>
        </p:nvSpPr>
        <p:spPr/>
        <p:txBody>
          <a:bodyPr>
            <a:normAutofit/>
          </a:bodyPr>
          <a:lstStyle/>
          <a:p>
            <a:r>
              <a:rPr lang="en-GB" sz="3600" dirty="0"/>
              <a:t>Implementing the new Paradigm on the School level</a:t>
            </a:r>
          </a:p>
        </p:txBody>
      </p:sp>
      <p:pic>
        <p:nvPicPr>
          <p:cNvPr id="4" name="Espace réservé du contenu 3" descr="École">
            <a:extLst>
              <a:ext uri="{FF2B5EF4-FFF2-40B4-BE49-F238E27FC236}">
                <a16:creationId xmlns:a16="http://schemas.microsoft.com/office/drawing/2014/main" id="{05559E3C-880E-F44D-9B68-FC0E4F987F2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979790" y="3942180"/>
            <a:ext cx="1721923" cy="1721923"/>
          </a:xfrm>
          <a:prstGeom prst="rect">
            <a:avLst/>
          </a:prstGeom>
        </p:spPr>
      </p:pic>
      <p:pic>
        <p:nvPicPr>
          <p:cNvPr id="13" name="Graphique 12" descr="Bâtiment">
            <a:extLst>
              <a:ext uri="{FF2B5EF4-FFF2-40B4-BE49-F238E27FC236}">
                <a16:creationId xmlns:a16="http://schemas.microsoft.com/office/drawing/2014/main" id="{B9339433-6728-384A-A47D-76410F2EE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1170" y="1574981"/>
            <a:ext cx="1179157" cy="1179157"/>
          </a:xfrm>
          <a:prstGeom prst="rect">
            <a:avLst/>
          </a:prstGeom>
        </p:spPr>
      </p:pic>
      <p:sp>
        <p:nvSpPr>
          <p:cNvPr id="14" name="Flèche vers le bas 13">
            <a:extLst>
              <a:ext uri="{FF2B5EF4-FFF2-40B4-BE49-F238E27FC236}">
                <a16:creationId xmlns:a16="http://schemas.microsoft.com/office/drawing/2014/main" id="{27D0F7C2-DA51-874E-B6CD-F5EF63CA29AC}"/>
              </a:ext>
            </a:extLst>
          </p:cNvPr>
          <p:cNvSpPr/>
          <p:nvPr/>
        </p:nvSpPr>
        <p:spPr>
          <a:xfrm>
            <a:off x="3724840" y="2747631"/>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3FE5CB4-6ECA-0C43-8D9C-2C26DAD6075A}"/>
              </a:ext>
            </a:extLst>
          </p:cNvPr>
          <p:cNvSpPr/>
          <p:nvPr/>
        </p:nvSpPr>
        <p:spPr>
          <a:xfrm>
            <a:off x="4894896" y="2967335"/>
            <a:ext cx="6096000" cy="646331"/>
          </a:xfrm>
          <a:prstGeom prst="rect">
            <a:avLst/>
          </a:prstGeom>
        </p:spPr>
        <p:txBody>
          <a:bodyPr>
            <a:spAutoFit/>
          </a:bodyPr>
          <a:lstStyle/>
          <a:p>
            <a:r>
              <a:rPr lang="en-GB" dirty="0"/>
              <a:t>The regional Directorate oversees the school development and supports the school in their development</a:t>
            </a:r>
          </a:p>
        </p:txBody>
      </p:sp>
      <p:sp>
        <p:nvSpPr>
          <p:cNvPr id="7" name="Flèche vers le bas 6">
            <a:extLst>
              <a:ext uri="{FF2B5EF4-FFF2-40B4-BE49-F238E27FC236}">
                <a16:creationId xmlns:a16="http://schemas.microsoft.com/office/drawing/2014/main" id="{58B77F34-A1F0-0845-91C1-87A5A2F700CC}"/>
              </a:ext>
            </a:extLst>
          </p:cNvPr>
          <p:cNvSpPr/>
          <p:nvPr/>
        </p:nvSpPr>
        <p:spPr>
          <a:xfrm>
            <a:off x="3719822" y="3862452"/>
            <a:ext cx="241854" cy="24791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que 7" descr="Réunion">
            <a:extLst>
              <a:ext uri="{FF2B5EF4-FFF2-40B4-BE49-F238E27FC236}">
                <a16:creationId xmlns:a16="http://schemas.microsoft.com/office/drawing/2014/main" id="{36A1D3A0-52D4-A041-9F14-29335D227C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549" y="2889409"/>
            <a:ext cx="914400" cy="914400"/>
          </a:xfrm>
          <a:prstGeom prst="rect">
            <a:avLst/>
          </a:prstGeom>
        </p:spPr>
      </p:pic>
      <p:pic>
        <p:nvPicPr>
          <p:cNvPr id="9" name="Picture 1" descr="GOUV_SIP">
            <a:extLst>
              <a:ext uri="{FF2B5EF4-FFF2-40B4-BE49-F238E27FC236}">
                <a16:creationId xmlns:a16="http://schemas.microsoft.com/office/drawing/2014/main" id="{0E89244F-05D8-CD46-A664-5ED5A63F5863}"/>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322014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7B6CB-3A28-B443-A75D-5F0DB00C9C58}"/>
              </a:ext>
            </a:extLst>
          </p:cNvPr>
          <p:cNvSpPr>
            <a:spLocks noGrp="1"/>
          </p:cNvSpPr>
          <p:nvPr>
            <p:ph type="title"/>
          </p:nvPr>
        </p:nvSpPr>
        <p:spPr/>
        <p:txBody>
          <a:bodyPr>
            <a:normAutofit/>
          </a:bodyPr>
          <a:lstStyle/>
          <a:p>
            <a:r>
              <a:rPr lang="en-GB" sz="3600" dirty="0"/>
              <a:t>Implementing the new Paradigm on the School level</a:t>
            </a:r>
          </a:p>
        </p:txBody>
      </p:sp>
      <p:pic>
        <p:nvPicPr>
          <p:cNvPr id="4" name="Espace réservé du contenu 3" descr="École">
            <a:extLst>
              <a:ext uri="{FF2B5EF4-FFF2-40B4-BE49-F238E27FC236}">
                <a16:creationId xmlns:a16="http://schemas.microsoft.com/office/drawing/2014/main" id="{05559E3C-880E-F44D-9B68-FC0E4F987F2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979790" y="3942180"/>
            <a:ext cx="1721923" cy="1721923"/>
          </a:xfrm>
          <a:prstGeom prst="rect">
            <a:avLst/>
          </a:prstGeom>
        </p:spPr>
      </p:pic>
      <p:pic>
        <p:nvPicPr>
          <p:cNvPr id="13" name="Graphique 12" descr="Bâtiment">
            <a:extLst>
              <a:ext uri="{FF2B5EF4-FFF2-40B4-BE49-F238E27FC236}">
                <a16:creationId xmlns:a16="http://schemas.microsoft.com/office/drawing/2014/main" id="{B9339433-6728-384A-A47D-76410F2EE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1170" y="1564439"/>
            <a:ext cx="1179157" cy="1179157"/>
          </a:xfrm>
          <a:prstGeom prst="rect">
            <a:avLst/>
          </a:prstGeom>
        </p:spPr>
      </p:pic>
      <p:sp>
        <p:nvSpPr>
          <p:cNvPr id="14" name="Flèche vers le bas 13">
            <a:extLst>
              <a:ext uri="{FF2B5EF4-FFF2-40B4-BE49-F238E27FC236}">
                <a16:creationId xmlns:a16="http://schemas.microsoft.com/office/drawing/2014/main" id="{27D0F7C2-DA51-874E-B6CD-F5EF63CA29AC}"/>
              </a:ext>
            </a:extLst>
          </p:cNvPr>
          <p:cNvSpPr/>
          <p:nvPr/>
        </p:nvSpPr>
        <p:spPr>
          <a:xfrm>
            <a:off x="3724840" y="2747631"/>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èche vers le bas 6">
            <a:extLst>
              <a:ext uri="{FF2B5EF4-FFF2-40B4-BE49-F238E27FC236}">
                <a16:creationId xmlns:a16="http://schemas.microsoft.com/office/drawing/2014/main" id="{58B77F34-A1F0-0845-91C1-87A5A2F700CC}"/>
              </a:ext>
            </a:extLst>
          </p:cNvPr>
          <p:cNvSpPr/>
          <p:nvPr/>
        </p:nvSpPr>
        <p:spPr>
          <a:xfrm>
            <a:off x="3719822" y="3862452"/>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que 7" descr="Réunion">
            <a:extLst>
              <a:ext uri="{FF2B5EF4-FFF2-40B4-BE49-F238E27FC236}">
                <a16:creationId xmlns:a16="http://schemas.microsoft.com/office/drawing/2014/main" id="{36A1D3A0-52D4-A041-9F14-29335D227C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549" y="2889409"/>
            <a:ext cx="914400" cy="914400"/>
          </a:xfrm>
          <a:prstGeom prst="rect">
            <a:avLst/>
          </a:prstGeom>
        </p:spPr>
      </p:pic>
      <p:pic>
        <p:nvPicPr>
          <p:cNvPr id="9" name="Graphique 8" descr="Brainstorming de groupe">
            <a:extLst>
              <a:ext uri="{FF2B5EF4-FFF2-40B4-BE49-F238E27FC236}">
                <a16:creationId xmlns:a16="http://schemas.microsoft.com/office/drawing/2014/main" id="{0551506A-C9FE-EE44-840E-488293BCCB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8228" y="4261554"/>
            <a:ext cx="1328077" cy="1328077"/>
          </a:xfrm>
          <a:prstGeom prst="rect">
            <a:avLst/>
          </a:prstGeom>
        </p:spPr>
      </p:pic>
      <p:pic>
        <p:nvPicPr>
          <p:cNvPr id="10" name="Graphique 9" descr="Document">
            <a:extLst>
              <a:ext uri="{FF2B5EF4-FFF2-40B4-BE49-F238E27FC236}">
                <a16:creationId xmlns:a16="http://schemas.microsoft.com/office/drawing/2014/main" id="{1ACCCE84-A9AE-A449-866D-78B4F60699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4633" y="4425306"/>
            <a:ext cx="1000577" cy="1000577"/>
          </a:xfrm>
          <a:prstGeom prst="rect">
            <a:avLst/>
          </a:prstGeom>
        </p:spPr>
      </p:pic>
      <p:sp>
        <p:nvSpPr>
          <p:cNvPr id="11" name="Flèche vers le bas 10">
            <a:extLst>
              <a:ext uri="{FF2B5EF4-FFF2-40B4-BE49-F238E27FC236}">
                <a16:creationId xmlns:a16="http://schemas.microsoft.com/office/drawing/2014/main" id="{17B72097-AD09-BC4D-9C97-54E7603F3C21}"/>
              </a:ext>
            </a:extLst>
          </p:cNvPr>
          <p:cNvSpPr/>
          <p:nvPr/>
        </p:nvSpPr>
        <p:spPr>
          <a:xfrm rot="16200000">
            <a:off x="7010814" y="4595936"/>
            <a:ext cx="269310" cy="6593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6C2AFF0-DA2F-C448-B71B-05ACA8A61504}"/>
              </a:ext>
            </a:extLst>
          </p:cNvPr>
          <p:cNvSpPr/>
          <p:nvPr/>
        </p:nvSpPr>
        <p:spPr>
          <a:xfrm>
            <a:off x="4894896" y="2967335"/>
            <a:ext cx="6096000" cy="923330"/>
          </a:xfrm>
          <a:prstGeom prst="rect">
            <a:avLst/>
          </a:prstGeom>
        </p:spPr>
        <p:txBody>
          <a:bodyPr>
            <a:spAutoFit/>
          </a:bodyPr>
          <a:lstStyle/>
          <a:p>
            <a:r>
              <a:rPr lang="en-GB" dirty="0"/>
              <a:t>Every school has to develop a School Development Plan with strategies how to improve the learning conditions for the students within the new paradigm</a:t>
            </a:r>
          </a:p>
        </p:txBody>
      </p:sp>
      <p:pic>
        <p:nvPicPr>
          <p:cNvPr id="16" name="Picture 1" descr="GOUV_SIP">
            <a:extLst>
              <a:ext uri="{FF2B5EF4-FFF2-40B4-BE49-F238E27FC236}">
                <a16:creationId xmlns:a16="http://schemas.microsoft.com/office/drawing/2014/main" id="{57C716DB-9F39-204A-83A5-D886806E574E}"/>
              </a:ext>
            </a:extLst>
          </p:cNvPr>
          <p:cNvPicPr/>
          <p:nvPr/>
        </p:nvPicPr>
        <p:blipFill>
          <a:blip r:embed="rId1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25205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7B6CB-3A28-B443-A75D-5F0DB00C9C58}"/>
              </a:ext>
            </a:extLst>
          </p:cNvPr>
          <p:cNvSpPr>
            <a:spLocks noGrp="1"/>
          </p:cNvSpPr>
          <p:nvPr>
            <p:ph type="title"/>
          </p:nvPr>
        </p:nvSpPr>
        <p:spPr/>
        <p:txBody>
          <a:bodyPr>
            <a:normAutofit/>
          </a:bodyPr>
          <a:lstStyle/>
          <a:p>
            <a:r>
              <a:rPr lang="en-GB" sz="3600" dirty="0"/>
              <a:t>Implementing the new Paradigm on the School level</a:t>
            </a:r>
          </a:p>
        </p:txBody>
      </p:sp>
      <p:pic>
        <p:nvPicPr>
          <p:cNvPr id="4" name="Espace réservé du contenu 3" descr="École">
            <a:extLst>
              <a:ext uri="{FF2B5EF4-FFF2-40B4-BE49-F238E27FC236}">
                <a16:creationId xmlns:a16="http://schemas.microsoft.com/office/drawing/2014/main" id="{05559E3C-880E-F44D-9B68-FC0E4F987F2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979790" y="3942180"/>
            <a:ext cx="1721923" cy="1721923"/>
          </a:xfrm>
          <a:prstGeom prst="rect">
            <a:avLst/>
          </a:prstGeom>
        </p:spPr>
      </p:pic>
      <p:pic>
        <p:nvPicPr>
          <p:cNvPr id="13" name="Graphique 12" descr="Bâtiment">
            <a:extLst>
              <a:ext uri="{FF2B5EF4-FFF2-40B4-BE49-F238E27FC236}">
                <a16:creationId xmlns:a16="http://schemas.microsoft.com/office/drawing/2014/main" id="{B9339433-6728-384A-A47D-76410F2EE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1170" y="1553896"/>
            <a:ext cx="1179157" cy="1179157"/>
          </a:xfrm>
          <a:prstGeom prst="rect">
            <a:avLst/>
          </a:prstGeom>
        </p:spPr>
      </p:pic>
      <p:sp>
        <p:nvSpPr>
          <p:cNvPr id="14" name="Flèche vers le bas 13">
            <a:extLst>
              <a:ext uri="{FF2B5EF4-FFF2-40B4-BE49-F238E27FC236}">
                <a16:creationId xmlns:a16="http://schemas.microsoft.com/office/drawing/2014/main" id="{27D0F7C2-DA51-874E-B6CD-F5EF63CA29AC}"/>
              </a:ext>
            </a:extLst>
          </p:cNvPr>
          <p:cNvSpPr/>
          <p:nvPr/>
        </p:nvSpPr>
        <p:spPr>
          <a:xfrm>
            <a:off x="3724840" y="2747631"/>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èche vers le bas 6">
            <a:extLst>
              <a:ext uri="{FF2B5EF4-FFF2-40B4-BE49-F238E27FC236}">
                <a16:creationId xmlns:a16="http://schemas.microsoft.com/office/drawing/2014/main" id="{58B77F34-A1F0-0845-91C1-87A5A2F700CC}"/>
              </a:ext>
            </a:extLst>
          </p:cNvPr>
          <p:cNvSpPr/>
          <p:nvPr/>
        </p:nvSpPr>
        <p:spPr>
          <a:xfrm>
            <a:off x="3719822" y="3862452"/>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que 7" descr="Réunion">
            <a:extLst>
              <a:ext uri="{FF2B5EF4-FFF2-40B4-BE49-F238E27FC236}">
                <a16:creationId xmlns:a16="http://schemas.microsoft.com/office/drawing/2014/main" id="{36A1D3A0-52D4-A041-9F14-29335D227C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549" y="2889409"/>
            <a:ext cx="914400" cy="914400"/>
          </a:xfrm>
          <a:prstGeom prst="rect">
            <a:avLst/>
          </a:prstGeom>
        </p:spPr>
      </p:pic>
      <p:pic>
        <p:nvPicPr>
          <p:cNvPr id="9" name="Graphique 8" descr="Brainstorming de groupe">
            <a:extLst>
              <a:ext uri="{FF2B5EF4-FFF2-40B4-BE49-F238E27FC236}">
                <a16:creationId xmlns:a16="http://schemas.microsoft.com/office/drawing/2014/main" id="{0551506A-C9FE-EE44-840E-488293BCCB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8228" y="4261554"/>
            <a:ext cx="1328077" cy="1328077"/>
          </a:xfrm>
          <a:prstGeom prst="rect">
            <a:avLst/>
          </a:prstGeom>
        </p:spPr>
      </p:pic>
      <p:pic>
        <p:nvPicPr>
          <p:cNvPr id="10" name="Graphique 9" descr="Document">
            <a:extLst>
              <a:ext uri="{FF2B5EF4-FFF2-40B4-BE49-F238E27FC236}">
                <a16:creationId xmlns:a16="http://schemas.microsoft.com/office/drawing/2014/main" id="{1ACCCE84-A9AE-A449-866D-78B4F60699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4633" y="4425306"/>
            <a:ext cx="1000577" cy="1000577"/>
          </a:xfrm>
          <a:prstGeom prst="rect">
            <a:avLst/>
          </a:prstGeom>
        </p:spPr>
      </p:pic>
      <p:sp>
        <p:nvSpPr>
          <p:cNvPr id="11" name="Flèche vers le bas 10">
            <a:extLst>
              <a:ext uri="{FF2B5EF4-FFF2-40B4-BE49-F238E27FC236}">
                <a16:creationId xmlns:a16="http://schemas.microsoft.com/office/drawing/2014/main" id="{17B72097-AD09-BC4D-9C97-54E7603F3C21}"/>
              </a:ext>
            </a:extLst>
          </p:cNvPr>
          <p:cNvSpPr/>
          <p:nvPr/>
        </p:nvSpPr>
        <p:spPr>
          <a:xfrm rot="16200000">
            <a:off x="7010814" y="4595936"/>
            <a:ext cx="269310" cy="659316"/>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que 14" descr="Boussole">
            <a:extLst>
              <a:ext uri="{FF2B5EF4-FFF2-40B4-BE49-F238E27FC236}">
                <a16:creationId xmlns:a16="http://schemas.microsoft.com/office/drawing/2014/main" id="{BE06DD07-4DE5-7542-BE89-6D4AD3D6E9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55066" y="2889409"/>
            <a:ext cx="914400" cy="914400"/>
          </a:xfrm>
          <a:prstGeom prst="rect">
            <a:avLst/>
          </a:prstGeom>
        </p:spPr>
      </p:pic>
      <p:sp>
        <p:nvSpPr>
          <p:cNvPr id="16" name="Flèche vers le bas 15">
            <a:extLst>
              <a:ext uri="{FF2B5EF4-FFF2-40B4-BE49-F238E27FC236}">
                <a16:creationId xmlns:a16="http://schemas.microsoft.com/office/drawing/2014/main" id="{1D21A59D-AC31-BC43-9DED-ACEF664B17B9}"/>
              </a:ext>
            </a:extLst>
          </p:cNvPr>
          <p:cNvSpPr/>
          <p:nvPr/>
        </p:nvSpPr>
        <p:spPr>
          <a:xfrm>
            <a:off x="5491339" y="3881497"/>
            <a:ext cx="241854" cy="24791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704F69-1100-C24B-ABFC-A6E03FCCFC86}"/>
              </a:ext>
            </a:extLst>
          </p:cNvPr>
          <p:cNvSpPr/>
          <p:nvPr/>
        </p:nvSpPr>
        <p:spPr>
          <a:xfrm>
            <a:off x="6815811" y="2958167"/>
            <a:ext cx="4131804" cy="646331"/>
          </a:xfrm>
          <a:prstGeom prst="rect">
            <a:avLst/>
          </a:prstGeom>
        </p:spPr>
        <p:txBody>
          <a:bodyPr wrap="square">
            <a:spAutoFit/>
          </a:bodyPr>
          <a:lstStyle/>
          <a:p>
            <a:r>
              <a:rPr lang="en-GB" dirty="0"/>
              <a:t>Teacher teams can be supported by teachers specialised in school development.</a:t>
            </a:r>
          </a:p>
        </p:txBody>
      </p:sp>
      <p:pic>
        <p:nvPicPr>
          <p:cNvPr id="18" name="Picture 1" descr="GOUV_SIP">
            <a:extLst>
              <a:ext uri="{FF2B5EF4-FFF2-40B4-BE49-F238E27FC236}">
                <a16:creationId xmlns:a16="http://schemas.microsoft.com/office/drawing/2014/main" id="{23B2E0D8-EB68-8540-9C1E-AB1D232E9C1B}"/>
              </a:ext>
            </a:extLst>
          </p:cNvPr>
          <p:cNvPicPr/>
          <p:nvPr/>
        </p:nvPicPr>
        <p:blipFill>
          <a:blip r:embed="rId14">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42773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7B6CB-3A28-B443-A75D-5F0DB00C9C58}"/>
              </a:ext>
            </a:extLst>
          </p:cNvPr>
          <p:cNvSpPr>
            <a:spLocks noGrp="1"/>
          </p:cNvSpPr>
          <p:nvPr>
            <p:ph type="title"/>
          </p:nvPr>
        </p:nvSpPr>
        <p:spPr/>
        <p:txBody>
          <a:bodyPr>
            <a:normAutofit/>
          </a:bodyPr>
          <a:lstStyle/>
          <a:p>
            <a:r>
              <a:rPr lang="en-GB" sz="3600" dirty="0"/>
              <a:t>Implementing the new Paradigm on the School level</a:t>
            </a:r>
          </a:p>
        </p:txBody>
      </p:sp>
      <p:pic>
        <p:nvPicPr>
          <p:cNvPr id="4" name="Espace réservé du contenu 3" descr="École">
            <a:extLst>
              <a:ext uri="{FF2B5EF4-FFF2-40B4-BE49-F238E27FC236}">
                <a16:creationId xmlns:a16="http://schemas.microsoft.com/office/drawing/2014/main" id="{05559E3C-880E-F44D-9B68-FC0E4F987F2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979790" y="3942180"/>
            <a:ext cx="1721923" cy="1721923"/>
          </a:xfrm>
          <a:prstGeom prst="rect">
            <a:avLst/>
          </a:prstGeom>
        </p:spPr>
      </p:pic>
      <p:pic>
        <p:nvPicPr>
          <p:cNvPr id="13" name="Graphique 12" descr="Bâtiment">
            <a:extLst>
              <a:ext uri="{FF2B5EF4-FFF2-40B4-BE49-F238E27FC236}">
                <a16:creationId xmlns:a16="http://schemas.microsoft.com/office/drawing/2014/main" id="{B9339433-6728-384A-A47D-76410F2EE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1170" y="1574981"/>
            <a:ext cx="1179157" cy="1179157"/>
          </a:xfrm>
          <a:prstGeom prst="rect">
            <a:avLst/>
          </a:prstGeom>
        </p:spPr>
      </p:pic>
      <p:sp>
        <p:nvSpPr>
          <p:cNvPr id="14" name="Flèche vers le bas 13">
            <a:extLst>
              <a:ext uri="{FF2B5EF4-FFF2-40B4-BE49-F238E27FC236}">
                <a16:creationId xmlns:a16="http://schemas.microsoft.com/office/drawing/2014/main" id="{27D0F7C2-DA51-874E-B6CD-F5EF63CA29AC}"/>
              </a:ext>
            </a:extLst>
          </p:cNvPr>
          <p:cNvSpPr/>
          <p:nvPr/>
        </p:nvSpPr>
        <p:spPr>
          <a:xfrm>
            <a:off x="3724840" y="2747631"/>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èche vers le bas 6">
            <a:extLst>
              <a:ext uri="{FF2B5EF4-FFF2-40B4-BE49-F238E27FC236}">
                <a16:creationId xmlns:a16="http://schemas.microsoft.com/office/drawing/2014/main" id="{58B77F34-A1F0-0845-91C1-87A5A2F700CC}"/>
              </a:ext>
            </a:extLst>
          </p:cNvPr>
          <p:cNvSpPr/>
          <p:nvPr/>
        </p:nvSpPr>
        <p:spPr>
          <a:xfrm>
            <a:off x="3719822" y="3862452"/>
            <a:ext cx="241854" cy="247918"/>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que 7" descr="Réunion">
            <a:extLst>
              <a:ext uri="{FF2B5EF4-FFF2-40B4-BE49-F238E27FC236}">
                <a16:creationId xmlns:a16="http://schemas.microsoft.com/office/drawing/2014/main" id="{36A1D3A0-52D4-A041-9F14-29335D227C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549" y="2889409"/>
            <a:ext cx="914400" cy="914400"/>
          </a:xfrm>
          <a:prstGeom prst="rect">
            <a:avLst/>
          </a:prstGeom>
        </p:spPr>
      </p:pic>
      <p:pic>
        <p:nvPicPr>
          <p:cNvPr id="9" name="Graphique 8" descr="Brainstorming de groupe">
            <a:extLst>
              <a:ext uri="{FF2B5EF4-FFF2-40B4-BE49-F238E27FC236}">
                <a16:creationId xmlns:a16="http://schemas.microsoft.com/office/drawing/2014/main" id="{0551506A-C9FE-EE44-840E-488293BCCB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8228" y="4261554"/>
            <a:ext cx="1328077" cy="1328077"/>
          </a:xfrm>
          <a:prstGeom prst="rect">
            <a:avLst/>
          </a:prstGeom>
        </p:spPr>
      </p:pic>
      <p:pic>
        <p:nvPicPr>
          <p:cNvPr id="10" name="Graphique 9" descr="Document">
            <a:extLst>
              <a:ext uri="{FF2B5EF4-FFF2-40B4-BE49-F238E27FC236}">
                <a16:creationId xmlns:a16="http://schemas.microsoft.com/office/drawing/2014/main" id="{1ACCCE84-A9AE-A449-866D-78B4F60699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4633" y="4425306"/>
            <a:ext cx="1000577" cy="1000577"/>
          </a:xfrm>
          <a:prstGeom prst="rect">
            <a:avLst/>
          </a:prstGeom>
        </p:spPr>
      </p:pic>
      <p:sp>
        <p:nvSpPr>
          <p:cNvPr id="11" name="Flèche vers le bas 10">
            <a:extLst>
              <a:ext uri="{FF2B5EF4-FFF2-40B4-BE49-F238E27FC236}">
                <a16:creationId xmlns:a16="http://schemas.microsoft.com/office/drawing/2014/main" id="{17B72097-AD09-BC4D-9C97-54E7603F3C21}"/>
              </a:ext>
            </a:extLst>
          </p:cNvPr>
          <p:cNvSpPr/>
          <p:nvPr/>
        </p:nvSpPr>
        <p:spPr>
          <a:xfrm rot="16200000">
            <a:off x="7010814" y="4595936"/>
            <a:ext cx="269310" cy="659316"/>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que 14" descr="Boussole">
            <a:extLst>
              <a:ext uri="{FF2B5EF4-FFF2-40B4-BE49-F238E27FC236}">
                <a16:creationId xmlns:a16="http://schemas.microsoft.com/office/drawing/2014/main" id="{BE06DD07-4DE5-7542-BE89-6D4AD3D6E9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55066" y="2889409"/>
            <a:ext cx="914400" cy="914400"/>
          </a:xfrm>
          <a:prstGeom prst="rect">
            <a:avLst/>
          </a:prstGeom>
        </p:spPr>
      </p:pic>
      <p:sp>
        <p:nvSpPr>
          <p:cNvPr id="16" name="Flèche vers le bas 15">
            <a:extLst>
              <a:ext uri="{FF2B5EF4-FFF2-40B4-BE49-F238E27FC236}">
                <a16:creationId xmlns:a16="http://schemas.microsoft.com/office/drawing/2014/main" id="{1D21A59D-AC31-BC43-9DED-ACEF664B17B9}"/>
              </a:ext>
            </a:extLst>
          </p:cNvPr>
          <p:cNvSpPr/>
          <p:nvPr/>
        </p:nvSpPr>
        <p:spPr>
          <a:xfrm>
            <a:off x="5491339" y="3881497"/>
            <a:ext cx="241854" cy="24791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7704F69-1100-C24B-ABFC-A6E03FCCFC86}"/>
              </a:ext>
            </a:extLst>
          </p:cNvPr>
          <p:cNvSpPr/>
          <p:nvPr/>
        </p:nvSpPr>
        <p:spPr>
          <a:xfrm>
            <a:off x="855166" y="1574981"/>
            <a:ext cx="2317686" cy="2862322"/>
          </a:xfrm>
          <a:prstGeom prst="rect">
            <a:avLst/>
          </a:prstGeom>
        </p:spPr>
        <p:txBody>
          <a:bodyPr wrap="square">
            <a:spAutoFit/>
          </a:bodyPr>
          <a:lstStyle/>
          <a:p>
            <a:r>
              <a:rPr lang="en-GB" dirty="0"/>
              <a:t>Teacher teams obtain monitoring results that provide them an overview of their student’s achievements. These results should support the teachers in their reflections about the school development.</a:t>
            </a:r>
          </a:p>
        </p:txBody>
      </p:sp>
      <p:pic>
        <p:nvPicPr>
          <p:cNvPr id="18" name="Graphique 17" descr="Statistiques">
            <a:extLst>
              <a:ext uri="{FF2B5EF4-FFF2-40B4-BE49-F238E27FC236}">
                <a16:creationId xmlns:a16="http://schemas.microsoft.com/office/drawing/2014/main" id="{F7B70295-F48E-6B43-97F1-82F6A3EE0FE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4262" y="4603049"/>
            <a:ext cx="914400" cy="914400"/>
          </a:xfrm>
          <a:prstGeom prst="rect">
            <a:avLst/>
          </a:prstGeom>
        </p:spPr>
      </p:pic>
      <p:sp>
        <p:nvSpPr>
          <p:cNvPr id="19" name="Flèche vers le bas 18">
            <a:extLst>
              <a:ext uri="{FF2B5EF4-FFF2-40B4-BE49-F238E27FC236}">
                <a16:creationId xmlns:a16="http://schemas.microsoft.com/office/drawing/2014/main" id="{079399B6-BD02-C54D-BD1C-81A19B0557E1}"/>
              </a:ext>
            </a:extLst>
          </p:cNvPr>
          <p:cNvSpPr/>
          <p:nvPr/>
        </p:nvSpPr>
        <p:spPr>
          <a:xfrm rot="16200000">
            <a:off x="2150050" y="4730589"/>
            <a:ext cx="269310" cy="6593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 descr="GOUV_SIP">
            <a:extLst>
              <a:ext uri="{FF2B5EF4-FFF2-40B4-BE49-F238E27FC236}">
                <a16:creationId xmlns:a16="http://schemas.microsoft.com/office/drawing/2014/main" id="{5408F9B0-9AB0-B14D-B1A6-F1531A7B7E95}"/>
              </a:ext>
            </a:extLst>
          </p:cNvPr>
          <p:cNvPicPr/>
          <p:nvPr/>
        </p:nvPicPr>
        <p:blipFill>
          <a:blip r:embed="rId16">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313077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7B6CB-3A28-B443-A75D-5F0DB00C9C58}"/>
              </a:ext>
            </a:extLst>
          </p:cNvPr>
          <p:cNvSpPr>
            <a:spLocks noGrp="1"/>
          </p:cNvSpPr>
          <p:nvPr>
            <p:ph type="title"/>
          </p:nvPr>
        </p:nvSpPr>
        <p:spPr/>
        <p:txBody>
          <a:bodyPr>
            <a:normAutofit/>
          </a:bodyPr>
          <a:lstStyle/>
          <a:p>
            <a:r>
              <a:rPr lang="en-GB" sz="3600" dirty="0"/>
              <a:t>Implementing the new Paradigm on the national level</a:t>
            </a:r>
          </a:p>
        </p:txBody>
      </p:sp>
      <p:sp>
        <p:nvSpPr>
          <p:cNvPr id="6" name="Rectangle : coins arrondis 5">
            <a:extLst>
              <a:ext uri="{FF2B5EF4-FFF2-40B4-BE49-F238E27FC236}">
                <a16:creationId xmlns:a16="http://schemas.microsoft.com/office/drawing/2014/main" id="{6AED5904-9F59-7744-A6DB-721C2E0DA4EA}"/>
              </a:ext>
            </a:extLst>
          </p:cNvPr>
          <p:cNvSpPr/>
          <p:nvPr/>
        </p:nvSpPr>
        <p:spPr>
          <a:xfrm>
            <a:off x="757572" y="1957588"/>
            <a:ext cx="2201214" cy="365760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SCRIPT</a:t>
            </a:r>
          </a:p>
          <a:p>
            <a:pPr algn="ctr"/>
            <a:endParaRPr lang="en-GB" dirty="0">
              <a:solidFill>
                <a:schemeClr val="tx1"/>
              </a:solidFill>
            </a:endParaRPr>
          </a:p>
          <a:p>
            <a:pPr algn="ctr"/>
            <a:r>
              <a:rPr lang="en-GB" dirty="0">
                <a:solidFill>
                  <a:schemeClr val="tx1"/>
                </a:solidFill>
              </a:rPr>
              <a:t>The SCRIPT is in charge to develop innovative pedagogical programs and projects </a:t>
            </a:r>
          </a:p>
        </p:txBody>
      </p:sp>
      <p:sp>
        <p:nvSpPr>
          <p:cNvPr id="20" name="Rectangle : coins arrondis 19">
            <a:extLst>
              <a:ext uri="{FF2B5EF4-FFF2-40B4-BE49-F238E27FC236}">
                <a16:creationId xmlns:a16="http://schemas.microsoft.com/office/drawing/2014/main" id="{EB01A531-CB7A-8B49-9B5D-6A5101624BD5}"/>
              </a:ext>
            </a:extLst>
          </p:cNvPr>
          <p:cNvSpPr/>
          <p:nvPr/>
        </p:nvSpPr>
        <p:spPr>
          <a:xfrm>
            <a:off x="3555910" y="1957588"/>
            <a:ext cx="2201214" cy="3657601"/>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National Program Commissions</a:t>
            </a:r>
          </a:p>
          <a:p>
            <a:pPr algn="ctr"/>
            <a:endParaRPr lang="en-GB" dirty="0">
              <a:solidFill>
                <a:schemeClr val="tx1"/>
              </a:solidFill>
            </a:endParaRPr>
          </a:p>
          <a:p>
            <a:pPr algn="ctr"/>
            <a:r>
              <a:rPr lang="en-GB" dirty="0">
                <a:solidFill>
                  <a:schemeClr val="tx1"/>
                </a:solidFill>
              </a:rPr>
              <a:t>For every school subject, a national Program Commission reflects on how the different subjects could be organized more efficiently</a:t>
            </a:r>
          </a:p>
        </p:txBody>
      </p:sp>
      <p:sp>
        <p:nvSpPr>
          <p:cNvPr id="21" name="Rectangle : coins arrondis 20">
            <a:extLst>
              <a:ext uri="{FF2B5EF4-FFF2-40B4-BE49-F238E27FC236}">
                <a16:creationId xmlns:a16="http://schemas.microsoft.com/office/drawing/2014/main" id="{D57DC094-5AAA-F944-AE5F-8F7A742AB6AE}"/>
              </a:ext>
            </a:extLst>
          </p:cNvPr>
          <p:cNvSpPr/>
          <p:nvPr/>
        </p:nvSpPr>
        <p:spPr>
          <a:xfrm>
            <a:off x="6354248" y="1957588"/>
            <a:ext cx="2201214" cy="365760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Centre for Political Education</a:t>
            </a:r>
          </a:p>
          <a:p>
            <a:pPr algn="ctr"/>
            <a:endParaRPr lang="en-GB" dirty="0">
              <a:solidFill>
                <a:schemeClr val="tx1"/>
              </a:solidFill>
            </a:endParaRPr>
          </a:p>
          <a:p>
            <a:pPr algn="ctr"/>
            <a:r>
              <a:rPr lang="en-GB" dirty="0">
                <a:solidFill>
                  <a:schemeClr val="tx1"/>
                </a:solidFill>
              </a:rPr>
              <a:t>This institution develops school material for Political Education and supports the teachers in how to teach this subject</a:t>
            </a:r>
          </a:p>
        </p:txBody>
      </p:sp>
      <p:sp>
        <p:nvSpPr>
          <p:cNvPr id="22" name="Rectangle : coins arrondis 21">
            <a:extLst>
              <a:ext uri="{FF2B5EF4-FFF2-40B4-BE49-F238E27FC236}">
                <a16:creationId xmlns:a16="http://schemas.microsoft.com/office/drawing/2014/main" id="{3C87C221-8AFD-2D45-9FEE-95461C9E4390}"/>
              </a:ext>
            </a:extLst>
          </p:cNvPr>
          <p:cNvSpPr/>
          <p:nvPr/>
        </p:nvSpPr>
        <p:spPr>
          <a:xfrm>
            <a:off x="9152586" y="1957588"/>
            <a:ext cx="2201214" cy="365760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National Observatory for School Quality </a:t>
            </a:r>
          </a:p>
          <a:p>
            <a:pPr algn="ctr"/>
            <a:endParaRPr lang="en-GB" dirty="0">
              <a:solidFill>
                <a:schemeClr val="tx1"/>
              </a:solidFill>
            </a:endParaRPr>
          </a:p>
          <a:p>
            <a:pPr algn="ctr"/>
            <a:r>
              <a:rPr lang="en-GB" dirty="0">
                <a:solidFill>
                  <a:schemeClr val="tx1"/>
                </a:solidFill>
              </a:rPr>
              <a:t>The National Observatory has the mission to monitor the Luxembourgish School System</a:t>
            </a:r>
          </a:p>
        </p:txBody>
      </p:sp>
      <p:pic>
        <p:nvPicPr>
          <p:cNvPr id="23" name="Picture 1" descr="GOUV_SIP">
            <a:extLst>
              <a:ext uri="{FF2B5EF4-FFF2-40B4-BE49-F238E27FC236}">
                <a16:creationId xmlns:a16="http://schemas.microsoft.com/office/drawing/2014/main" id="{2A338527-9DCF-ED45-A123-8394B7AD20B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406289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2A4A1-2CB4-7D4A-9203-6ABE170841D0}"/>
              </a:ext>
            </a:extLst>
          </p:cNvPr>
          <p:cNvSpPr txBox="1"/>
          <p:nvPr/>
        </p:nvSpPr>
        <p:spPr>
          <a:xfrm>
            <a:off x="2801668" y="3059668"/>
            <a:ext cx="6588663" cy="738664"/>
          </a:xfrm>
          <a:prstGeom prst="rect">
            <a:avLst/>
          </a:prstGeom>
          <a:noFill/>
        </p:spPr>
        <p:txBody>
          <a:bodyPr wrap="none" rtlCol="0">
            <a:spAutoFit/>
          </a:bodyPr>
          <a:lstStyle/>
          <a:p>
            <a:r>
              <a:rPr lang="en-GB" sz="4200" dirty="0"/>
              <a:t>What is the situation in 2019?</a:t>
            </a:r>
          </a:p>
        </p:txBody>
      </p:sp>
      <p:pic>
        <p:nvPicPr>
          <p:cNvPr id="3" name="Picture 1" descr="GOUV_SIP">
            <a:extLst>
              <a:ext uri="{FF2B5EF4-FFF2-40B4-BE49-F238E27FC236}">
                <a16:creationId xmlns:a16="http://schemas.microsoft.com/office/drawing/2014/main" id="{AA14A271-A5ED-D540-A460-9824678EA97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4" name="Graphique 3" descr="Puzzle">
            <a:extLst>
              <a:ext uri="{FF2B5EF4-FFF2-40B4-BE49-F238E27FC236}">
                <a16:creationId xmlns:a16="http://schemas.microsoft.com/office/drawing/2014/main" id="{181C4225-B09C-0C4C-837B-4AEC86A74A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7296" y="4032267"/>
            <a:ext cx="2665878" cy="2665878"/>
          </a:xfrm>
          <a:prstGeom prst="rect">
            <a:avLst/>
          </a:prstGeom>
        </p:spPr>
      </p:pic>
    </p:spTree>
    <p:extLst>
      <p:ext uri="{BB962C8B-B14F-4D97-AF65-F5344CB8AC3E}">
        <p14:creationId xmlns:p14="http://schemas.microsoft.com/office/powerpoint/2010/main" val="318000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1022400" y="486000"/>
            <a:ext cx="6586491" cy="1676603"/>
          </a:xfrm>
        </p:spPr>
        <p:txBody>
          <a:bodyPr>
            <a:normAutofit/>
          </a:bodyPr>
          <a:lstStyle/>
          <a:p>
            <a:r>
              <a:rPr lang="fr-FR" dirty="0"/>
              <a:t>The situation in 2019</a:t>
            </a:r>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648930" y="1996225"/>
            <a:ext cx="9847352" cy="4384255"/>
          </a:xfrm>
        </p:spPr>
        <p:txBody>
          <a:bodyPr>
            <a:normAutofit/>
          </a:bodyPr>
          <a:lstStyle/>
          <a:p>
            <a:pPr marL="0" indent="0">
              <a:buNone/>
            </a:pPr>
            <a:endParaRPr lang="en-GB" sz="2200" dirty="0"/>
          </a:p>
          <a:p>
            <a:pPr lvl="1"/>
            <a:r>
              <a:rPr lang="en-GB" sz="2200" dirty="0"/>
              <a:t>The paradigm introduced by law in 2009 is still not adopted by most of the actors in education</a:t>
            </a:r>
          </a:p>
          <a:p>
            <a:pPr lvl="1"/>
            <a:r>
              <a:rPr lang="en-GB" sz="2200" dirty="0"/>
              <a:t>Teacher Unions speak in favour of the old Paradigm</a:t>
            </a:r>
          </a:p>
          <a:p>
            <a:pPr lvl="1"/>
            <a:r>
              <a:rPr lang="en-GB" sz="2200" dirty="0"/>
              <a:t>Teachers apply the regulations of the new paradigm but in many cases still reason in the old paradigm, these incoherence’s lead to frustrations on the teacher’s side and to malfunctioning on the school’s side</a:t>
            </a:r>
          </a:p>
          <a:p>
            <a:pPr lvl="1"/>
            <a:r>
              <a:rPr lang="en-GB" sz="2200" dirty="0"/>
              <a:t>Most teachers still have difficulties to deal efficiently with the heterogeneity they face every day</a:t>
            </a:r>
          </a:p>
          <a:p>
            <a:pPr lvl="1"/>
            <a:r>
              <a:rPr lang="en-GB" sz="2200" dirty="0"/>
              <a:t>Schools still have difficulties to assume the autonomy awarded to them</a:t>
            </a:r>
            <a:endParaRPr lang="en-GB" sz="1400" dirty="0"/>
          </a:p>
          <a:p>
            <a:pPr marL="0" indent="0">
              <a:buNone/>
            </a:pPr>
            <a:endParaRPr lang="en-GB" sz="2200" dirty="0"/>
          </a:p>
        </p:txBody>
      </p:sp>
      <p:pic>
        <p:nvPicPr>
          <p:cNvPr id="4" name="Picture 1" descr="GOUV_SIP">
            <a:extLst>
              <a:ext uri="{FF2B5EF4-FFF2-40B4-BE49-F238E27FC236}">
                <a16:creationId xmlns:a16="http://schemas.microsoft.com/office/drawing/2014/main" id="{6AAE0D65-E64D-5448-8A0D-B2C95BED14E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304961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8A2BF-19E5-0E46-9D5E-54107B621C97}"/>
              </a:ext>
            </a:extLst>
          </p:cNvPr>
          <p:cNvSpPr>
            <a:spLocks noGrp="1"/>
          </p:cNvSpPr>
          <p:nvPr>
            <p:ph type="title"/>
          </p:nvPr>
        </p:nvSpPr>
        <p:spPr/>
        <p:txBody>
          <a:bodyPr/>
          <a:lstStyle/>
          <a:p>
            <a:r>
              <a:rPr lang="fr-FR" dirty="0"/>
              <a:t>Plan of </a:t>
            </a:r>
            <a:r>
              <a:rPr lang="fr-FR" dirty="0" err="1"/>
              <a:t>Presentation</a:t>
            </a:r>
            <a:endParaRPr lang="fr-FR" dirty="0"/>
          </a:p>
        </p:txBody>
      </p:sp>
      <p:sp>
        <p:nvSpPr>
          <p:cNvPr id="3" name="ZoneTexte 2">
            <a:extLst>
              <a:ext uri="{FF2B5EF4-FFF2-40B4-BE49-F238E27FC236}">
                <a16:creationId xmlns:a16="http://schemas.microsoft.com/office/drawing/2014/main" id="{5A2C0794-9095-EF45-B2C7-8F2D4F075FE5}"/>
              </a:ext>
            </a:extLst>
          </p:cNvPr>
          <p:cNvSpPr txBox="1"/>
          <p:nvPr/>
        </p:nvSpPr>
        <p:spPr>
          <a:xfrm>
            <a:off x="1197735" y="6606862"/>
            <a:ext cx="184731" cy="369332"/>
          </a:xfrm>
          <a:prstGeom prst="rect">
            <a:avLst/>
          </a:prstGeom>
          <a:noFill/>
        </p:spPr>
        <p:txBody>
          <a:bodyPr wrap="none" rtlCol="0">
            <a:spAutoFit/>
          </a:bodyPr>
          <a:lstStyle/>
          <a:p>
            <a:endParaRPr lang="en-GB" dirty="0"/>
          </a:p>
        </p:txBody>
      </p:sp>
      <p:pic>
        <p:nvPicPr>
          <p:cNvPr id="4" name="Picture 1" descr="GOUV_SIP">
            <a:extLst>
              <a:ext uri="{FF2B5EF4-FFF2-40B4-BE49-F238E27FC236}">
                <a16:creationId xmlns:a16="http://schemas.microsoft.com/office/drawing/2014/main" id="{5F4CD09C-4C5C-8C47-982A-81F6EB7C130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
        <p:nvSpPr>
          <p:cNvPr id="5" name="ZoneTexte 4">
            <a:extLst>
              <a:ext uri="{FF2B5EF4-FFF2-40B4-BE49-F238E27FC236}">
                <a16:creationId xmlns:a16="http://schemas.microsoft.com/office/drawing/2014/main" id="{FE75991A-F68B-9D4F-B00D-2580F6BDAE9B}"/>
              </a:ext>
            </a:extLst>
          </p:cNvPr>
          <p:cNvSpPr txBox="1"/>
          <p:nvPr/>
        </p:nvSpPr>
        <p:spPr>
          <a:xfrm>
            <a:off x="839396" y="2084832"/>
            <a:ext cx="8665212" cy="2616101"/>
          </a:xfrm>
          <a:prstGeom prst="rect">
            <a:avLst/>
          </a:prstGeom>
          <a:noFill/>
        </p:spPr>
        <p:txBody>
          <a:bodyPr wrap="square" rtlCol="0">
            <a:spAutoFit/>
          </a:bodyPr>
          <a:lstStyle/>
          <a:p>
            <a:pPr marL="285750" indent="-285750">
              <a:buFont typeface="Arial" panose="020B0604020202020204" pitchFamily="34" charset="0"/>
              <a:buChar char="•"/>
            </a:pPr>
            <a:r>
              <a:rPr lang="en-GB" sz="3200" dirty="0"/>
              <a:t>A new paradigm in education since 2009</a:t>
            </a:r>
          </a:p>
          <a:p>
            <a:pPr marL="285750" indent="-285750">
              <a:buFont typeface="Arial" panose="020B0604020202020204" pitchFamily="34" charset="0"/>
              <a:buChar char="•"/>
            </a:pPr>
            <a:r>
              <a:rPr lang="en-GB" sz="3200" dirty="0"/>
              <a:t>Implementation of the new paradigm</a:t>
            </a:r>
          </a:p>
          <a:p>
            <a:pPr marL="285750" indent="-285750">
              <a:buFont typeface="Arial" panose="020B0604020202020204" pitchFamily="34" charset="0"/>
              <a:buChar char="•"/>
            </a:pPr>
            <a:r>
              <a:rPr lang="en-GB" sz="3200" dirty="0"/>
              <a:t>The situation in 2019</a:t>
            </a:r>
          </a:p>
          <a:p>
            <a:pPr marL="285750" indent="-285750">
              <a:buFont typeface="Arial" panose="020B0604020202020204" pitchFamily="34" charset="0"/>
              <a:buChar char="•"/>
            </a:pPr>
            <a:r>
              <a:rPr lang="en-GB" sz="3200" dirty="0"/>
              <a:t>The challenges for the future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Graphique 5" descr="Puzzle">
            <a:extLst>
              <a:ext uri="{FF2B5EF4-FFF2-40B4-BE49-F238E27FC236}">
                <a16:creationId xmlns:a16="http://schemas.microsoft.com/office/drawing/2014/main" id="{964ACEFE-D311-AA45-A760-12200D4B91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8526" y="3367994"/>
            <a:ext cx="2665878" cy="2665878"/>
          </a:xfrm>
          <a:prstGeom prst="rect">
            <a:avLst/>
          </a:prstGeom>
        </p:spPr>
      </p:pic>
    </p:spTree>
    <p:extLst>
      <p:ext uri="{BB962C8B-B14F-4D97-AF65-F5344CB8AC3E}">
        <p14:creationId xmlns:p14="http://schemas.microsoft.com/office/powerpoint/2010/main" val="187327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2A4A1-2CB4-7D4A-9203-6ABE170841D0}"/>
              </a:ext>
            </a:extLst>
          </p:cNvPr>
          <p:cNvSpPr txBox="1"/>
          <p:nvPr/>
        </p:nvSpPr>
        <p:spPr>
          <a:xfrm>
            <a:off x="1275385" y="3059668"/>
            <a:ext cx="9641229" cy="738664"/>
          </a:xfrm>
          <a:prstGeom prst="rect">
            <a:avLst/>
          </a:prstGeom>
          <a:noFill/>
        </p:spPr>
        <p:txBody>
          <a:bodyPr wrap="none" rtlCol="0">
            <a:spAutoFit/>
          </a:bodyPr>
          <a:lstStyle/>
          <a:p>
            <a:r>
              <a:rPr lang="en-GB" sz="4200" dirty="0"/>
              <a:t>What are the challenges for the next years?</a:t>
            </a:r>
          </a:p>
        </p:txBody>
      </p:sp>
      <p:pic>
        <p:nvPicPr>
          <p:cNvPr id="3" name="Picture 1" descr="GOUV_SIP">
            <a:extLst>
              <a:ext uri="{FF2B5EF4-FFF2-40B4-BE49-F238E27FC236}">
                <a16:creationId xmlns:a16="http://schemas.microsoft.com/office/drawing/2014/main" id="{2FF6DE2A-848F-F841-A38D-111A836C3EB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4" name="Graphique 3" descr="Puzzle">
            <a:extLst>
              <a:ext uri="{FF2B5EF4-FFF2-40B4-BE49-F238E27FC236}">
                <a16:creationId xmlns:a16="http://schemas.microsoft.com/office/drawing/2014/main" id="{77D2E2F7-07EB-4F42-BE29-9E6B4484D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6204" y="393790"/>
            <a:ext cx="2665878" cy="2665878"/>
          </a:xfrm>
          <a:prstGeom prst="rect">
            <a:avLst/>
          </a:prstGeom>
        </p:spPr>
      </p:pic>
    </p:spTree>
    <p:extLst>
      <p:ext uri="{BB962C8B-B14F-4D97-AF65-F5344CB8AC3E}">
        <p14:creationId xmlns:p14="http://schemas.microsoft.com/office/powerpoint/2010/main" val="404295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648929" y="629266"/>
            <a:ext cx="7902643" cy="1676603"/>
          </a:xfrm>
        </p:spPr>
        <p:txBody>
          <a:bodyPr>
            <a:normAutofit/>
          </a:bodyPr>
          <a:lstStyle/>
          <a:p>
            <a:r>
              <a:rPr lang="fr-FR" dirty="0"/>
              <a:t>The challenges for the </a:t>
            </a:r>
            <a:r>
              <a:rPr lang="fr-FR" dirty="0" err="1"/>
              <a:t>next</a:t>
            </a:r>
            <a:r>
              <a:rPr lang="fr-FR" dirty="0"/>
              <a:t> </a:t>
            </a:r>
            <a:r>
              <a:rPr lang="fr-FR" dirty="0" err="1"/>
              <a:t>years</a:t>
            </a:r>
            <a:endParaRPr lang="fr-FR" dirty="0"/>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648930" y="2052320"/>
            <a:ext cx="7709459" cy="4328160"/>
          </a:xfrm>
        </p:spPr>
        <p:txBody>
          <a:bodyPr>
            <a:normAutofit/>
          </a:bodyPr>
          <a:lstStyle/>
          <a:p>
            <a:pPr marL="0" indent="0">
              <a:buNone/>
            </a:pPr>
            <a:endParaRPr lang="en-GB" sz="2200" dirty="0"/>
          </a:p>
          <a:p>
            <a:pPr>
              <a:buFont typeface="Arial" panose="020B0604020202020204" pitchFamily="34" charset="0"/>
              <a:buChar char="•"/>
            </a:pPr>
            <a:r>
              <a:rPr lang="en-GB" sz="2200" dirty="0"/>
              <a:t>It is important to </a:t>
            </a:r>
            <a:r>
              <a:rPr lang="en-GB" sz="2200" b="1" dirty="0"/>
              <a:t>illustrate </a:t>
            </a:r>
            <a:r>
              <a:rPr lang="en-GB" sz="2200" dirty="0"/>
              <a:t>the new paradigm to make it easier for teachers to become engaged</a:t>
            </a:r>
          </a:p>
          <a:p>
            <a:pPr>
              <a:buFont typeface="Arial" panose="020B0604020202020204" pitchFamily="34" charset="0"/>
              <a:buChar char="•"/>
            </a:pPr>
            <a:r>
              <a:rPr lang="en-GB" dirty="0"/>
              <a:t>Teachers must be </a:t>
            </a:r>
            <a:r>
              <a:rPr lang="en-GB" b="1" dirty="0"/>
              <a:t>sufficiently trained </a:t>
            </a:r>
            <a:r>
              <a:rPr lang="en-GB" dirty="0"/>
              <a:t>to feel safe to act in the logic of the new paradigm and to assume their autonomy</a:t>
            </a:r>
            <a:endParaRPr lang="en-GB" sz="2200" dirty="0"/>
          </a:p>
          <a:p>
            <a:pPr>
              <a:buFont typeface="Arial" panose="020B0604020202020204" pitchFamily="34" charset="0"/>
              <a:buChar char="•"/>
            </a:pPr>
            <a:r>
              <a:rPr lang="en-GB" sz="2200" dirty="0"/>
              <a:t>The different institutions have to work together, in order to give </a:t>
            </a:r>
            <a:r>
              <a:rPr lang="en-GB" sz="2200" b="1" dirty="0"/>
              <a:t>clear messages </a:t>
            </a:r>
            <a:r>
              <a:rPr lang="en-GB" sz="2200" dirty="0"/>
              <a:t>in favour of the new paradigm</a:t>
            </a:r>
          </a:p>
          <a:p>
            <a:pPr>
              <a:buFont typeface="Arial" panose="020B0604020202020204" pitchFamily="34" charset="0"/>
              <a:buChar char="•"/>
            </a:pPr>
            <a:r>
              <a:rPr lang="en-GB" sz="2200" dirty="0"/>
              <a:t>Strategies, how </a:t>
            </a:r>
            <a:r>
              <a:rPr lang="en-GB" sz="2200" b="1" dirty="0"/>
              <a:t>the public opinion should be influenced </a:t>
            </a:r>
            <a:r>
              <a:rPr lang="en-GB" sz="2200" dirty="0"/>
              <a:t>in favour of the new paradigm, need to be developed.</a:t>
            </a:r>
          </a:p>
        </p:txBody>
      </p:sp>
      <p:pic>
        <p:nvPicPr>
          <p:cNvPr id="4" name="Picture 1" descr="GOUV_SIP">
            <a:extLst>
              <a:ext uri="{FF2B5EF4-FFF2-40B4-BE49-F238E27FC236}">
                <a16:creationId xmlns:a16="http://schemas.microsoft.com/office/drawing/2014/main" id="{7E9AF6D9-C5E7-7245-8D4E-C4D49F12344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5" name="Graphique 4" descr="Pièces de puzzle">
            <a:extLst>
              <a:ext uri="{FF2B5EF4-FFF2-40B4-BE49-F238E27FC236}">
                <a16:creationId xmlns:a16="http://schemas.microsoft.com/office/drawing/2014/main" id="{D170A3FA-62DA-1A4D-BC5D-40391CD855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5789" y="2052320"/>
            <a:ext cx="3483797" cy="3483797"/>
          </a:xfrm>
          <a:prstGeom prst="rect">
            <a:avLst/>
          </a:prstGeom>
        </p:spPr>
      </p:pic>
    </p:spTree>
    <p:extLst>
      <p:ext uri="{BB962C8B-B14F-4D97-AF65-F5344CB8AC3E}">
        <p14:creationId xmlns:p14="http://schemas.microsoft.com/office/powerpoint/2010/main" val="192747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336DDDD-9DE2-7740-9E04-5052DCC2E1BB}"/>
              </a:ext>
            </a:extLst>
          </p:cNvPr>
          <p:cNvSpPr txBox="1"/>
          <p:nvPr/>
        </p:nvSpPr>
        <p:spPr>
          <a:xfrm>
            <a:off x="1107583" y="888642"/>
            <a:ext cx="2064989" cy="630942"/>
          </a:xfrm>
          <a:prstGeom prst="rect">
            <a:avLst/>
          </a:prstGeom>
          <a:noFill/>
        </p:spPr>
        <p:txBody>
          <a:bodyPr wrap="none" rtlCol="0">
            <a:spAutoFit/>
          </a:bodyPr>
          <a:lstStyle/>
          <a:p>
            <a:r>
              <a:rPr lang="en-GB" sz="3500" dirty="0"/>
              <a:t>Questions?</a:t>
            </a:r>
          </a:p>
        </p:txBody>
      </p:sp>
      <p:sp>
        <p:nvSpPr>
          <p:cNvPr id="3" name="ZoneTexte 2">
            <a:extLst>
              <a:ext uri="{FF2B5EF4-FFF2-40B4-BE49-F238E27FC236}">
                <a16:creationId xmlns:a16="http://schemas.microsoft.com/office/drawing/2014/main" id="{552CE61E-6007-4647-B3D6-C7B16F422154}"/>
              </a:ext>
            </a:extLst>
          </p:cNvPr>
          <p:cNvSpPr txBox="1"/>
          <p:nvPr/>
        </p:nvSpPr>
        <p:spPr>
          <a:xfrm>
            <a:off x="5203064" y="2411692"/>
            <a:ext cx="5254580" cy="630942"/>
          </a:xfrm>
          <a:prstGeom prst="rect">
            <a:avLst/>
          </a:prstGeom>
          <a:noFill/>
        </p:spPr>
        <p:txBody>
          <a:bodyPr wrap="square" rtlCol="0">
            <a:spAutoFit/>
          </a:bodyPr>
          <a:lstStyle/>
          <a:p>
            <a:r>
              <a:rPr lang="en-GB" sz="3500" dirty="0"/>
              <a:t>Thank you for your attention!</a:t>
            </a:r>
          </a:p>
        </p:txBody>
      </p:sp>
      <p:pic>
        <p:nvPicPr>
          <p:cNvPr id="4" name="Picture 1" descr="GOUV_SIP">
            <a:extLst>
              <a:ext uri="{FF2B5EF4-FFF2-40B4-BE49-F238E27FC236}">
                <a16:creationId xmlns:a16="http://schemas.microsoft.com/office/drawing/2014/main" id="{C9A6016E-028F-1942-AEF2-C737BD26259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
        <p:nvSpPr>
          <p:cNvPr id="5" name="ZoneTexte 4">
            <a:extLst>
              <a:ext uri="{FF2B5EF4-FFF2-40B4-BE49-F238E27FC236}">
                <a16:creationId xmlns:a16="http://schemas.microsoft.com/office/drawing/2014/main" id="{D0B215EC-20CA-244D-91B8-27C54529AEE6}"/>
              </a:ext>
            </a:extLst>
          </p:cNvPr>
          <p:cNvSpPr txBox="1"/>
          <p:nvPr/>
        </p:nvSpPr>
        <p:spPr>
          <a:xfrm>
            <a:off x="6838682" y="4456090"/>
            <a:ext cx="4163127" cy="2308324"/>
          </a:xfrm>
          <a:prstGeom prst="rect">
            <a:avLst/>
          </a:prstGeom>
          <a:noFill/>
        </p:spPr>
        <p:txBody>
          <a:bodyPr wrap="none" rtlCol="0">
            <a:spAutoFit/>
          </a:bodyPr>
          <a:lstStyle/>
          <a:p>
            <a:r>
              <a:rPr lang="en-GB" dirty="0"/>
              <a:t>Jeff SCHMIT</a:t>
            </a:r>
          </a:p>
          <a:p>
            <a:r>
              <a:rPr lang="en-GB" dirty="0"/>
              <a:t>Deputy Director of the regional Directorate</a:t>
            </a:r>
          </a:p>
          <a:p>
            <a:r>
              <a:rPr lang="en-GB" dirty="0"/>
              <a:t>DR10 </a:t>
            </a:r>
            <a:r>
              <a:rPr lang="en-GB" dirty="0" err="1"/>
              <a:t>Grevenmacher</a:t>
            </a:r>
            <a:endParaRPr lang="en-GB" dirty="0"/>
          </a:p>
          <a:p>
            <a:endParaRPr lang="en-GB" dirty="0"/>
          </a:p>
          <a:p>
            <a:r>
              <a:rPr lang="en-GB" dirty="0" err="1"/>
              <a:t>jeff.schmit@men.lu</a:t>
            </a:r>
            <a:endParaRPr lang="en-GB" dirty="0"/>
          </a:p>
          <a:p>
            <a:endParaRPr lang="en-GB" dirty="0"/>
          </a:p>
          <a:p>
            <a:endParaRPr lang="en-GB" dirty="0"/>
          </a:p>
          <a:p>
            <a:endParaRPr lang="en-GB" dirty="0"/>
          </a:p>
        </p:txBody>
      </p:sp>
      <p:pic>
        <p:nvPicPr>
          <p:cNvPr id="6" name="Graphique 5" descr="Puzzle">
            <a:extLst>
              <a:ext uri="{FF2B5EF4-FFF2-40B4-BE49-F238E27FC236}">
                <a16:creationId xmlns:a16="http://schemas.microsoft.com/office/drawing/2014/main" id="{90929AD0-58A1-A944-A430-BF31F357C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4356" y="2821782"/>
            <a:ext cx="2665878" cy="2665878"/>
          </a:xfrm>
          <a:prstGeom prst="rect">
            <a:avLst/>
          </a:prstGeom>
        </p:spPr>
      </p:pic>
    </p:spTree>
    <p:extLst>
      <p:ext uri="{BB962C8B-B14F-4D97-AF65-F5344CB8AC3E}">
        <p14:creationId xmlns:p14="http://schemas.microsoft.com/office/powerpoint/2010/main" val="414661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2A4A1-2CB4-7D4A-9203-6ABE170841D0}"/>
              </a:ext>
            </a:extLst>
          </p:cNvPr>
          <p:cNvSpPr txBox="1"/>
          <p:nvPr/>
        </p:nvSpPr>
        <p:spPr>
          <a:xfrm>
            <a:off x="2801668" y="3059668"/>
            <a:ext cx="6522940" cy="738664"/>
          </a:xfrm>
          <a:prstGeom prst="rect">
            <a:avLst/>
          </a:prstGeom>
          <a:noFill/>
        </p:spPr>
        <p:txBody>
          <a:bodyPr wrap="none" rtlCol="0">
            <a:spAutoFit/>
          </a:bodyPr>
          <a:lstStyle/>
          <a:p>
            <a:r>
              <a:rPr lang="en-GB" sz="4200" dirty="0"/>
              <a:t>A new paradigm in education</a:t>
            </a:r>
          </a:p>
        </p:txBody>
      </p:sp>
      <p:pic>
        <p:nvPicPr>
          <p:cNvPr id="3" name="Picture 1" descr="GOUV_SIP">
            <a:extLst>
              <a:ext uri="{FF2B5EF4-FFF2-40B4-BE49-F238E27FC236}">
                <a16:creationId xmlns:a16="http://schemas.microsoft.com/office/drawing/2014/main" id="{9CECF451-C8E8-3144-8CF3-F49EDB10A1A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4" name="Graphique 3" descr="Puzzle">
            <a:extLst>
              <a:ext uri="{FF2B5EF4-FFF2-40B4-BE49-F238E27FC236}">
                <a16:creationId xmlns:a16="http://schemas.microsoft.com/office/drawing/2014/main" id="{1543C6BD-FC29-094A-8109-32C2FEC80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350" y="503585"/>
            <a:ext cx="2665878" cy="2665878"/>
          </a:xfrm>
          <a:prstGeom prst="rect">
            <a:avLst/>
          </a:prstGeom>
        </p:spPr>
      </p:pic>
    </p:spTree>
    <p:extLst>
      <p:ext uri="{BB962C8B-B14F-4D97-AF65-F5344CB8AC3E}">
        <p14:creationId xmlns:p14="http://schemas.microsoft.com/office/powerpoint/2010/main" val="125003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p:txBody>
          <a:bodyPr/>
          <a:lstStyle/>
          <a:p>
            <a:r>
              <a:rPr lang="en-GB" dirty="0"/>
              <a:t>A new paradigm in education</a:t>
            </a:r>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p:txBody>
          <a:bodyPr/>
          <a:lstStyle/>
          <a:p>
            <a:pPr>
              <a:buFont typeface="Arial" panose="020B0604020202020204" pitchFamily="34" charset="0"/>
              <a:buChar char="•"/>
            </a:pPr>
            <a:r>
              <a:rPr lang="en-GB" dirty="0"/>
              <a:t>2009: New law introduced a change of paradigm on how education in elementary schools is perceived</a:t>
            </a:r>
          </a:p>
          <a:p>
            <a:pPr>
              <a:buFont typeface="Arial" panose="020B0604020202020204" pitchFamily="34" charset="0"/>
              <a:buChar char="•"/>
            </a:pPr>
            <a:r>
              <a:rPr lang="en-GB" dirty="0"/>
              <a:t>The new law is focused on the learning process of the students</a:t>
            </a:r>
          </a:p>
          <a:p>
            <a:pPr>
              <a:buFont typeface="Arial" panose="020B0604020202020204" pitchFamily="34" charset="0"/>
              <a:buChar char="•"/>
            </a:pPr>
            <a:r>
              <a:rPr lang="en-GB" dirty="0"/>
              <a:t>In the same time, the law of 2009 is very specific on how this new paradigm should be put in action. </a:t>
            </a:r>
          </a:p>
        </p:txBody>
      </p:sp>
      <p:pic>
        <p:nvPicPr>
          <p:cNvPr id="5" name="Picture 1" descr="GOUV_SIP">
            <a:extLst>
              <a:ext uri="{FF2B5EF4-FFF2-40B4-BE49-F238E27FC236}">
                <a16:creationId xmlns:a16="http://schemas.microsoft.com/office/drawing/2014/main" id="{772ED4D7-17D6-AA46-9C8D-B118931BD89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400689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20B09A-5C4B-5548-815E-B8AACB20A667}"/>
              </a:ext>
            </a:extLst>
          </p:cNvPr>
          <p:cNvSpPr/>
          <p:nvPr/>
        </p:nvSpPr>
        <p:spPr>
          <a:xfrm>
            <a:off x="785611" y="1964074"/>
            <a:ext cx="10382262" cy="40503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1024127" y="487598"/>
            <a:ext cx="7439003" cy="1676603"/>
          </a:xfrm>
        </p:spPr>
        <p:txBody>
          <a:bodyPr>
            <a:normAutofit/>
          </a:bodyPr>
          <a:lstStyle/>
          <a:p>
            <a:r>
              <a:rPr lang="en-GB" dirty="0"/>
              <a:t>A new paradigm in education</a:t>
            </a:r>
            <a:endParaRPr lang="fr-FR" dirty="0"/>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785611" y="2360447"/>
            <a:ext cx="6898090" cy="3785419"/>
          </a:xfrm>
        </p:spPr>
        <p:txBody>
          <a:bodyPr>
            <a:normAutofit/>
          </a:bodyPr>
          <a:lstStyle/>
          <a:p>
            <a:r>
              <a:rPr lang="en-GB" sz="2200" dirty="0"/>
              <a:t>Vision</a:t>
            </a:r>
          </a:p>
          <a:p>
            <a:pPr lvl="1"/>
            <a:r>
              <a:rPr lang="en-GB" dirty="0"/>
              <a:t>Every student’s development is different. It is important that every student can learn and move forward at it’s own rhythm.</a:t>
            </a:r>
            <a:endParaRPr lang="en-GB" sz="2200" dirty="0"/>
          </a:p>
          <a:p>
            <a:r>
              <a:rPr lang="en-GB" sz="2200" dirty="0"/>
              <a:t>Technical regulations</a:t>
            </a:r>
          </a:p>
          <a:p>
            <a:pPr lvl="1"/>
            <a:r>
              <a:rPr lang="en-GB" dirty="0"/>
              <a:t>The  8 classes are abolished and the elementary school is now organised into 4 learning cycles.</a:t>
            </a:r>
          </a:p>
          <a:p>
            <a:pPr lvl="1"/>
            <a:r>
              <a:rPr lang="en-GB" dirty="0"/>
              <a:t>The student can’t fail a class anymore. There is the possibility to expand a  learning cycle from 2 to 3 years, so that students get more time to develop their skills or to finish a leaning cycle in one year.</a:t>
            </a:r>
            <a:endParaRPr lang="en-GB" dirty="0">
              <a:solidFill>
                <a:srgbClr val="FF0000"/>
              </a:solidFill>
            </a:endParaRPr>
          </a:p>
        </p:txBody>
      </p:sp>
      <p:pic>
        <p:nvPicPr>
          <p:cNvPr id="5" name="Picture 1" descr="GOUV_SIP">
            <a:extLst>
              <a:ext uri="{FF2B5EF4-FFF2-40B4-BE49-F238E27FC236}">
                <a16:creationId xmlns:a16="http://schemas.microsoft.com/office/drawing/2014/main" id="{915CF1B8-CF51-6D43-977A-8F216DB1EFF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graphicFrame>
        <p:nvGraphicFramePr>
          <p:cNvPr id="12" name="Tableau 11">
            <a:extLst>
              <a:ext uri="{FF2B5EF4-FFF2-40B4-BE49-F238E27FC236}">
                <a16:creationId xmlns:a16="http://schemas.microsoft.com/office/drawing/2014/main" id="{C06722B7-72B9-4644-8C06-37EAE5127A3E}"/>
              </a:ext>
            </a:extLst>
          </p:cNvPr>
          <p:cNvGraphicFramePr>
            <a:graphicFrameLocks noGrp="1"/>
          </p:cNvGraphicFramePr>
          <p:nvPr>
            <p:extLst>
              <p:ext uri="{D42A27DB-BD31-4B8C-83A1-F6EECF244321}">
                <p14:modId xmlns:p14="http://schemas.microsoft.com/office/powerpoint/2010/main" val="2354086304"/>
              </p:ext>
            </p:extLst>
          </p:nvPr>
        </p:nvGraphicFramePr>
        <p:xfrm>
          <a:off x="7926115" y="2360447"/>
          <a:ext cx="2999344" cy="466202"/>
        </p:xfrm>
        <a:graphic>
          <a:graphicData uri="http://schemas.openxmlformats.org/drawingml/2006/table">
            <a:tbl>
              <a:tblPr firstRow="1" bandRow="1">
                <a:tableStyleId>{5C22544A-7EE6-4342-B048-85BDC9FD1C3A}</a:tableStyleId>
              </a:tblPr>
              <a:tblGrid>
                <a:gridCol w="374918">
                  <a:extLst>
                    <a:ext uri="{9D8B030D-6E8A-4147-A177-3AD203B41FA5}">
                      <a16:colId xmlns:a16="http://schemas.microsoft.com/office/drawing/2014/main" val="3197286307"/>
                    </a:ext>
                  </a:extLst>
                </a:gridCol>
                <a:gridCol w="374918">
                  <a:extLst>
                    <a:ext uri="{9D8B030D-6E8A-4147-A177-3AD203B41FA5}">
                      <a16:colId xmlns:a16="http://schemas.microsoft.com/office/drawing/2014/main" val="2687055349"/>
                    </a:ext>
                  </a:extLst>
                </a:gridCol>
                <a:gridCol w="374918">
                  <a:extLst>
                    <a:ext uri="{9D8B030D-6E8A-4147-A177-3AD203B41FA5}">
                      <a16:colId xmlns:a16="http://schemas.microsoft.com/office/drawing/2014/main" val="500043609"/>
                    </a:ext>
                  </a:extLst>
                </a:gridCol>
                <a:gridCol w="374918">
                  <a:extLst>
                    <a:ext uri="{9D8B030D-6E8A-4147-A177-3AD203B41FA5}">
                      <a16:colId xmlns:a16="http://schemas.microsoft.com/office/drawing/2014/main" val="2762761607"/>
                    </a:ext>
                  </a:extLst>
                </a:gridCol>
                <a:gridCol w="374918">
                  <a:extLst>
                    <a:ext uri="{9D8B030D-6E8A-4147-A177-3AD203B41FA5}">
                      <a16:colId xmlns:a16="http://schemas.microsoft.com/office/drawing/2014/main" val="727953628"/>
                    </a:ext>
                  </a:extLst>
                </a:gridCol>
                <a:gridCol w="374918">
                  <a:extLst>
                    <a:ext uri="{9D8B030D-6E8A-4147-A177-3AD203B41FA5}">
                      <a16:colId xmlns:a16="http://schemas.microsoft.com/office/drawing/2014/main" val="3189234531"/>
                    </a:ext>
                  </a:extLst>
                </a:gridCol>
                <a:gridCol w="374918">
                  <a:extLst>
                    <a:ext uri="{9D8B030D-6E8A-4147-A177-3AD203B41FA5}">
                      <a16:colId xmlns:a16="http://schemas.microsoft.com/office/drawing/2014/main" val="104058928"/>
                    </a:ext>
                  </a:extLst>
                </a:gridCol>
                <a:gridCol w="374918">
                  <a:extLst>
                    <a:ext uri="{9D8B030D-6E8A-4147-A177-3AD203B41FA5}">
                      <a16:colId xmlns:a16="http://schemas.microsoft.com/office/drawing/2014/main" val="3379203287"/>
                    </a:ext>
                  </a:extLst>
                </a:gridCol>
              </a:tblGrid>
              <a:tr h="466202">
                <a:tc>
                  <a:txBody>
                    <a:bodyPr/>
                    <a:lstStyle/>
                    <a:p>
                      <a:r>
                        <a:rPr lang="en-GB" sz="1200" dirty="0"/>
                        <a:t>K1</a:t>
                      </a:r>
                    </a:p>
                  </a:txBody>
                  <a:tcPr/>
                </a:tc>
                <a:tc>
                  <a:txBody>
                    <a:bodyPr/>
                    <a:lstStyle/>
                    <a:p>
                      <a:r>
                        <a:rPr lang="en-GB" sz="1200" dirty="0"/>
                        <a:t>K2</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tc>
                  <a:txBody>
                    <a:bodyPr/>
                    <a:lstStyle/>
                    <a:p>
                      <a:r>
                        <a:rPr lang="en-GB" dirty="0"/>
                        <a:t>5</a:t>
                      </a:r>
                    </a:p>
                  </a:txBody>
                  <a:tcPr/>
                </a:tc>
                <a:tc>
                  <a:txBody>
                    <a:bodyPr/>
                    <a:lstStyle/>
                    <a:p>
                      <a:r>
                        <a:rPr lang="en-GB" dirty="0"/>
                        <a:t>6</a:t>
                      </a:r>
                    </a:p>
                  </a:txBody>
                  <a:tcPr/>
                </a:tc>
                <a:extLst>
                  <a:ext uri="{0D108BD9-81ED-4DB2-BD59-A6C34878D82A}">
                    <a16:rowId xmlns:a16="http://schemas.microsoft.com/office/drawing/2014/main" val="1300324051"/>
                  </a:ext>
                </a:extLst>
              </a:tr>
            </a:tbl>
          </a:graphicData>
        </a:graphic>
      </p:graphicFrame>
      <p:sp>
        <p:nvSpPr>
          <p:cNvPr id="13" name="Flèche vers le bas 12">
            <a:extLst>
              <a:ext uri="{FF2B5EF4-FFF2-40B4-BE49-F238E27FC236}">
                <a16:creationId xmlns:a16="http://schemas.microsoft.com/office/drawing/2014/main" id="{A72B79C8-A9A1-0549-9450-C59D258CCA52}"/>
              </a:ext>
            </a:extLst>
          </p:cNvPr>
          <p:cNvSpPr/>
          <p:nvPr/>
        </p:nvSpPr>
        <p:spPr>
          <a:xfrm>
            <a:off x="9258361" y="3365635"/>
            <a:ext cx="334851" cy="623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a:extLst>
              <a:ext uri="{FF2B5EF4-FFF2-40B4-BE49-F238E27FC236}">
                <a16:creationId xmlns:a16="http://schemas.microsoft.com/office/drawing/2014/main" id="{B130D1BD-9AAF-4F4F-BA23-8F2D5FB1FB82}"/>
              </a:ext>
            </a:extLst>
          </p:cNvPr>
          <p:cNvSpPr/>
          <p:nvPr/>
        </p:nvSpPr>
        <p:spPr>
          <a:xfrm>
            <a:off x="8008644" y="4565560"/>
            <a:ext cx="537015" cy="528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C1</a:t>
            </a:r>
          </a:p>
        </p:txBody>
      </p:sp>
      <p:sp>
        <p:nvSpPr>
          <p:cNvPr id="15" name="Ellipse 14">
            <a:extLst>
              <a:ext uri="{FF2B5EF4-FFF2-40B4-BE49-F238E27FC236}">
                <a16:creationId xmlns:a16="http://schemas.microsoft.com/office/drawing/2014/main" id="{B322E09F-425E-FA4F-ABD9-6DC00AA9C1D3}"/>
              </a:ext>
            </a:extLst>
          </p:cNvPr>
          <p:cNvSpPr/>
          <p:nvPr/>
        </p:nvSpPr>
        <p:spPr>
          <a:xfrm>
            <a:off x="8800928" y="4565560"/>
            <a:ext cx="537015" cy="528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C2</a:t>
            </a:r>
          </a:p>
        </p:txBody>
      </p:sp>
      <p:sp>
        <p:nvSpPr>
          <p:cNvPr id="16" name="Ellipse 15">
            <a:extLst>
              <a:ext uri="{FF2B5EF4-FFF2-40B4-BE49-F238E27FC236}">
                <a16:creationId xmlns:a16="http://schemas.microsoft.com/office/drawing/2014/main" id="{BD884CD3-114A-0741-A12C-8CD37FC94C8F}"/>
              </a:ext>
            </a:extLst>
          </p:cNvPr>
          <p:cNvSpPr/>
          <p:nvPr/>
        </p:nvSpPr>
        <p:spPr>
          <a:xfrm>
            <a:off x="9593212" y="4565560"/>
            <a:ext cx="537015" cy="528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C3</a:t>
            </a:r>
          </a:p>
        </p:txBody>
      </p:sp>
      <p:sp>
        <p:nvSpPr>
          <p:cNvPr id="17" name="Ellipse 16">
            <a:extLst>
              <a:ext uri="{FF2B5EF4-FFF2-40B4-BE49-F238E27FC236}">
                <a16:creationId xmlns:a16="http://schemas.microsoft.com/office/drawing/2014/main" id="{E1C9E9A7-8E8C-E64B-A04A-D313FF2E396B}"/>
              </a:ext>
            </a:extLst>
          </p:cNvPr>
          <p:cNvSpPr/>
          <p:nvPr/>
        </p:nvSpPr>
        <p:spPr>
          <a:xfrm>
            <a:off x="10385496" y="4565560"/>
            <a:ext cx="537015" cy="528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C4</a:t>
            </a:r>
          </a:p>
        </p:txBody>
      </p:sp>
      <p:pic>
        <p:nvPicPr>
          <p:cNvPr id="18" name="Graphique 17" descr="Empreintes">
            <a:extLst>
              <a:ext uri="{FF2B5EF4-FFF2-40B4-BE49-F238E27FC236}">
                <a16:creationId xmlns:a16="http://schemas.microsoft.com/office/drawing/2014/main" id="{534A45BC-C459-A944-8E81-D7D3D7ADE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155035" y="5093594"/>
            <a:ext cx="914400" cy="914400"/>
          </a:xfrm>
          <a:prstGeom prst="rect">
            <a:avLst/>
          </a:prstGeom>
        </p:spPr>
      </p:pic>
    </p:spTree>
    <p:extLst>
      <p:ext uri="{BB962C8B-B14F-4D97-AF65-F5344CB8AC3E}">
        <p14:creationId xmlns:p14="http://schemas.microsoft.com/office/powerpoint/2010/main" val="345989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B6F5F-5E97-8F45-8EB3-724081F6704C}"/>
              </a:ext>
            </a:extLst>
          </p:cNvPr>
          <p:cNvSpPr/>
          <p:nvPr/>
        </p:nvSpPr>
        <p:spPr>
          <a:xfrm>
            <a:off x="785611" y="1964074"/>
            <a:ext cx="10382262" cy="40503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1022400" y="486000"/>
            <a:ext cx="7683702" cy="1676603"/>
          </a:xfrm>
        </p:spPr>
        <p:txBody>
          <a:bodyPr>
            <a:normAutofit/>
          </a:bodyPr>
          <a:lstStyle/>
          <a:p>
            <a:r>
              <a:rPr lang="en-GB" dirty="0"/>
              <a:t>A new paradigm in education</a:t>
            </a:r>
            <a:endParaRPr lang="fr-FR" dirty="0"/>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785611" y="2360447"/>
            <a:ext cx="6586489" cy="3785419"/>
          </a:xfrm>
        </p:spPr>
        <p:txBody>
          <a:bodyPr>
            <a:normAutofit/>
          </a:bodyPr>
          <a:lstStyle/>
          <a:p>
            <a:r>
              <a:rPr lang="en-GB" sz="2200" dirty="0"/>
              <a:t>Vision</a:t>
            </a:r>
          </a:p>
          <a:p>
            <a:pPr lvl="1"/>
            <a:r>
              <a:rPr lang="en-GB" sz="1800" dirty="0"/>
              <a:t>Teachers should work in teams. The goal is that teachers mutually support each others while dealing with the complexity of more and more heterogenic classes.</a:t>
            </a:r>
          </a:p>
          <a:p>
            <a:r>
              <a:rPr lang="en-GB" sz="2200" dirty="0"/>
              <a:t>Technical regulations</a:t>
            </a:r>
          </a:p>
          <a:p>
            <a:pPr lvl="1"/>
            <a:r>
              <a:rPr lang="en-GB" sz="1800" dirty="0"/>
              <a:t>The teachers working in the same learning cycle are considered being a team</a:t>
            </a:r>
          </a:p>
          <a:p>
            <a:pPr lvl="1"/>
            <a:r>
              <a:rPr lang="en-GB" sz="1800" dirty="0"/>
              <a:t>One teacher of the team becomes the coordinator</a:t>
            </a:r>
          </a:p>
          <a:p>
            <a:pPr lvl="1"/>
            <a:r>
              <a:rPr lang="en-GB" sz="1800" dirty="0"/>
              <a:t>The team has to meet at least once a week to plan their work and to discuss relevant issues.</a:t>
            </a:r>
          </a:p>
        </p:txBody>
      </p:sp>
      <p:pic>
        <p:nvPicPr>
          <p:cNvPr id="6" name="Picture 1" descr="GOUV_SIP">
            <a:extLst>
              <a:ext uri="{FF2B5EF4-FFF2-40B4-BE49-F238E27FC236}">
                <a16:creationId xmlns:a16="http://schemas.microsoft.com/office/drawing/2014/main" id="{45F48ED6-D705-8A45-BB36-A04A7786646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9" name="Graphique 8" descr="Enfants">
            <a:extLst>
              <a:ext uri="{FF2B5EF4-FFF2-40B4-BE49-F238E27FC236}">
                <a16:creationId xmlns:a16="http://schemas.microsoft.com/office/drawing/2014/main" id="{D44716AC-7E19-954D-A89E-42FE6A1A15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9405" y="2487076"/>
            <a:ext cx="3063718" cy="3063718"/>
          </a:xfrm>
          <a:prstGeom prst="rect">
            <a:avLst/>
          </a:prstGeom>
        </p:spPr>
      </p:pic>
    </p:spTree>
    <p:extLst>
      <p:ext uri="{BB962C8B-B14F-4D97-AF65-F5344CB8AC3E}">
        <p14:creationId xmlns:p14="http://schemas.microsoft.com/office/powerpoint/2010/main" val="100556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F7D60E-B71F-8E45-832F-F844AFBC3D2B}"/>
              </a:ext>
            </a:extLst>
          </p:cNvPr>
          <p:cNvSpPr/>
          <p:nvPr/>
        </p:nvSpPr>
        <p:spPr>
          <a:xfrm>
            <a:off x="785611" y="1964074"/>
            <a:ext cx="10382262" cy="40503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1024127" y="486000"/>
            <a:ext cx="6795060" cy="1676603"/>
          </a:xfrm>
        </p:spPr>
        <p:txBody>
          <a:bodyPr>
            <a:normAutofit/>
          </a:bodyPr>
          <a:lstStyle/>
          <a:p>
            <a:r>
              <a:rPr lang="en-GB" dirty="0"/>
              <a:t>A new paradigm in education</a:t>
            </a:r>
            <a:endParaRPr lang="fr-FR" dirty="0"/>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785611" y="2360447"/>
            <a:ext cx="6586489" cy="3785419"/>
          </a:xfrm>
        </p:spPr>
        <p:txBody>
          <a:bodyPr>
            <a:normAutofit/>
          </a:bodyPr>
          <a:lstStyle/>
          <a:p>
            <a:r>
              <a:rPr lang="en-GB" sz="2200" dirty="0"/>
              <a:t>Vision</a:t>
            </a:r>
          </a:p>
          <a:p>
            <a:pPr lvl="1"/>
            <a:r>
              <a:rPr lang="en-GB" dirty="0"/>
              <a:t>The goal of elementary school isn’t any more to teach knowledge but to turn the kids competent. </a:t>
            </a:r>
            <a:endParaRPr lang="en-GB" sz="2200" dirty="0"/>
          </a:p>
          <a:p>
            <a:pPr marL="0" indent="0">
              <a:buNone/>
            </a:pPr>
            <a:r>
              <a:rPr lang="en-GB" sz="2200" dirty="0"/>
              <a:t>Technical regulations</a:t>
            </a:r>
          </a:p>
          <a:p>
            <a:pPr lvl="1"/>
            <a:r>
              <a:rPr lang="en-GB" dirty="0"/>
              <a:t>The “Plan </a:t>
            </a:r>
            <a:r>
              <a:rPr lang="en-GB" dirty="0" err="1"/>
              <a:t>d’Etudes</a:t>
            </a:r>
            <a:r>
              <a:rPr lang="en-GB" dirty="0"/>
              <a:t>” , the official curriculum defines the competences that should be developed by the kids over the years as well as the</a:t>
            </a:r>
            <a:r>
              <a:rPr lang="en" dirty="0"/>
              <a:t> skill level that children should achieve before passing to the next learning cycle. </a:t>
            </a:r>
            <a:endParaRPr lang="en-GB" dirty="0"/>
          </a:p>
          <a:p>
            <a:pPr marL="0" indent="0">
              <a:buNone/>
            </a:pPr>
            <a:endParaRPr lang="en-GB" sz="2200" dirty="0"/>
          </a:p>
          <a:p>
            <a:pPr marL="0" indent="0">
              <a:buNone/>
            </a:pPr>
            <a:endParaRPr lang="en-GB" sz="2200" dirty="0"/>
          </a:p>
        </p:txBody>
      </p:sp>
      <p:pic>
        <p:nvPicPr>
          <p:cNvPr id="6" name="Image 5" descr="Une image contenant intérieur&#10;&#10;Description générée automatiquement">
            <a:extLst>
              <a:ext uri="{FF2B5EF4-FFF2-40B4-BE49-F238E27FC236}">
                <a16:creationId xmlns:a16="http://schemas.microsoft.com/office/drawing/2014/main" id="{997A2400-246B-2D42-A607-E4F117178C36}"/>
              </a:ext>
            </a:extLst>
          </p:cNvPr>
          <p:cNvPicPr>
            <a:picLocks noChangeAspect="1"/>
          </p:cNvPicPr>
          <p:nvPr/>
        </p:nvPicPr>
        <p:blipFill rotWithShape="1">
          <a:blip r:embed="rId2"/>
          <a:srcRect l="2705" r="1417"/>
          <a:stretch/>
        </p:blipFill>
        <p:spPr>
          <a:xfrm>
            <a:off x="8049296" y="2131979"/>
            <a:ext cx="2472743" cy="3658227"/>
          </a:xfrm>
          <a:prstGeom prst="rect">
            <a:avLst/>
          </a:prstGeom>
          <a:effectLst/>
        </p:spPr>
      </p:pic>
      <p:pic>
        <p:nvPicPr>
          <p:cNvPr id="7" name="Picture 1" descr="GOUV_SIP">
            <a:extLst>
              <a:ext uri="{FF2B5EF4-FFF2-40B4-BE49-F238E27FC236}">
                <a16:creationId xmlns:a16="http://schemas.microsoft.com/office/drawing/2014/main" id="{157F30E7-1950-D648-8B40-36D127FD002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369769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76D0E-A4F8-E444-8B46-E879AFE93CF5}"/>
              </a:ext>
            </a:extLst>
          </p:cNvPr>
          <p:cNvSpPr/>
          <p:nvPr/>
        </p:nvSpPr>
        <p:spPr>
          <a:xfrm>
            <a:off x="785611" y="1964074"/>
            <a:ext cx="10382262" cy="40503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1024127" y="486000"/>
            <a:ext cx="7181426" cy="1676603"/>
          </a:xfrm>
        </p:spPr>
        <p:txBody>
          <a:bodyPr>
            <a:normAutofit/>
          </a:bodyPr>
          <a:lstStyle/>
          <a:p>
            <a:r>
              <a:rPr lang="en-GB" dirty="0"/>
              <a:t>A new paradigm in education</a:t>
            </a:r>
            <a:endParaRPr lang="fr-FR" dirty="0"/>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785611" y="2427544"/>
            <a:ext cx="6586489" cy="3785419"/>
          </a:xfrm>
        </p:spPr>
        <p:txBody>
          <a:bodyPr>
            <a:normAutofit/>
          </a:bodyPr>
          <a:lstStyle/>
          <a:p>
            <a:r>
              <a:rPr lang="en-GB" sz="2200" dirty="0"/>
              <a:t>Vision</a:t>
            </a:r>
          </a:p>
          <a:p>
            <a:pPr lvl="1"/>
            <a:r>
              <a:rPr lang="en-GB" sz="1800" dirty="0"/>
              <a:t>Evaluation is always seen as a formative process. It is essential that evaluations make sense and guide the student trough his development. </a:t>
            </a:r>
            <a:endParaRPr lang="en-GB" sz="2200" dirty="0"/>
          </a:p>
          <a:p>
            <a:r>
              <a:rPr lang="en-GB" sz="2200" dirty="0"/>
              <a:t>Technical regulations</a:t>
            </a:r>
          </a:p>
          <a:p>
            <a:pPr lvl="1"/>
            <a:r>
              <a:rPr lang="en-GB" sz="1800" dirty="0"/>
              <a:t>Grades are abolished.</a:t>
            </a:r>
          </a:p>
          <a:p>
            <a:pPr lvl="1"/>
            <a:r>
              <a:rPr lang="en-GB" sz="1800" dirty="0"/>
              <a:t>After every term (4 months), teachers write a formative evaluation. </a:t>
            </a:r>
          </a:p>
          <a:p>
            <a:pPr lvl="1"/>
            <a:r>
              <a:rPr lang="en-GB" dirty="0"/>
              <a:t>A</a:t>
            </a:r>
            <a:r>
              <a:rPr lang="en-GB" sz="1800" dirty="0"/>
              <a:t> certificate evaluation only takes place at the end of every learning cycle </a:t>
            </a:r>
          </a:p>
          <a:p>
            <a:pPr marL="0" indent="0">
              <a:buNone/>
            </a:pPr>
            <a:endParaRPr lang="en-GB" sz="2200" dirty="0"/>
          </a:p>
        </p:txBody>
      </p:sp>
      <p:pic>
        <p:nvPicPr>
          <p:cNvPr id="4" name="Picture 1" descr="GOUV_SIP">
            <a:extLst>
              <a:ext uri="{FF2B5EF4-FFF2-40B4-BE49-F238E27FC236}">
                <a16:creationId xmlns:a16="http://schemas.microsoft.com/office/drawing/2014/main" id="{793C5922-5713-B64A-BF9A-D52FAB5190B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pic>
        <p:nvPicPr>
          <p:cNvPr id="7" name="Graphique 6" descr="Engrenages">
            <a:extLst>
              <a:ext uri="{FF2B5EF4-FFF2-40B4-BE49-F238E27FC236}">
                <a16:creationId xmlns:a16="http://schemas.microsoft.com/office/drawing/2014/main" id="{C224A092-1DF9-3F40-829C-51B22129D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6318" y="2514850"/>
            <a:ext cx="3147337" cy="3147337"/>
          </a:xfrm>
          <a:prstGeom prst="rect">
            <a:avLst/>
          </a:prstGeom>
        </p:spPr>
      </p:pic>
    </p:spTree>
    <p:extLst>
      <p:ext uri="{BB962C8B-B14F-4D97-AF65-F5344CB8AC3E}">
        <p14:creationId xmlns:p14="http://schemas.microsoft.com/office/powerpoint/2010/main" val="206114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E1214-461F-C840-B435-D4B1AFABF3A1}"/>
              </a:ext>
            </a:extLst>
          </p:cNvPr>
          <p:cNvSpPr>
            <a:spLocks noGrp="1"/>
          </p:cNvSpPr>
          <p:nvPr>
            <p:ph type="title"/>
          </p:nvPr>
        </p:nvSpPr>
        <p:spPr>
          <a:xfrm>
            <a:off x="1024127" y="486000"/>
            <a:ext cx="7310215" cy="1676603"/>
          </a:xfrm>
        </p:spPr>
        <p:txBody>
          <a:bodyPr>
            <a:normAutofit/>
          </a:bodyPr>
          <a:lstStyle/>
          <a:p>
            <a:r>
              <a:rPr lang="en-GB" dirty="0"/>
              <a:t>A new paradigm in education</a:t>
            </a:r>
            <a:endParaRPr lang="fr-FR" dirty="0"/>
          </a:p>
        </p:txBody>
      </p:sp>
      <p:sp>
        <p:nvSpPr>
          <p:cNvPr id="3" name="Espace réservé du contenu 2">
            <a:extLst>
              <a:ext uri="{FF2B5EF4-FFF2-40B4-BE49-F238E27FC236}">
                <a16:creationId xmlns:a16="http://schemas.microsoft.com/office/drawing/2014/main" id="{CDCFDE4A-8A61-434A-8D82-C2D14E184423}"/>
              </a:ext>
            </a:extLst>
          </p:cNvPr>
          <p:cNvSpPr>
            <a:spLocks noGrp="1"/>
          </p:cNvSpPr>
          <p:nvPr>
            <p:ph idx="1"/>
          </p:nvPr>
        </p:nvSpPr>
        <p:spPr>
          <a:xfrm>
            <a:off x="829234" y="2259067"/>
            <a:ext cx="9850904" cy="3790334"/>
          </a:xfrm>
        </p:spPr>
        <p:txBody>
          <a:bodyPr>
            <a:normAutofit/>
          </a:bodyPr>
          <a:lstStyle/>
          <a:p>
            <a:r>
              <a:rPr lang="en-GB" sz="2200" dirty="0"/>
              <a:t>By introducing the law in 2009:</a:t>
            </a:r>
          </a:p>
          <a:p>
            <a:pPr lvl="1"/>
            <a:r>
              <a:rPr lang="en-GB" sz="1800" dirty="0"/>
              <a:t>The new paradigm got introduced in a Top-Down approach;</a:t>
            </a:r>
          </a:p>
          <a:p>
            <a:pPr lvl="1"/>
            <a:r>
              <a:rPr lang="en-GB" sz="1800" dirty="0"/>
              <a:t>Teachers are obliged by law to apply the dispositions of the law, even if they do not adhere to this new paradigm</a:t>
            </a:r>
          </a:p>
          <a:p>
            <a:pPr lvl="1"/>
            <a:r>
              <a:rPr lang="en-GB" sz="1800" dirty="0"/>
              <a:t>Lack of sufficient further teacher training</a:t>
            </a:r>
          </a:p>
          <a:p>
            <a:pPr lvl="1"/>
            <a:endParaRPr lang="en-GB" sz="1800" dirty="0"/>
          </a:p>
          <a:p>
            <a:r>
              <a:rPr lang="en-GB" sz="2200" dirty="0"/>
              <a:t>As the past ten years showed that the Top-down approach wasn’t very efficient, over the last three years, many changes have taken place on an </a:t>
            </a:r>
            <a:r>
              <a:rPr lang="en-GB" sz="2200" b="1" dirty="0"/>
              <a:t>organisational level </a:t>
            </a:r>
            <a:r>
              <a:rPr lang="en-GB" sz="2200" dirty="0"/>
              <a:t>and different </a:t>
            </a:r>
            <a:r>
              <a:rPr lang="en-GB" sz="2200" b="1" dirty="0"/>
              <a:t>institutions </a:t>
            </a:r>
            <a:r>
              <a:rPr lang="en-GB" sz="2200" dirty="0"/>
              <a:t>have been created to develop the school quality and to engage the schools in the paradigm introduced in 2009. </a:t>
            </a:r>
          </a:p>
        </p:txBody>
      </p:sp>
      <p:pic>
        <p:nvPicPr>
          <p:cNvPr id="4" name="Picture 1" descr="GOUV_SIP">
            <a:extLst>
              <a:ext uri="{FF2B5EF4-FFF2-40B4-BE49-F238E27FC236}">
                <a16:creationId xmlns:a16="http://schemas.microsoft.com/office/drawing/2014/main" id="{DE84DDEF-BCE3-AE4D-AF5F-B175E605EFB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5164" y="6145866"/>
            <a:ext cx="1557927" cy="552279"/>
          </a:xfrm>
          <a:prstGeom prst="rect">
            <a:avLst/>
          </a:prstGeom>
          <a:noFill/>
        </p:spPr>
      </p:pic>
    </p:spTree>
    <p:extLst>
      <p:ext uri="{BB962C8B-B14F-4D97-AF65-F5344CB8AC3E}">
        <p14:creationId xmlns:p14="http://schemas.microsoft.com/office/powerpoint/2010/main" val="353109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{0FE6FDEA-0B92-7844-8CBC-A8E97491D6E3}tf10001061</Template>
  <TotalTime>1958</TotalTime>
  <Words>1011</Words>
  <Application>Microsoft Macintosh PowerPoint</Application>
  <PresentationFormat>Grand écran</PresentationFormat>
  <Paragraphs>109</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Tw Cen MT</vt:lpstr>
      <vt:lpstr>Tw Cen MT Condensed</vt:lpstr>
      <vt:lpstr>Wingdings 3</vt:lpstr>
      <vt:lpstr>Intégral</vt:lpstr>
      <vt:lpstr>Insight into strategies and obstacles for innovation in Luxembourg  SICI Workshop-Funchal-30 May 2019   </vt:lpstr>
      <vt:lpstr>Plan of Presentation</vt:lpstr>
      <vt:lpstr>Présentation PowerPoint</vt:lpstr>
      <vt:lpstr>A new paradigm in education</vt:lpstr>
      <vt:lpstr>A new paradigm in education</vt:lpstr>
      <vt:lpstr>A new paradigm in education</vt:lpstr>
      <vt:lpstr>A new paradigm in education</vt:lpstr>
      <vt:lpstr>A new paradigm in education</vt:lpstr>
      <vt:lpstr>A new paradigm in education</vt:lpstr>
      <vt:lpstr>Présentation PowerPoint</vt:lpstr>
      <vt:lpstr>Implementing the new Paradigm on the School level</vt:lpstr>
      <vt:lpstr>Implementing the new Paradigm on the School level</vt:lpstr>
      <vt:lpstr>Implementing the new Paradigm on the School level</vt:lpstr>
      <vt:lpstr>Implementing the new Paradigm on the School level</vt:lpstr>
      <vt:lpstr>Implementing the new Paradigm on the School level</vt:lpstr>
      <vt:lpstr>Implementing the new Paradigm on the School level</vt:lpstr>
      <vt:lpstr>Implementing the new Paradigm on the national level</vt:lpstr>
      <vt:lpstr>Présentation PowerPoint</vt:lpstr>
      <vt:lpstr>The situation in 2019</vt:lpstr>
      <vt:lpstr>Présentation PowerPoint</vt:lpstr>
      <vt:lpstr>The challenges for the next years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60</cp:revision>
  <dcterms:created xsi:type="dcterms:W3CDTF">2019-05-26T23:44:50Z</dcterms:created>
  <dcterms:modified xsi:type="dcterms:W3CDTF">2019-05-30T05:05:06Z</dcterms:modified>
</cp:coreProperties>
</file>