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4"/>
  </p:sldMasterIdLst>
  <p:notesMasterIdLst>
    <p:notesMasterId r:id="rId15"/>
  </p:notesMasterIdLst>
  <p:sldIdLst>
    <p:sldId id="256" r:id="rId5"/>
    <p:sldId id="282" r:id="rId6"/>
    <p:sldId id="259" r:id="rId7"/>
    <p:sldId id="343" r:id="rId8"/>
    <p:sldId id="340" r:id="rId9"/>
    <p:sldId id="310" r:id="rId10"/>
    <p:sldId id="341" r:id="rId11"/>
    <p:sldId id="342" r:id="rId12"/>
    <p:sldId id="344" r:id="rId13"/>
    <p:sldId id="339" r:id="rId14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1EBF5"/>
    <a:srgbClr val="E0ECF6"/>
    <a:srgbClr val="84E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Destaqu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105501EC-CD62-425D-8EC7-9EBA8E182AE3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1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0" cy="495028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314EFA80-191E-4661-8852-BE77A27D481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21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23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793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729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627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3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30/05/2019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44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30/05/2019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686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30/05/2019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672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30/05/2019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214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PT"/>
              <a:t>30/05/2019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985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30/05/2019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470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pt-PT"/>
              <a:t>30/05/2019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C7C07F-3F3D-421C-A34F-671C0DD94256}" type="slidenum">
              <a:rPr lang="pt-PT" smtClean="0"/>
              <a:t>‹nº›</a:t>
            </a:fld>
            <a:endParaRPr lang="pt-P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4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deira.gov.pt/ir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9537F-2F8D-446E-A68B-9EDCF71DB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3234"/>
            <a:ext cx="9144000" cy="2002484"/>
          </a:xfrm>
        </p:spPr>
        <p:txBody>
          <a:bodyPr>
            <a:normAutofit fontScale="90000"/>
          </a:bodyPr>
          <a:lstStyle/>
          <a:p>
            <a:pPr algn="ctr"/>
            <a:r>
              <a:rPr lang="pt-PT" sz="5400" dirty="0">
                <a:solidFill>
                  <a:schemeClr val="accent1">
                    <a:lumMod val="75000"/>
                  </a:schemeClr>
                </a:solidFill>
              </a:rPr>
              <a:t>Condições de funcionamento </a:t>
            </a:r>
            <a:br>
              <a:rPr lang="pt-PT" sz="5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PT" sz="5400" dirty="0">
                <a:solidFill>
                  <a:schemeClr val="accent1">
                    <a:lumMod val="75000"/>
                  </a:schemeClr>
                </a:solidFill>
              </a:rPr>
              <a:t>do ano letivo </a:t>
            </a:r>
            <a:br>
              <a:rPr lang="pt-PT" sz="5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PT" sz="5400" dirty="0">
                <a:solidFill>
                  <a:schemeClr val="accent1">
                    <a:lumMod val="75000"/>
                  </a:schemeClr>
                </a:solidFill>
              </a:rPr>
              <a:t>nas escolas a tempo inteiro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732A03-AC5C-4253-9FD5-08A80B1C9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3442"/>
            <a:ext cx="9144000" cy="1335921"/>
          </a:xfrm>
        </p:spPr>
        <p:txBody>
          <a:bodyPr/>
          <a:lstStyle/>
          <a:p>
            <a:pPr algn="ctr"/>
            <a:r>
              <a:rPr lang="en-GB" dirty="0"/>
              <a:t>2020/2021</a:t>
            </a:r>
          </a:p>
          <a:p>
            <a:pPr algn="ctr"/>
            <a:r>
              <a:rPr lang="pt-PT" dirty="0"/>
              <a:t>3ª Fase do estudo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B5B92207-0FD3-4926-9ACE-38E10A842FA4}"/>
              </a:ext>
            </a:extLst>
          </p:cNvPr>
          <p:cNvSpPr txBox="1">
            <a:spLocks/>
          </p:cNvSpPr>
          <p:nvPr/>
        </p:nvSpPr>
        <p:spPr>
          <a:xfrm>
            <a:off x="4627535" y="6372303"/>
            <a:ext cx="2936929" cy="56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b="1" dirty="0">
              <a:solidFill>
                <a:schemeClr val="bg1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4CDEA92-B53F-4E3B-B2B7-AA68295FE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257" y="734373"/>
            <a:ext cx="4858267" cy="89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39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24ECF95-C60F-498D-9DFB-8EA0F085E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PT" sz="6000" dirty="0">
              <a:solidFill>
                <a:schemeClr val="accent3"/>
              </a:solidFill>
            </a:endParaRPr>
          </a:p>
          <a:p>
            <a:pPr algn="ctr"/>
            <a:r>
              <a:rPr lang="pt-PT" sz="6000" dirty="0">
                <a:solidFill>
                  <a:schemeClr val="accent3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360623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E0845-5E8D-482A-B7FA-4231FD3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376" y="286603"/>
            <a:ext cx="10024304" cy="1450757"/>
          </a:xfrm>
        </p:spPr>
        <p:txBody>
          <a:bodyPr/>
          <a:lstStyle/>
          <a:p>
            <a:pPr algn="ctr"/>
            <a:r>
              <a:rPr lang="pt-PT" b="1" dirty="0">
                <a:solidFill>
                  <a:schemeClr val="accent3"/>
                </a:solidFill>
              </a:rPr>
              <a:t>Objetivos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AA7FEEF-3272-4E95-A55E-E8678E77E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620" y="1520270"/>
            <a:ext cx="9915816" cy="4477574"/>
          </a:xfrm>
        </p:spPr>
        <p:txBody>
          <a:bodyPr>
            <a:normAutofit fontScale="85000" lnSpcReduction="20000"/>
          </a:bodyPr>
          <a:lstStyle/>
          <a:p>
            <a:endParaRPr lang="pt-PT" dirty="0"/>
          </a:p>
          <a:p>
            <a:pPr lvl="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PT" sz="2400" dirty="0"/>
              <a:t> Conhecer as práticas implementadas na organização e funcionamento do estabelecimento de educação e ensino como garante da equidade no sistema educativo regional, no quadro normativo vigente.</a:t>
            </a:r>
          </a:p>
          <a:p>
            <a:pPr lvl="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PT" sz="2400" dirty="0"/>
              <a:t> Identificar as situações de constrangimentos no funcionamento da escola, que se possam traduzir em prejuízo para o erário público, os docentes, as crianças e os alunos.</a:t>
            </a:r>
          </a:p>
          <a:p>
            <a:pPr lvl="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PT" sz="2400" dirty="0"/>
              <a:t> Produzir conhecimento relevante em sede das condições de funcionamento do ano letivo, nos estabelecimentos de 1.º ciclo, incluindo as valências de creche e de educação pré-escolar.</a:t>
            </a:r>
          </a:p>
          <a:p>
            <a:pPr lvl="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PT" sz="2400" dirty="0"/>
              <a:t> Formular propostas à tutela visando a melhoria do sistema educativo regional.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3864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E0845-5E8D-482A-B7FA-4231FD31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>
                <a:solidFill>
                  <a:schemeClr val="accent3"/>
                </a:solidFill>
              </a:rPr>
              <a:t>Âmbito e Duração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AA7FEEF-3272-4E95-A55E-E8678E77E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864" y="2309246"/>
            <a:ext cx="9915816" cy="3559847"/>
          </a:xfrm>
        </p:spPr>
        <p:txBody>
          <a:bodyPr/>
          <a:lstStyle/>
          <a:p>
            <a:pPr algn="just"/>
            <a:endParaRPr lang="en-GB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 </a:t>
            </a:r>
            <a:r>
              <a:rPr lang="en-GB" sz="3200" dirty="0"/>
              <a:t>O </a:t>
            </a:r>
            <a:r>
              <a:rPr lang="pt-PT" sz="3200" dirty="0"/>
              <a:t>estudo já foi implementado nos anos letivos 2018/2019 e 2019/2020, num total de 32 escolas.</a:t>
            </a:r>
          </a:p>
          <a:p>
            <a:pPr algn="just"/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8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38AD3-F622-4290-A5E4-337F2CB29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978C8A1-7FBE-44F3-96CE-EEB15DCDE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69762"/>
            <a:ext cx="10058400" cy="369933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800" dirty="0"/>
              <a:t> Os resultados, conclusões e sugestões foram apresentados a todas as escolas básicas do 1.º Ciclo da rede pública, em julho de 2020.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800" dirty="0"/>
              <a:t> O relatório final, respeitante às intervenções realizadas nos anos letivos 2018/2019 e 2019/2020, e respetiva apresentação encontram-se disponíveis no sítio da internet da Inspeção Regional de Educação: </a:t>
            </a:r>
            <a:r>
              <a:rPr lang="pt-PT" sz="2800" dirty="0">
                <a:hlinkClick r:id="rId2"/>
              </a:rPr>
              <a:t>https://www.madeira.gov.pt/ire/</a:t>
            </a:r>
            <a:endParaRPr lang="pt-PT" sz="2800" dirty="0"/>
          </a:p>
          <a:p>
            <a:pPr marL="0" indent="0">
              <a:lnSpc>
                <a:spcPct val="150000"/>
              </a:lnSpc>
              <a:buNone/>
            </a:pP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8299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E0845-5E8D-482A-B7FA-4231FD31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PT" b="1" dirty="0">
              <a:solidFill>
                <a:schemeClr val="accent3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AA7FEEF-3272-4E95-A55E-E8678E77E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864" y="1845733"/>
            <a:ext cx="9915816" cy="4508571"/>
          </a:xfrm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pPr marL="0" indent="0" algn="just">
              <a:buNone/>
            </a:pPr>
            <a:r>
              <a:rPr lang="pt-PT" sz="4400" dirty="0"/>
              <a:t>Em 2020/2021 – 20 escolas:</a:t>
            </a:r>
          </a:p>
          <a:p>
            <a:pPr marL="0" indent="0" algn="just">
              <a:buNone/>
            </a:pPr>
            <a:endParaRPr lang="pt-PT" sz="3200" dirty="0"/>
          </a:p>
          <a:p>
            <a:pPr lvl="1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PT" sz="3800" dirty="0"/>
              <a:t>1 Câmara de Lobos;</a:t>
            </a:r>
          </a:p>
          <a:p>
            <a:pPr lvl="1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PT" sz="3800" dirty="0"/>
              <a:t>9 Funchal;</a:t>
            </a:r>
          </a:p>
          <a:p>
            <a:pPr lvl="1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PT" sz="3800" dirty="0"/>
              <a:t>3 Ponta do Sol;</a:t>
            </a:r>
          </a:p>
          <a:p>
            <a:pPr lvl="1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PT" sz="3800" dirty="0"/>
              <a:t>3 Ribeira Brava;</a:t>
            </a:r>
          </a:p>
          <a:p>
            <a:pPr lvl="1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PT" sz="3800" dirty="0"/>
              <a:t>3 Santa Cruz;</a:t>
            </a:r>
          </a:p>
          <a:p>
            <a:pPr lvl="1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t-PT" sz="3800" dirty="0"/>
              <a:t>1 Santana.</a:t>
            </a:r>
          </a:p>
          <a:p>
            <a:pPr algn="just"/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3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44A70F9-F3EB-482E-9526-C688D653A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768" y="2867186"/>
            <a:ext cx="10058400" cy="1398004"/>
          </a:xfrm>
        </p:spPr>
        <p:txBody>
          <a:bodyPr>
            <a:normAutofit/>
          </a:bodyPr>
          <a:lstStyle/>
          <a:p>
            <a:pPr marL="201168" lvl="1" indent="0" algn="ctr">
              <a:buNone/>
            </a:pPr>
            <a:r>
              <a:rPr lang="pt-PT" sz="5800" dirty="0">
                <a:solidFill>
                  <a:schemeClr val="accent3"/>
                </a:solidFill>
              </a:rPr>
              <a:t>Procedimentos</a:t>
            </a:r>
          </a:p>
        </p:txBody>
      </p:sp>
    </p:spTree>
    <p:extLst>
      <p:ext uri="{BB962C8B-B14F-4D97-AF65-F5344CB8AC3E}">
        <p14:creationId xmlns:p14="http://schemas.microsoft.com/office/powerpoint/2010/main" val="50516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964A6-4538-4E09-BBD4-7628E811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612EF77-7D64-49C5-BEA6-A930DA620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2591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PT" sz="2400" dirty="0"/>
              <a:t> Reunião de apresentação do estudo com as escolas e as delegações escolares, com recurso à plataforma Microsoft Teams.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PT" sz="2400" dirty="0"/>
              <a:t> Envio de um </a:t>
            </a:r>
            <a:r>
              <a:rPr lang="pt-PT" sz="2400" i="1" dirty="0"/>
              <a:t>e-mail </a:t>
            </a:r>
            <a:r>
              <a:rPr lang="pt-PT" sz="2400" dirty="0"/>
              <a:t>às escolas, no qual é comunicada a realização da ação </a:t>
            </a:r>
            <a:r>
              <a:rPr lang="pt-PT" sz="2400" dirty="0" smtClean="0"/>
              <a:t>inspetiva e os </a:t>
            </a:r>
            <a:r>
              <a:rPr lang="pt-PT" sz="2400" dirty="0"/>
              <a:t>objetivos do </a:t>
            </a:r>
            <a:r>
              <a:rPr lang="pt-PT" sz="2400" dirty="0" smtClean="0"/>
              <a:t>estudo.</a:t>
            </a:r>
            <a:endParaRPr lang="pt-PT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PT" sz="2400" dirty="0"/>
              <a:t> Contacto da equipa inspetiva com o órgão de gestão da escola, para agendamento da reunião de início da intervenção, na qual serão explicados os procedimentos inerentes à dinâmica de implementação e execução do estudo, nomeadamente, a calendarização da intervenção, os documentos a serem disponibilizados para efeitos de consulta e os contactos disponíveis para clarificação das matérias em análise, entre outros aspetos considerados adequados.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4854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BE0D9-9DB1-497B-A691-CB4BF97B2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6F23ADF-4722-4FDB-9E09-FE9038516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358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PT" sz="2800" dirty="0"/>
              <a:t> As equipas procedem à recolha, ao registo e à análise de dados e de toda a informação necessária ao preenchimento dos instrumentos de trabalho, estabelecendo diálogo com os diretores de escola, nos momentos que foram entendidos como necessários e adequados, visando esclarecimentos em sede das matérias objeto de análise. </a:t>
            </a:r>
          </a:p>
          <a:p>
            <a:pPr marL="0" indent="0" algn="just">
              <a:buNone/>
            </a:pPr>
            <a:endParaRPr lang="pt-PT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PT" sz="2800" dirty="0"/>
              <a:t> Reunião final com o órgão de gestão, na qual será efetuada a apresentação sucinta das matérias analisadas e das respetivas conclusões, face ao trabalho e resultados apurados.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0341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6F1B3-61AC-4A31-9384-FD6F99C41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321A876-D6F4-44FF-981B-448E748CE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sz="2400" dirty="0"/>
              <a:t>Atendendo ao público-alvo da nossa intervenção e tendo em conta as medidas de combate à pandemia da doença COVID-19, os contactos serão, preferencialmente, à distância, à exceção das reuniões, inicial e final, da equipa inspetiva com o órgão de gestão da escola que serão realizadas, presencialmente, nas instalações da Inspeção Regional de Educação.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070799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iva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8689D526AC3143A7B21007682FB39C" ma:contentTypeVersion="2" ma:contentTypeDescription="Criar um novo documento." ma:contentTypeScope="" ma:versionID="5ab5c34eb1374383eb8513c7e78d51ab">
  <xsd:schema xmlns:xsd="http://www.w3.org/2001/XMLSchema" xmlns:xs="http://www.w3.org/2001/XMLSchema" xmlns:p="http://schemas.microsoft.com/office/2006/metadata/properties" xmlns:ns2="ae9b2e9c-59b5-48b2-9c9f-8c2471ff7ab4" targetNamespace="http://schemas.microsoft.com/office/2006/metadata/properties" ma:root="true" ma:fieldsID="3a414bb4831cc1c82a9dac339a1c662b" ns2:_="">
    <xsd:import namespace="ae9b2e9c-59b5-48b2-9c9f-8c2471ff7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b2e9c-59b5-48b2-9c9f-8c2471ff7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1C8680-CCCD-4AB5-A646-919003DC9F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b2e9c-59b5-48b2-9c9f-8c2471ff7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B53844-730D-4D71-A0DB-4DC0A81661A1}">
  <ds:schemaRefs>
    <ds:schemaRef ds:uri="ae9b2e9c-59b5-48b2-9c9f-8c2471ff7ab4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26433CC-3AFD-4416-BFCF-4F748A10BE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5619</TotalTime>
  <Words>491</Words>
  <Application>Microsoft Office PowerPoint</Application>
  <PresentationFormat>Ecrã Panorâmico</PresentationFormat>
  <Paragraphs>47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Retrospetiva</vt:lpstr>
      <vt:lpstr>Condições de funcionamento  do ano letivo  nas escolas a tempo inteiro</vt:lpstr>
      <vt:lpstr>Objetivos</vt:lpstr>
      <vt:lpstr>Âmbito e Duração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Teresa Henriques da Silva Teixeira</dc:creator>
  <cp:lastModifiedBy>Jorge Manuel da Silva Morgado</cp:lastModifiedBy>
  <cp:revision>117</cp:revision>
  <cp:lastPrinted>2020-10-15T10:45:40Z</cp:lastPrinted>
  <dcterms:created xsi:type="dcterms:W3CDTF">2019-05-08T13:23:28Z</dcterms:created>
  <dcterms:modified xsi:type="dcterms:W3CDTF">2020-10-16T08:29:49Z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0x010100A48689D526AC3143A7B21007682FB39C</vt:lpwstr>
  </property>
</Properties>
</file>