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4"/>
  </p:sldMasterIdLst>
  <p:notesMasterIdLst>
    <p:notesMasterId r:id="rId15"/>
  </p:notesMasterIdLst>
  <p:sldIdLst>
    <p:sldId id="256" r:id="rId5"/>
    <p:sldId id="282" r:id="rId6"/>
    <p:sldId id="259" r:id="rId7"/>
    <p:sldId id="343" r:id="rId8"/>
    <p:sldId id="340" r:id="rId9"/>
    <p:sldId id="310" r:id="rId10"/>
    <p:sldId id="341" r:id="rId11"/>
    <p:sldId id="342" r:id="rId12"/>
    <p:sldId id="344" r:id="rId13"/>
    <p:sldId id="339" r:id="rId14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  <a:srgbClr val="E1EBF5"/>
    <a:srgbClr val="E0ECF6"/>
    <a:srgbClr val="84E5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Estilo Médio 1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Estilo Claro 2 - Destaqu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0" cy="495029"/>
          </a:xfrm>
          <a:prstGeom prst="rect">
            <a:avLst/>
          </a:prstGeom>
        </p:spPr>
        <p:txBody>
          <a:bodyPr vert="horz" lIns="91367" tIns="45683" rIns="91367" bIns="45683" rtlCol="0"/>
          <a:lstStyle>
            <a:lvl1pPr algn="r">
              <a:defRPr sz="1200"/>
            </a:lvl1pPr>
          </a:lstStyle>
          <a:p>
            <a:fld id="{105501EC-CD62-425D-8EC7-9EBA8E182AE3}" type="datetimeFigureOut">
              <a:rPr lang="en-GB" smtClean="0"/>
              <a:t>16/10/2020</a:t>
            </a:fld>
            <a:endParaRPr lang="en-GB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67" tIns="45683" rIns="91367" bIns="45683" rtlCol="0" anchor="ctr"/>
          <a:lstStyle/>
          <a:p>
            <a:endParaRPr lang="en-GB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3577" y="4748165"/>
            <a:ext cx="5388610" cy="3884861"/>
          </a:xfrm>
          <a:prstGeom prst="rect">
            <a:avLst/>
          </a:prstGeom>
        </p:spPr>
        <p:txBody>
          <a:bodyPr vert="horz" lIns="91367" tIns="45683" rIns="91367" bIns="45683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GB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1" y="9371287"/>
            <a:ext cx="2918830" cy="495028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15374" y="9371287"/>
            <a:ext cx="2918830" cy="495028"/>
          </a:xfrm>
          <a:prstGeom prst="rect">
            <a:avLst/>
          </a:prstGeom>
        </p:spPr>
        <p:txBody>
          <a:bodyPr vert="horz" lIns="91367" tIns="45683" rIns="91367" bIns="45683" rtlCol="0" anchor="b"/>
          <a:lstStyle>
            <a:lvl1pPr algn="r">
              <a:defRPr sz="1200"/>
            </a:lvl1pPr>
          </a:lstStyle>
          <a:p>
            <a:fld id="{314EFA80-191E-4661-8852-BE77A27D481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21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235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97939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27299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5627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c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135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51447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86860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6729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62145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r>
              <a:rPr lang="pt-PT"/>
              <a:t>30/05/2019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39851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pt-PT"/>
              <a:t>30/05/2019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54700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r>
              <a:rPr lang="pt-PT"/>
              <a:t>30/05/2019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EC7C07F-3F3D-421C-A34F-671C0DD94256}" type="slidenum">
              <a:rPr lang="pt-PT" smtClean="0"/>
              <a:t>‹nº›</a:t>
            </a:fld>
            <a:endParaRPr lang="pt-PT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745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deira.gov.pt/ire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49537F-2F8D-446E-A68B-9EDCF71DBF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433234"/>
            <a:ext cx="9144000" cy="2002484"/>
          </a:xfrm>
        </p:spPr>
        <p:txBody>
          <a:bodyPr>
            <a:normAutofit fontScale="90000"/>
          </a:bodyPr>
          <a:lstStyle/>
          <a:p>
            <a:pPr algn="ctr"/>
            <a:r>
              <a:rPr lang="pt-PT" sz="5400" dirty="0">
                <a:solidFill>
                  <a:schemeClr val="accent1">
                    <a:lumMod val="75000"/>
                  </a:schemeClr>
                </a:solidFill>
              </a:rPr>
              <a:t>Condições de funcionamento </a:t>
            </a:r>
            <a:br>
              <a:rPr lang="pt-PT" sz="5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PT" sz="5400" dirty="0">
                <a:solidFill>
                  <a:schemeClr val="accent1">
                    <a:lumMod val="75000"/>
                  </a:schemeClr>
                </a:solidFill>
              </a:rPr>
              <a:t>do ano letivo </a:t>
            </a:r>
            <a:br>
              <a:rPr lang="pt-PT" sz="5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PT" sz="5400" dirty="0">
                <a:solidFill>
                  <a:schemeClr val="accent1">
                    <a:lumMod val="75000"/>
                  </a:schemeClr>
                </a:solidFill>
              </a:rPr>
              <a:t>nas escolas a tempo inteiro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D732A03-AC5C-4253-9FD5-08A80B1C97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673442"/>
            <a:ext cx="9144000" cy="1335921"/>
          </a:xfrm>
        </p:spPr>
        <p:txBody>
          <a:bodyPr/>
          <a:lstStyle/>
          <a:p>
            <a:pPr algn="ctr"/>
            <a:r>
              <a:rPr lang="en-GB" dirty="0"/>
              <a:t>2020/2021</a:t>
            </a:r>
          </a:p>
          <a:p>
            <a:pPr algn="ctr"/>
            <a:r>
              <a:rPr lang="pt-PT" dirty="0"/>
              <a:t>3ª Fase do estudo</a:t>
            </a:r>
          </a:p>
        </p:txBody>
      </p:sp>
      <p:sp>
        <p:nvSpPr>
          <p:cNvPr id="18" name="Subtítulo 2">
            <a:extLst>
              <a:ext uri="{FF2B5EF4-FFF2-40B4-BE49-F238E27FC236}">
                <a16:creationId xmlns:a16="http://schemas.microsoft.com/office/drawing/2014/main" id="{B5B92207-0FD3-4926-9ACE-38E10A842FA4}"/>
              </a:ext>
            </a:extLst>
          </p:cNvPr>
          <p:cNvSpPr txBox="1">
            <a:spLocks/>
          </p:cNvSpPr>
          <p:nvPr/>
        </p:nvSpPr>
        <p:spPr>
          <a:xfrm>
            <a:off x="4627535" y="6372303"/>
            <a:ext cx="2936929" cy="5622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t-PT" b="1" dirty="0">
              <a:solidFill>
                <a:schemeClr val="bg1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34CDEA92-B53F-4E3B-B2B7-AA68295FE4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30257" y="734373"/>
            <a:ext cx="4858267" cy="899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0390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24ECF95-C60F-498D-9DFB-8EA0F085E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pt-PT" sz="6000" dirty="0">
              <a:solidFill>
                <a:schemeClr val="accent3"/>
              </a:solidFill>
            </a:endParaRPr>
          </a:p>
          <a:p>
            <a:pPr algn="ctr"/>
            <a:r>
              <a:rPr lang="pt-PT" sz="6000" dirty="0">
                <a:solidFill>
                  <a:schemeClr val="accent3"/>
                </a:solidFill>
              </a:rPr>
              <a:t>Obrigado!</a:t>
            </a:r>
          </a:p>
        </p:txBody>
      </p:sp>
    </p:spTree>
    <p:extLst>
      <p:ext uri="{BB962C8B-B14F-4D97-AF65-F5344CB8AC3E}">
        <p14:creationId xmlns:p14="http://schemas.microsoft.com/office/powerpoint/2010/main" val="3606233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E0845-5E8D-482A-B7FA-4231FD313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1376" y="286603"/>
            <a:ext cx="10024304" cy="1450757"/>
          </a:xfrm>
        </p:spPr>
        <p:txBody>
          <a:bodyPr/>
          <a:lstStyle/>
          <a:p>
            <a:pPr algn="ctr"/>
            <a:r>
              <a:rPr lang="pt-PT" b="1" dirty="0">
                <a:solidFill>
                  <a:schemeClr val="accent3"/>
                </a:solidFill>
              </a:rPr>
              <a:t>Objetivos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AA7FEEF-3272-4E95-A55E-E8678E77E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620" y="1520270"/>
            <a:ext cx="9915816" cy="4477574"/>
          </a:xfrm>
        </p:spPr>
        <p:txBody>
          <a:bodyPr>
            <a:normAutofit fontScale="85000" lnSpcReduction="20000"/>
          </a:bodyPr>
          <a:lstStyle/>
          <a:p>
            <a:endParaRPr lang="pt-PT" dirty="0"/>
          </a:p>
          <a:p>
            <a:pPr lvl="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2400" dirty="0"/>
              <a:t> Conhecer as práticas implementadas na organização e funcionamento do estabelecimento de educação e ensino como garante da equidade no sistema educativo regional, no quadro normativo vigente.</a:t>
            </a:r>
          </a:p>
          <a:p>
            <a:pPr lvl="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2400" dirty="0"/>
              <a:t> Identificar as situações de constrangimentos no funcionamento da escola, que se possam traduzir em prejuízo para o erário público, os docentes, as crianças e os alunos.</a:t>
            </a:r>
          </a:p>
          <a:p>
            <a:pPr lvl="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2400" dirty="0"/>
              <a:t> Produzir conhecimento relevante em sede das condições de funcionamento do ano letivo, nos estabelecimentos de 1.º ciclo, incluindo as valências de creche e de educação pré-escolar.</a:t>
            </a:r>
          </a:p>
          <a:p>
            <a:pPr lvl="0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2400" dirty="0"/>
              <a:t> Formular propostas à tutela visando a melhoria do sistema educativo regional.</a:t>
            </a:r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938649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E0845-5E8D-482A-B7FA-4231FD31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PT" b="1" dirty="0">
                <a:solidFill>
                  <a:schemeClr val="accent3"/>
                </a:solidFill>
              </a:rPr>
              <a:t>Âmbito e Duração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AA7FEEF-3272-4E95-A55E-E8678E77E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9864" y="2309246"/>
            <a:ext cx="9915816" cy="3559847"/>
          </a:xfrm>
        </p:spPr>
        <p:txBody>
          <a:bodyPr/>
          <a:lstStyle/>
          <a:p>
            <a:pPr algn="just"/>
            <a:endParaRPr lang="en-GB" dirty="0"/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400" dirty="0"/>
              <a:t> </a:t>
            </a:r>
            <a:r>
              <a:rPr lang="en-GB" sz="3200" dirty="0"/>
              <a:t>O </a:t>
            </a:r>
            <a:r>
              <a:rPr lang="pt-PT" sz="3200" dirty="0"/>
              <a:t>estudo já foi implementado nos anos letivos 2018/2019 e 2019/2020, num total de 32 escolas.</a:t>
            </a:r>
          </a:p>
          <a:p>
            <a:pPr algn="just"/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85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F38AD3-F622-4290-A5E4-337F2CB29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978C8A1-7FBE-44F3-96CE-EEB15DCDEF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169762"/>
            <a:ext cx="10058400" cy="3699331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800" dirty="0"/>
              <a:t> Os resultados, conclusões e sugestões foram apresentados a todas as escolas básicas do 1.º Ciclo da rede pública, em julho de 2020.</a:t>
            </a:r>
          </a:p>
          <a:p>
            <a:pPr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800" dirty="0"/>
              <a:t> O relatório final, respeitante às intervenções realizadas nos anos letivos 2018/2019 e 2019/2020, e respetiva apresentação encontram-se disponíveis no sítio da internet da Inspeção Regional de Educação: </a:t>
            </a:r>
            <a:r>
              <a:rPr lang="pt-PT" sz="2800" dirty="0">
                <a:hlinkClick r:id="rId2"/>
              </a:rPr>
              <a:t>https://www.madeira.gov.pt/ire/</a:t>
            </a:r>
            <a:endParaRPr lang="pt-PT" sz="2800" dirty="0"/>
          </a:p>
          <a:p>
            <a:pPr marL="0" indent="0">
              <a:lnSpc>
                <a:spcPct val="150000"/>
              </a:lnSpc>
              <a:buNone/>
            </a:pPr>
            <a:endParaRPr lang="pt-PT" sz="2800" dirty="0"/>
          </a:p>
        </p:txBody>
      </p:sp>
    </p:spTree>
    <p:extLst>
      <p:ext uri="{BB962C8B-B14F-4D97-AF65-F5344CB8AC3E}">
        <p14:creationId xmlns:p14="http://schemas.microsoft.com/office/powerpoint/2010/main" val="2829903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5E0845-5E8D-482A-B7FA-4231FD313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pt-PT" b="1" dirty="0">
              <a:solidFill>
                <a:schemeClr val="accent3"/>
              </a:solidFill>
            </a:endParaRP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AA7FEEF-3272-4E95-A55E-E8678E77E5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9864" y="1845733"/>
            <a:ext cx="9915816" cy="4508571"/>
          </a:xfrm>
        </p:spPr>
        <p:txBody>
          <a:bodyPr>
            <a:normAutofit fontScale="55000" lnSpcReduction="20000"/>
          </a:bodyPr>
          <a:lstStyle/>
          <a:p>
            <a:endParaRPr lang="en-GB" dirty="0"/>
          </a:p>
          <a:p>
            <a:pPr marL="0" indent="0" algn="just">
              <a:buNone/>
            </a:pPr>
            <a:r>
              <a:rPr lang="pt-PT" sz="4400" dirty="0"/>
              <a:t>Em 2020/2021 – 20 escolas:</a:t>
            </a:r>
          </a:p>
          <a:p>
            <a:pPr marL="0" indent="0" algn="just">
              <a:buNone/>
            </a:pPr>
            <a:endParaRPr lang="pt-PT" sz="3200" dirty="0"/>
          </a:p>
          <a:p>
            <a:pPr lvl="1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3800" dirty="0"/>
              <a:t>1 Câmara de Lobos;</a:t>
            </a:r>
          </a:p>
          <a:p>
            <a:pPr lvl="1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3800" dirty="0"/>
              <a:t>9 Funchal;</a:t>
            </a:r>
          </a:p>
          <a:p>
            <a:pPr lvl="1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3800" dirty="0"/>
              <a:t>3 Ponta do Sol;</a:t>
            </a:r>
          </a:p>
          <a:p>
            <a:pPr lvl="1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3800" dirty="0"/>
              <a:t>3 Ribeira Brava;</a:t>
            </a:r>
          </a:p>
          <a:p>
            <a:pPr lvl="1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3800" dirty="0"/>
              <a:t>3 Santa Cruz;</a:t>
            </a:r>
          </a:p>
          <a:p>
            <a:pPr lvl="1" algn="just">
              <a:lnSpc>
                <a:spcPct val="160000"/>
              </a:lnSpc>
              <a:buFont typeface="Arial" panose="020B0604020202020204" pitchFamily="34" charset="0"/>
              <a:buChar char="•"/>
            </a:pPr>
            <a:r>
              <a:rPr lang="pt-PT" sz="3800" dirty="0"/>
              <a:t>1 Santana.</a:t>
            </a:r>
          </a:p>
          <a:p>
            <a:pPr algn="just"/>
            <a:endParaRPr lang="en-GB" sz="2400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8339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144A70F9-F3EB-482E-9526-C688D653A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5768" y="2867186"/>
            <a:ext cx="10058400" cy="1398004"/>
          </a:xfrm>
        </p:spPr>
        <p:txBody>
          <a:bodyPr>
            <a:normAutofit/>
          </a:bodyPr>
          <a:lstStyle/>
          <a:p>
            <a:pPr marL="201168" lvl="1" indent="0" algn="ctr">
              <a:buNone/>
            </a:pPr>
            <a:r>
              <a:rPr lang="pt-PT" sz="5800" dirty="0">
                <a:solidFill>
                  <a:schemeClr val="accent3"/>
                </a:solidFill>
              </a:rPr>
              <a:t>Procedimentos</a:t>
            </a:r>
          </a:p>
        </p:txBody>
      </p:sp>
    </p:spTree>
    <p:extLst>
      <p:ext uri="{BB962C8B-B14F-4D97-AF65-F5344CB8AC3E}">
        <p14:creationId xmlns:p14="http://schemas.microsoft.com/office/powerpoint/2010/main" val="505166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4964A6-4538-4E09-BBD4-7628E8114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612EF77-7D64-49C5-BEA6-A930DA620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322591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 Reunião de apresentação do estudo com as escolas e as delegações escolares, com recurso à plataforma Microsoft Teams.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 Envio de um </a:t>
            </a:r>
            <a:r>
              <a:rPr lang="pt-PT" sz="2400" i="1" dirty="0"/>
              <a:t>e-mail </a:t>
            </a:r>
            <a:r>
              <a:rPr lang="pt-PT" sz="2400" dirty="0"/>
              <a:t>às escolas, no qual é comunicada a realização da ação </a:t>
            </a:r>
            <a:r>
              <a:rPr lang="pt-PT" sz="2400" dirty="0" smtClean="0"/>
              <a:t>inspetiva e os </a:t>
            </a:r>
            <a:r>
              <a:rPr lang="pt-PT" sz="2400" dirty="0"/>
              <a:t>objetivos do </a:t>
            </a:r>
            <a:r>
              <a:rPr lang="pt-PT" sz="2400" dirty="0" smtClean="0"/>
              <a:t>estudo.</a:t>
            </a:r>
            <a:endParaRPr lang="pt-PT" sz="24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400" dirty="0"/>
              <a:t> Contacto da equipa inspetiva com o órgão de gestão da escola, para agendamento da reunião de início da intervenção, na qual serão explicados os procedimentos inerentes à dinâmica de implementação e execução do estudo, nomeadamente, a calendarização da intervenção, os documentos a serem disponibilizados para efeitos de consulta e os contactos disponíveis para clarificação das matérias em análise, entre outros aspetos considerados adequados.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2485438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ABE0D9-9DB1-497B-A691-CB4BF97B2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66F23ADF-4722-4FDB-9E09-FE90385168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353588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pt-PT" sz="2800" dirty="0"/>
              <a:t> As equipas procedem à recolha, ao registo e à análise de dados e de toda a informação necessária ao preenchimento dos instrumentos de trabalho, estabelecendo diálogo com os diretores de escola, nos momentos que foram entendidos como necessários e adequados, visando esclarecimentos em sede das matérias objeto de análise. </a:t>
            </a:r>
          </a:p>
          <a:p>
            <a:pPr marL="0" indent="0" algn="just">
              <a:buNone/>
            </a:pPr>
            <a:endParaRPr lang="pt-PT" sz="2800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pt-PT" sz="2800" dirty="0"/>
              <a:t> Reunião final com o órgão de gestão, na qual será efetuada a apresentação sucinta das matérias analisadas e das respetivas conclusões, face ao trabalho e resultados apurados.</a:t>
            </a:r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503412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16F1B3-61AC-4A31-9384-FD6F99C41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321A876-D6F4-44FF-981B-448E748CE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pt-PT" sz="2400" dirty="0"/>
              <a:t>Atendendo ao público-alvo da nossa intervenção e tendo em conta as medidas de combate à pandemia da doença COVID-19, os contactos serão, preferencialmente, à distância, à exceção das reuniões, inicial e final, da equipa inspetiva com o órgão de gestão da escola que serão realizadas, presencialmente, nas instalações da Inspeção Regional de Educação.</a:t>
            </a:r>
          </a:p>
          <a:p>
            <a:endParaRPr lang="pt-PT" dirty="0"/>
          </a:p>
          <a:p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160707990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tiva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Retrospe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A48689D526AC3143A7B21007682FB39C" ma:contentTypeVersion="2" ma:contentTypeDescription="Criar um novo documento." ma:contentTypeScope="" ma:versionID="5ab5c34eb1374383eb8513c7e78d51ab">
  <xsd:schema xmlns:xsd="http://www.w3.org/2001/XMLSchema" xmlns:xs="http://www.w3.org/2001/XMLSchema" xmlns:p="http://schemas.microsoft.com/office/2006/metadata/properties" xmlns:ns2="ae9b2e9c-59b5-48b2-9c9f-8c2471ff7ab4" targetNamespace="http://schemas.microsoft.com/office/2006/metadata/properties" ma:root="true" ma:fieldsID="3a414bb4831cc1c82a9dac339a1c662b" ns2:_="">
    <xsd:import namespace="ae9b2e9c-59b5-48b2-9c9f-8c2471ff7ab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9b2e9c-59b5-48b2-9c9f-8c2471ff7a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1C8680-CCCD-4AB5-A646-919003DC9FB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9b2e9c-59b5-48b2-9c9f-8c2471ff7a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CB53844-730D-4D71-A0DB-4DC0A81661A1}">
  <ds:schemaRefs>
    <ds:schemaRef ds:uri="ae9b2e9c-59b5-48b2-9c9f-8c2471ff7ab4"/>
    <ds:schemaRef ds:uri="http://schemas.microsoft.com/office/2006/documentManagement/types"/>
    <ds:schemaRef ds:uri="http://purl.org/dc/dcmitype/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26433CC-3AFD-4416-BFCF-4F748A10BE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5619</TotalTime>
  <Words>491</Words>
  <Application>Microsoft Office PowerPoint</Application>
  <PresentationFormat>Ecrã Panorâmico</PresentationFormat>
  <Paragraphs>47</Paragraphs>
  <Slides>10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Retrospetiva</vt:lpstr>
      <vt:lpstr>Condições de funcionamento  do ano letivo  nas escolas a tempo inteiro</vt:lpstr>
      <vt:lpstr>Objetivos</vt:lpstr>
      <vt:lpstr>Âmbito e Duração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Carla Teresa Henriques da Silva Teixeira</dc:creator>
  <cp:lastModifiedBy>Jorge Manuel da Silva Morgado</cp:lastModifiedBy>
  <cp:revision>117</cp:revision>
  <cp:lastPrinted>2020-10-15T10:45:40Z</cp:lastPrinted>
  <dcterms:created xsi:type="dcterms:W3CDTF">2019-05-08T13:23:28Z</dcterms:created>
  <dcterms:modified xsi:type="dcterms:W3CDTF">2020-10-16T08:29:49Z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0x010100A48689D526AC3143A7B21007682FB39C</vt:lpwstr>
  </property>
</Properties>
</file>