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4" r:id="rId13"/>
    <p:sldId id="270" r:id="rId14"/>
    <p:sldId id="265" r:id="rId15"/>
    <p:sldId id="266" r:id="rId16"/>
    <p:sldId id="274" r:id="rId17"/>
    <p:sldId id="275" r:id="rId18"/>
    <p:sldId id="271" r:id="rId1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A1A71-007B-4B33-AF83-37408AF36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BE9E5A-13D9-4F73-A79E-4D7C73DF1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38732B4-3FC1-482C-A0C5-70EB0CFB0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1240-EC3F-4F6D-BB52-A1D434B116A7}" type="datetimeFigureOut">
              <a:rPr lang="pt-PT" smtClean="0"/>
              <a:t>07/03/2019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8A4F02D-CB2A-47E3-8613-63FD620A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AAD0D81-7D8F-4ECC-BA91-799CB161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BCA1-C4C9-422E-B5B6-2C4EB1718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746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E1480-B5D2-4F5C-8AAE-E2BF2DD4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96EE2FC-1C2C-4EAE-93E1-BE9DDB791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06B03DF-4171-4CF2-8EBE-8F10D955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1240-EC3F-4F6D-BB52-A1D434B116A7}" type="datetimeFigureOut">
              <a:rPr lang="pt-PT" smtClean="0"/>
              <a:t>07/03/2019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5DF7B21-F160-46BA-837D-DD1BDB0A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AEC16C7-E18D-4849-B954-0ABEDE87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BCA1-C4C9-422E-B5B6-2C4EB1718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616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2A6CC9-580C-4552-A233-FF3079054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64776B8-6604-4734-9EBA-3F3F436C2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A46A66D-C0BE-424D-AEBE-A5A274C6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1240-EC3F-4F6D-BB52-A1D434B116A7}" type="datetimeFigureOut">
              <a:rPr lang="pt-PT" smtClean="0"/>
              <a:t>07/03/2019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50229F4-705E-442F-8BCC-B00327EB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7385623-8312-4EFF-8D91-FBA36CF5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BCA1-C4C9-422E-B5B6-2C4EB1718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272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89F21-7726-456C-8E43-99CE8F8F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ECC5282-47D7-441D-93DB-D12D13A8F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02E00C6-0967-4F8C-9D77-A1980C64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1240-EC3F-4F6D-BB52-A1D434B116A7}" type="datetimeFigureOut">
              <a:rPr lang="pt-PT" smtClean="0"/>
              <a:t>07/03/2019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A2D3EC9-967D-4F5C-9F2E-D0DD5CE4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07C13A7-EA81-4543-8741-E810C347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BCA1-C4C9-422E-B5B6-2C4EB1718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282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73BF7-3FEA-4010-B3F1-A7587F1A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372553E-FF9A-40D3-AD81-F51B282A2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D2944AC-00CB-41AE-8987-7AA6B127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1240-EC3F-4F6D-BB52-A1D434B116A7}" type="datetimeFigureOut">
              <a:rPr lang="pt-PT" smtClean="0"/>
              <a:t>07/03/2019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869F-41EE-4E10-8715-9C61BCFD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510C363-EBEE-4C15-BB7C-E542CE29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BCA1-C4C9-422E-B5B6-2C4EB1718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391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84466-3F3B-4FD8-8CD0-1856BEB8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08F877A-A19F-4024-A768-B5EB91470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109CF70-8583-4239-8689-3E685BFA1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A277492-2977-4664-9223-3A6EBD85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1240-EC3F-4F6D-BB52-A1D434B116A7}" type="datetimeFigureOut">
              <a:rPr lang="pt-PT" smtClean="0"/>
              <a:t>07/03/2019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6ED428F-6328-4AB5-983F-AEC26AA4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32C48E5-6F77-470E-B1ED-63F108AC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BCA1-C4C9-422E-B5B6-2C4EB1718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167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D1AFE-673B-46E8-9B14-97FB58AF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A58876E-FB94-4B14-B01E-98885675C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B764057-A355-4F9C-978E-ACC1740BA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9ABE7B1-9FCA-429D-959C-CC079D4CB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F1E57F4A-B483-4103-8FEC-8A47EE3D0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F600F46-F473-4383-B28E-D6321166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1240-EC3F-4F6D-BB52-A1D434B116A7}" type="datetimeFigureOut">
              <a:rPr lang="pt-PT" smtClean="0"/>
              <a:t>07/03/2019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DD67578-11FB-4AEC-9C96-CF1301A1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7FD7F35-625A-4A37-B50E-F01B3597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BCA1-C4C9-422E-B5B6-2C4EB1718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639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797C9-B058-461E-999F-C167A3A7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4F30E42-98D7-46AE-84F4-00B51A8F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1240-EC3F-4F6D-BB52-A1D434B116A7}" type="datetimeFigureOut">
              <a:rPr lang="pt-PT" smtClean="0"/>
              <a:t>07/03/2019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C93114D-5333-4256-B4A5-17435EC2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F5BE6D9-D020-43D8-816F-D233EB65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BCA1-C4C9-422E-B5B6-2C4EB1718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3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CFF1835-6364-4651-9EA2-0BFAD5BD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1240-EC3F-4F6D-BB52-A1D434B116A7}" type="datetimeFigureOut">
              <a:rPr lang="pt-PT" smtClean="0"/>
              <a:t>07/03/2019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D776F37-51A0-49B2-A93E-7B4A9E12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0F6DDB6-65DC-45BA-8BDF-1AF9725B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BCA1-C4C9-422E-B5B6-2C4EB1718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593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89F21-05D7-400E-B3DB-C4317CD1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A850473-C3C6-4435-98E8-00D8FDC0E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806BF5B-7AA4-490E-AEFD-8EA0A5EF0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C85A8AF-878D-41D9-B2BF-7F5950D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1240-EC3F-4F6D-BB52-A1D434B116A7}" type="datetimeFigureOut">
              <a:rPr lang="pt-PT" smtClean="0"/>
              <a:t>07/03/2019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77B9B42-5C20-4951-BA4A-3ADD83B5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8707B9F-51F0-4EA2-B5F3-39D8B263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BCA1-C4C9-422E-B5B6-2C4EB1718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89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3C48C-20DC-4EBA-B55D-E709805D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CE1C4CA-87F0-48D8-80A2-66BB91B38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43FECBB-C085-42F7-B341-56F9956DC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5CDB992-84EF-40B3-B5A5-D39A2A73F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1240-EC3F-4F6D-BB52-A1D434B116A7}" type="datetimeFigureOut">
              <a:rPr lang="pt-PT" smtClean="0"/>
              <a:t>07/03/2019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196AE51-5E42-45E3-999A-81A65763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3E4D937-2963-4A70-B8AB-47324D2B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BCA1-C4C9-422E-B5B6-2C4EB1718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54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AB918F7-C7F9-4947-8ED7-8E67BC63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94C4923-01C4-4EE9-825E-49DD55814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3F3DB4-DF05-4D27-B40E-BF9B2C6E1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1240-EC3F-4F6D-BB52-A1D434B116A7}" type="datetimeFigureOut">
              <a:rPr lang="pt-PT" smtClean="0"/>
              <a:t>07/03/2019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085B72E-3EC1-4E67-84F3-6FAD32184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23EA8A0-4A38-4C59-B60E-6E174BC43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BCA1-C4C9-422E-B5B6-2C4EB17180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410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Anexos%20Apresenta&#231;&#227;o/S&#250;mula%20da%20Avalia&#231;&#227;o%20das%20Atividades%20do%20PAA.xlsx" TargetMode="External"/><Relationship Id="rId5" Type="http://schemas.openxmlformats.org/officeDocument/2006/relationships/hyperlink" Target="Anexos%20Apresenta&#231;&#227;o/S&#250;mulas%20dos%20meios%20de%20verifica&#231;&#227;o.docx" TargetMode="External"/><Relationship Id="rId4" Type="http://schemas.openxmlformats.org/officeDocument/2006/relationships/hyperlink" Target="Anexos%20Apresenta&#231;&#227;o/Meios%20de%20Verifica&#231;&#227;o%20Individuais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Anexos%20Apresenta&#231;&#227;o/Tabela%20Resumo%20Anual.docx" TargetMode="External"/><Relationship Id="rId3" Type="http://schemas.openxmlformats.org/officeDocument/2006/relationships/image" Target="../media/image7.png"/><Relationship Id="rId7" Type="http://schemas.openxmlformats.org/officeDocument/2006/relationships/hyperlink" Target="Anexos%20Apresenta&#231;&#227;o/Tabela%20Resumo%20-%203.&#186;%20P.doc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Anexos%20Apresenta&#231;&#227;o/Tabela%20Resumo%20-%202.&#186;%20P.docx" TargetMode="External"/><Relationship Id="rId5" Type="http://schemas.openxmlformats.org/officeDocument/2006/relationships/hyperlink" Target="Anexos%20Apresenta&#231;&#227;o/Tabela%20Resumo%20-%201.&#186;%20P.docx" TargetMode="External"/><Relationship Id="rId4" Type="http://schemas.openxmlformats.org/officeDocument/2006/relationships/image" Target="../media/image8.sv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nexos%20Apresenta&#231;&#227;o/PAA%20-%20Estrutura.docx" TargetMode="External"/><Relationship Id="rId7" Type="http://schemas.openxmlformats.org/officeDocument/2006/relationships/hyperlink" Target="Anexos%20Apresenta&#231;&#227;o/Minuta%20Projetos.docx" TargetMode="External"/><Relationship Id="rId2" Type="http://schemas.openxmlformats.org/officeDocument/2006/relationships/hyperlink" Target="Anexos%20Apresenta&#231;&#227;o/PEE%20-%20Objetivos%20e%20Metas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nexos%20Apresenta&#231;&#227;o/Sele&#231;&#227;o%20de%20atividades%20-%20PAA.xlsb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34F5BFF-26C3-4625-AABA-DD4B8EE3F724}"/>
              </a:ext>
            </a:extLst>
          </p:cNvPr>
          <p:cNvSpPr/>
          <p:nvPr/>
        </p:nvSpPr>
        <p:spPr>
          <a:xfrm>
            <a:off x="1120953" y="621887"/>
            <a:ext cx="10001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PT" sz="5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EB1/PE/ Creche do Caniçal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26AAD09-BDF8-4479-B845-AC6BEF39C3E1}"/>
              </a:ext>
            </a:extLst>
          </p:cNvPr>
          <p:cNvSpPr/>
          <p:nvPr/>
        </p:nvSpPr>
        <p:spPr>
          <a:xfrm>
            <a:off x="1120953" y="4878424"/>
            <a:ext cx="10478044" cy="1030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2.ª Sessão 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Boas Práticas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800" i="1" dirty="0">
                <a:ea typeface="Calibri" panose="020F0502020204030204" pitchFamily="34" charset="0"/>
                <a:cs typeface="Arial" panose="020B0604020202020204" pitchFamily="34" charset="0"/>
              </a:rPr>
              <a:t>“O Impacto da Autoavaliação na Melhoria do Serviço Educativo”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E42C937-CCA4-4DE6-B60F-18668714C6FE}"/>
              </a:ext>
            </a:extLst>
          </p:cNvPr>
          <p:cNvSpPr/>
          <p:nvPr/>
        </p:nvSpPr>
        <p:spPr>
          <a:xfrm>
            <a:off x="7682982" y="6112081"/>
            <a:ext cx="3677610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Ribeira Brava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12 de março de 2019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40463B-C505-438C-A4AA-6C397E38E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92" y="1772575"/>
            <a:ext cx="2968365" cy="263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DC8CDA0-B124-4ABC-83F0-52761813CF3F}"/>
              </a:ext>
            </a:extLst>
          </p:cNvPr>
          <p:cNvSpPr/>
          <p:nvPr/>
        </p:nvSpPr>
        <p:spPr>
          <a:xfrm>
            <a:off x="359229" y="268200"/>
            <a:ext cx="11478985" cy="223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Como está a escola a preparar a recolha de informação para o relatório que terá de elaborar no ano letivo 2019/2020?</a:t>
            </a:r>
            <a:endParaRPr lang="pt-PT" sz="4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A27305-DBD9-45FD-A5C0-501ED050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94" y="2516175"/>
            <a:ext cx="7395612" cy="41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sultado de imagem para trabalho em equipa">
            <a:extLst>
              <a:ext uri="{FF2B5EF4-FFF2-40B4-BE49-F238E27FC236}">
                <a16:creationId xmlns:a16="http://schemas.microsoft.com/office/drawing/2014/main" id="{BE1807A8-5253-40DD-BE88-3ACF4082A8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42" y="1652300"/>
            <a:ext cx="7736116" cy="45959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3B0F451-8270-4A74-86EF-A6C3363C2CF9}"/>
              </a:ext>
            </a:extLst>
          </p:cNvPr>
          <p:cNvSpPr/>
          <p:nvPr/>
        </p:nvSpPr>
        <p:spPr>
          <a:xfrm>
            <a:off x="1803948" y="636637"/>
            <a:ext cx="85619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Trabalho em equipa!</a:t>
            </a:r>
            <a:endParaRPr lang="pt-PT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1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95C0B83-7DB9-4F91-BCED-34C006CAAB17}"/>
              </a:ext>
            </a:extLst>
          </p:cNvPr>
          <p:cNvSpPr/>
          <p:nvPr/>
        </p:nvSpPr>
        <p:spPr>
          <a:xfrm>
            <a:off x="1506826" y="793147"/>
            <a:ext cx="1014372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Constituição de uma equipa operacional com elementos que integram cumulativamente as equipas do PAA, do PEE e do RI;</a:t>
            </a:r>
            <a:endParaRPr lang="pt-P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510B567-B1AE-4DC9-9EDE-64436E836DC0}"/>
              </a:ext>
            </a:extLst>
          </p:cNvPr>
          <p:cNvSpPr/>
          <p:nvPr/>
        </p:nvSpPr>
        <p:spPr>
          <a:xfrm>
            <a:off x="1571259" y="2050142"/>
            <a:ext cx="5352747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Realização de reuniões quinzenais (3.ª feira);</a:t>
            </a:r>
            <a:endParaRPr lang="pt-P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 descr="Seta de Linha: Curva Ligeira">
            <a:extLst>
              <a:ext uri="{FF2B5EF4-FFF2-40B4-BE49-F238E27FC236}">
                <a16:creationId xmlns:a16="http://schemas.microsoft.com/office/drawing/2014/main" id="{3A02AA46-2B8C-4AFC-A7EA-2F181687F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392" y="715961"/>
            <a:ext cx="914400" cy="914400"/>
          </a:xfrm>
          <a:prstGeom prst="rect">
            <a:avLst/>
          </a:prstGeom>
        </p:spPr>
      </p:pic>
      <p:pic>
        <p:nvPicPr>
          <p:cNvPr id="13" name="Gráfico 12" descr="Seta de Linha: Curva Ligeira">
            <a:extLst>
              <a:ext uri="{FF2B5EF4-FFF2-40B4-BE49-F238E27FC236}">
                <a16:creationId xmlns:a16="http://schemas.microsoft.com/office/drawing/2014/main" id="{991986C9-5235-4293-8320-2DFE3DF2B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392" y="1781131"/>
            <a:ext cx="914400" cy="914400"/>
          </a:xfrm>
          <a:prstGeom prst="rect">
            <a:avLst/>
          </a:prstGeom>
        </p:spPr>
      </p:pic>
      <p:pic>
        <p:nvPicPr>
          <p:cNvPr id="9" name="Gráfico 8" descr="Seta de Linha: Curva Ligeira">
            <a:extLst>
              <a:ext uri="{FF2B5EF4-FFF2-40B4-BE49-F238E27FC236}">
                <a16:creationId xmlns:a16="http://schemas.microsoft.com/office/drawing/2014/main" id="{4968F9A3-2637-4268-907F-97916E581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939" y="2790869"/>
            <a:ext cx="914400" cy="9144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AABB500-318A-4977-8B8F-77EA8E5A841F}"/>
              </a:ext>
            </a:extLst>
          </p:cNvPr>
          <p:cNvSpPr/>
          <p:nvPr/>
        </p:nvSpPr>
        <p:spPr>
          <a:xfrm>
            <a:off x="1571259" y="3044551"/>
            <a:ext cx="5800242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Construção de “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action="ppaction://hlinkfile"/>
              </a:rPr>
              <a:t>Meios de Verificação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individuais;</a:t>
            </a:r>
          </a:p>
        </p:txBody>
      </p:sp>
      <p:pic>
        <p:nvPicPr>
          <p:cNvPr id="11" name="Gráfico 10" descr="Seta de Linha: Curva Ligeira">
            <a:extLst>
              <a:ext uri="{FF2B5EF4-FFF2-40B4-BE49-F238E27FC236}">
                <a16:creationId xmlns:a16="http://schemas.microsoft.com/office/drawing/2014/main" id="{69F72EDD-3B6F-4487-A85A-5AF3F41DF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392" y="3705269"/>
            <a:ext cx="914400" cy="9144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518A3CD2-3FB8-4ACC-AE10-3299AD783A2C}"/>
              </a:ext>
            </a:extLst>
          </p:cNvPr>
          <p:cNvSpPr/>
          <p:nvPr/>
        </p:nvSpPr>
        <p:spPr>
          <a:xfrm>
            <a:off x="1571259" y="3938788"/>
            <a:ext cx="10014857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Construção de grelhas, que designamos por: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E9E8C1D-FA7D-40E0-9E3B-11E77AED2EBE}"/>
              </a:ext>
            </a:extLst>
          </p:cNvPr>
          <p:cNvSpPr/>
          <p:nvPr/>
        </p:nvSpPr>
        <p:spPr>
          <a:xfrm>
            <a:off x="5762278" y="457768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action="ppaction://hlinkfile"/>
              </a:rPr>
              <a:t>Súmula dos Meios de Verificação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1E82F5E-34E1-4FEC-90E8-7360C98D6AA6}"/>
              </a:ext>
            </a:extLst>
          </p:cNvPr>
          <p:cNvSpPr/>
          <p:nvPr/>
        </p:nvSpPr>
        <p:spPr>
          <a:xfrm>
            <a:off x="5762278" y="523255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action="ppaction://hlinkfile"/>
              </a:rPr>
              <a:t>Súmula da avaliação das atividades do PAA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13DC83E-CF0E-423C-9F08-6E2A0774C6B8}"/>
              </a:ext>
            </a:extLst>
          </p:cNvPr>
          <p:cNvSpPr/>
          <p:nvPr/>
        </p:nvSpPr>
        <p:spPr>
          <a:xfrm>
            <a:off x="1032435" y="5750716"/>
            <a:ext cx="1055368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Estes documentos permitiram-nos, não só averiguar a concretização das nossas metas e dos nossos objetivos, mas também, aferir o seu resultado!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2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F739FC2-9115-46AF-9615-F34FBBD1B70A}"/>
              </a:ext>
            </a:extLst>
          </p:cNvPr>
          <p:cNvSpPr/>
          <p:nvPr/>
        </p:nvSpPr>
        <p:spPr>
          <a:xfrm>
            <a:off x="613977" y="0"/>
            <a:ext cx="11320343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993390" algn="l"/>
              </a:tabLst>
            </a:pPr>
            <a:r>
              <a:rPr lang="pt-PT" sz="3600" dirty="0">
                <a:solidFill>
                  <a:srgbClr val="00206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título de exemplo, apresentamos os seguintes resultados!</a:t>
            </a:r>
            <a:endParaRPr lang="pt-PT" sz="3600" dirty="0">
              <a:solidFill>
                <a:srgbClr val="002060"/>
              </a:solidFill>
              <a:effectLst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698AA5B-2ADD-404D-95B1-98B346835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32"/>
            <a:ext cx="5692635" cy="623856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85A4FE0-91C5-44E3-B0E3-BF3EC77A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758" y="610610"/>
            <a:ext cx="5833466" cy="623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9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983F5E-182A-4161-9669-30CB58409334}"/>
              </a:ext>
            </a:extLst>
          </p:cNvPr>
          <p:cNvSpPr/>
          <p:nvPr/>
        </p:nvSpPr>
        <p:spPr>
          <a:xfrm>
            <a:off x="1161142" y="480472"/>
            <a:ext cx="10218057" cy="223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Proposta de plano de ação da equipa de autoavaliação para o ano 2019/2020 e respetiva calendarização</a:t>
            </a:r>
            <a:endParaRPr lang="pt-PT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Resultado de imagem para elaborar plano de aÃ§ao">
            <a:extLst>
              <a:ext uri="{FF2B5EF4-FFF2-40B4-BE49-F238E27FC236}">
                <a16:creationId xmlns:a16="http://schemas.microsoft.com/office/drawing/2014/main" id="{977CF1EF-666A-4BC8-82CC-8D8826169B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71" y="2714160"/>
            <a:ext cx="6408057" cy="366336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2981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9F1616A-7C25-4E72-90D9-F0EF628084DE}"/>
              </a:ext>
            </a:extLst>
          </p:cNvPr>
          <p:cNvSpPr/>
          <p:nvPr/>
        </p:nvSpPr>
        <p:spPr>
          <a:xfrm>
            <a:off x="1538507" y="1024566"/>
            <a:ext cx="10072913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O próximo ano letivo encerra o quadriénio e, por conseguinte, o PEE. 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Assim, a avaliação do PAA em curso, juntamente com as avaliações dos anteriores, contribuirá para a avaliação final do PEE. </a:t>
            </a:r>
          </a:p>
        </p:txBody>
      </p:sp>
      <p:pic>
        <p:nvPicPr>
          <p:cNvPr id="3" name="Gráfico 2" descr="Seta de Linha: Curva Ligeira">
            <a:extLst>
              <a:ext uri="{FF2B5EF4-FFF2-40B4-BE49-F238E27FC236}">
                <a16:creationId xmlns:a16="http://schemas.microsoft.com/office/drawing/2014/main" id="{D73E4A95-9EC6-4D63-A59E-7026B95FE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530" y="892312"/>
            <a:ext cx="914400" cy="914400"/>
          </a:xfrm>
          <a:prstGeom prst="rect">
            <a:avLst/>
          </a:prstGeom>
        </p:spPr>
      </p:pic>
      <p:pic>
        <p:nvPicPr>
          <p:cNvPr id="7" name="Gráfico 6" descr="Seta de Linha: Curva Ligeira">
            <a:extLst>
              <a:ext uri="{FF2B5EF4-FFF2-40B4-BE49-F238E27FC236}">
                <a16:creationId xmlns:a16="http://schemas.microsoft.com/office/drawing/2014/main" id="{C93EA681-4104-4A7E-AA6F-ECFBBFA3E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530" y="3568433"/>
            <a:ext cx="914400" cy="9144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433C3D2-58D0-449B-8153-20DB778032D4}"/>
              </a:ext>
            </a:extLst>
          </p:cNvPr>
          <p:cNvSpPr/>
          <p:nvPr/>
        </p:nvSpPr>
        <p:spPr>
          <a:xfrm>
            <a:off x="1538507" y="2890250"/>
            <a:ext cx="4887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Destas avaliações resultará o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novo PEE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Gráfico 9" descr="Seta de Linha: Curva Ligeira">
            <a:extLst>
              <a:ext uri="{FF2B5EF4-FFF2-40B4-BE49-F238E27FC236}">
                <a16:creationId xmlns:a16="http://schemas.microsoft.com/office/drawing/2014/main" id="{5D71D23D-C6F5-41BE-AF3D-EFB6870E2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530" y="2633105"/>
            <a:ext cx="914400" cy="9144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912B553-2870-43D2-974E-F4B8A1904D76}"/>
              </a:ext>
            </a:extLst>
          </p:cNvPr>
          <p:cNvSpPr/>
          <p:nvPr/>
        </p:nvSpPr>
        <p:spPr>
          <a:xfrm>
            <a:off x="1538507" y="3726422"/>
            <a:ext cx="992775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Relatório de Autoavaliação será construído por fases, correspondendo cada uma delas, a um período letivo.</a:t>
            </a:r>
            <a:endParaRPr lang="pt-P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470EE63-56F5-43E9-85C7-0F087EB8E408}"/>
              </a:ext>
            </a:extLst>
          </p:cNvPr>
          <p:cNvSpPr/>
          <p:nvPr/>
        </p:nvSpPr>
        <p:spPr>
          <a:xfrm>
            <a:off x="1538507" y="5043850"/>
            <a:ext cx="9927757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forma a agilizar e a objetivar a recolha e o tratamento da informação, a Equipa Operacional, será dividida em quatro grupos de trabalho de dois elementos. </a:t>
            </a:r>
            <a:endParaRPr lang="pt-P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áfico 10" descr="Seta de Linha: Curva Ligeira">
            <a:extLst>
              <a:ext uri="{FF2B5EF4-FFF2-40B4-BE49-F238E27FC236}">
                <a16:creationId xmlns:a16="http://schemas.microsoft.com/office/drawing/2014/main" id="{20B6721A-F56E-431C-9F17-D709A1E13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530" y="48197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3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 descr="Seta de Linha: Curva Ligeira">
            <a:extLst>
              <a:ext uri="{FF2B5EF4-FFF2-40B4-BE49-F238E27FC236}">
                <a16:creationId xmlns:a16="http://schemas.microsoft.com/office/drawing/2014/main" id="{737C5AFD-A69E-4576-8606-1E005CA10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680" y="27433"/>
            <a:ext cx="914400" cy="9144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80739F1-67A2-4B43-855A-979388890F99}"/>
              </a:ext>
            </a:extLst>
          </p:cNvPr>
          <p:cNvSpPr/>
          <p:nvPr/>
        </p:nvSpPr>
        <p:spPr>
          <a:xfrm>
            <a:off x="1552274" y="285764"/>
            <a:ext cx="10009414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Calendarização das reuniões da Equipa Operacional de Autoavaliação da Escola</a:t>
            </a:r>
            <a:endParaRPr lang="pt-PT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9CA1A3-9DA0-440A-865B-BCB707B2629F}"/>
              </a:ext>
            </a:extLst>
          </p:cNvPr>
          <p:cNvSpPr/>
          <p:nvPr/>
        </p:nvSpPr>
        <p:spPr>
          <a:xfrm>
            <a:off x="1711353" y="4586643"/>
            <a:ext cx="306205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PT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Cronograma de tarefas </a:t>
            </a:r>
            <a:endParaRPr lang="pt-PT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áfico 9" descr="Seta de Linha: Curva Ligeira">
            <a:extLst>
              <a:ext uri="{FF2B5EF4-FFF2-40B4-BE49-F238E27FC236}">
                <a16:creationId xmlns:a16="http://schemas.microsoft.com/office/drawing/2014/main" id="{2D5D09C3-2BF0-4F7F-9983-B8DB73F79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680" y="4337545"/>
            <a:ext cx="914400" cy="914400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45958B1F-7844-4614-BF8D-202632954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31010"/>
              </p:ext>
            </p:extLst>
          </p:nvPr>
        </p:nvGraphicFramePr>
        <p:xfrm>
          <a:off x="5226706" y="5209263"/>
          <a:ext cx="4767943" cy="1159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688">
                  <a:extLst>
                    <a:ext uri="{9D8B030D-6E8A-4147-A177-3AD203B41FA5}">
                      <a16:colId xmlns:a16="http://schemas.microsoft.com/office/drawing/2014/main" val="1979773407"/>
                    </a:ext>
                  </a:extLst>
                </a:gridCol>
                <a:gridCol w="1588567">
                  <a:extLst>
                    <a:ext uri="{9D8B030D-6E8A-4147-A177-3AD203B41FA5}">
                      <a16:colId xmlns:a16="http://schemas.microsoft.com/office/drawing/2014/main" val="1848434440"/>
                    </a:ext>
                  </a:extLst>
                </a:gridCol>
                <a:gridCol w="1589688">
                  <a:extLst>
                    <a:ext uri="{9D8B030D-6E8A-4147-A177-3AD203B41FA5}">
                      <a16:colId xmlns:a16="http://schemas.microsoft.com/office/drawing/2014/main" val="731164857"/>
                    </a:ext>
                  </a:extLst>
                </a:gridCol>
              </a:tblGrid>
              <a:tr h="57959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período letivo </a:t>
                      </a:r>
                      <a:endParaRPr lang="pt-PT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988690"/>
                  </a:ext>
                </a:extLst>
              </a:tr>
              <a:tr h="579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file"/>
                        </a:rPr>
                        <a:t>1.º Período</a:t>
                      </a:r>
                      <a:endParaRPr lang="pt-PT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file"/>
                        </a:rPr>
                        <a:t>2.º Período</a:t>
                      </a:r>
                      <a:endParaRPr lang="pt-PT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file"/>
                        </a:rPr>
                        <a:t>3.º Período</a:t>
                      </a:r>
                      <a:endParaRPr lang="pt-PT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700476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181BE0CC-AF9A-493E-84A5-31BDBB550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06536"/>
              </p:ext>
            </p:extLst>
          </p:nvPr>
        </p:nvGraphicFramePr>
        <p:xfrm>
          <a:off x="1903438" y="5209263"/>
          <a:ext cx="2677886" cy="996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7886">
                  <a:extLst>
                    <a:ext uri="{9D8B030D-6E8A-4147-A177-3AD203B41FA5}">
                      <a16:colId xmlns:a16="http://schemas.microsoft.com/office/drawing/2014/main" val="1979773407"/>
                    </a:ext>
                  </a:extLst>
                </a:gridCol>
              </a:tblGrid>
              <a:tr h="996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8" action="ppaction://hlinkfile"/>
                        </a:rPr>
                        <a:t>Anual</a:t>
                      </a:r>
                      <a:endParaRPr lang="pt-PT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988690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151170BC-10A8-430A-B665-44A7A1DE53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2075" y="758330"/>
            <a:ext cx="100774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7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sultado de imagem para trabalho em equipa">
            <a:extLst>
              <a:ext uri="{FF2B5EF4-FFF2-40B4-BE49-F238E27FC236}">
                <a16:creationId xmlns:a16="http://schemas.microsoft.com/office/drawing/2014/main" id="{0B598085-7F6F-40A5-8A34-BCE6EE3023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33" y="2179386"/>
            <a:ext cx="5538789" cy="3698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5CBF364-966F-421C-BC56-72C38270DB0A}"/>
              </a:ext>
            </a:extLst>
          </p:cNvPr>
          <p:cNvSpPr/>
          <p:nvPr/>
        </p:nvSpPr>
        <p:spPr>
          <a:xfrm>
            <a:off x="1609384" y="443635"/>
            <a:ext cx="9771631" cy="179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Percorridas as várias etapas deste processo, no qual a Equipa Operacional se envolveu intensamente e a equipa do GAOPSER prestou um apoio fundamental, sentimo-nos mais confiantes. 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P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2979AF8-3532-4D19-B588-CF35C9CA2356}"/>
              </a:ext>
            </a:extLst>
          </p:cNvPr>
          <p:cNvSpPr/>
          <p:nvPr/>
        </p:nvSpPr>
        <p:spPr>
          <a:xfrm>
            <a:off x="7524522" y="2240858"/>
            <a:ext cx="3497263" cy="294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Continuamos motivados</a:t>
            </a:r>
          </a:p>
          <a:p>
            <a:pPr>
              <a:lnSpc>
                <a:spcPct val="20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para superar </a:t>
            </a:r>
          </a:p>
          <a:p>
            <a:pPr>
              <a:lnSpc>
                <a:spcPct val="20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os desafios</a:t>
            </a:r>
          </a:p>
          <a:p>
            <a:pPr>
              <a:lnSpc>
                <a:spcPct val="20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que forem surgindo!</a:t>
            </a:r>
            <a:endParaRPr lang="pt-PT" sz="2400" dirty="0"/>
          </a:p>
        </p:txBody>
      </p:sp>
      <p:pic>
        <p:nvPicPr>
          <p:cNvPr id="6" name="Gráfico 5" descr="Seta de Linha: Curva Ligeira">
            <a:extLst>
              <a:ext uri="{FF2B5EF4-FFF2-40B4-BE49-F238E27FC236}">
                <a16:creationId xmlns:a16="http://schemas.microsoft.com/office/drawing/2014/main" id="{AAB59284-C0CC-402B-A314-33E49ADE8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984" y="2805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6B736F8-450B-4207-9DB5-1203A8C2257F}"/>
              </a:ext>
            </a:extLst>
          </p:cNvPr>
          <p:cNvSpPr/>
          <p:nvPr/>
        </p:nvSpPr>
        <p:spPr>
          <a:xfrm>
            <a:off x="1155193" y="654473"/>
            <a:ext cx="9881614" cy="1601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009900" algn="l"/>
              </a:tabLst>
            </a:pP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“Há uma força motriz mais poderosa que o vapor, a eletricidade e a energia atómica: a VONTADE.”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3009900" algn="l"/>
              </a:tabLs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Albert Einstein </a:t>
            </a:r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A3C64A-E1AA-4112-AFA5-61D1D1AD1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14" y="2474316"/>
            <a:ext cx="2968365" cy="263643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5C702EE-61EB-434C-9521-6D3ACD721A2B}"/>
              </a:ext>
            </a:extLst>
          </p:cNvPr>
          <p:cNvSpPr/>
          <p:nvPr/>
        </p:nvSpPr>
        <p:spPr>
          <a:xfrm>
            <a:off x="6096000" y="5696360"/>
            <a:ext cx="5509842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009900" algn="l"/>
              </a:tabLst>
            </a:pPr>
            <a:r>
              <a:rPr lang="pt-PT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Obrigada</a:t>
            </a:r>
            <a:r>
              <a:rPr lang="pt-PT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pela vossa atenção!</a:t>
            </a:r>
            <a:endParaRPr lang="pt-P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51FF91B-FBA3-4431-B993-B7C88E7A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6383" y="555155"/>
            <a:ext cx="7496174" cy="445752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3A18A5F-1773-4D16-A75F-C5893DB639DE}"/>
              </a:ext>
            </a:extLst>
          </p:cNvPr>
          <p:cNvSpPr txBox="1">
            <a:spLocks/>
          </p:cNvSpPr>
          <p:nvPr/>
        </p:nvSpPr>
        <p:spPr>
          <a:xfrm>
            <a:off x="0" y="365595"/>
            <a:ext cx="4772025" cy="490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PT" sz="3800" b="1" dirty="0" err="1">
                <a:solidFill>
                  <a:srgbClr val="002060"/>
                </a:solidFill>
                <a:latin typeface="Algerian" panose="04020705040A02060702" pitchFamily="82" charset="0"/>
              </a:rPr>
              <a:t>AUTOAVALIAÇãO</a:t>
            </a:r>
            <a:endParaRPr lang="pt-PT" sz="3800" b="1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algn="ctr">
              <a:lnSpc>
                <a:spcPct val="150000"/>
              </a:lnSpc>
            </a:pPr>
            <a:r>
              <a:rPr lang="pt-PT" sz="3800" b="1" dirty="0">
                <a:solidFill>
                  <a:srgbClr val="002060"/>
                </a:solidFill>
                <a:latin typeface="Algerian" panose="04020705040A02060702" pitchFamily="82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3800" b="1" dirty="0">
                <a:solidFill>
                  <a:srgbClr val="002060"/>
                </a:solidFill>
                <a:latin typeface="Algerian" panose="04020705040A02060702" pitchFamily="82" charset="0"/>
              </a:rPr>
              <a:t>Escola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4823F7F-40A0-46DB-9CBA-353B76B81ED7}"/>
              </a:ext>
            </a:extLst>
          </p:cNvPr>
          <p:cNvSpPr txBox="1">
            <a:spLocks/>
          </p:cNvSpPr>
          <p:nvPr/>
        </p:nvSpPr>
        <p:spPr>
          <a:xfrm>
            <a:off x="4362451" y="5202238"/>
            <a:ext cx="723446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u="sng" dirty="0"/>
              <a:t>Legislação:</a:t>
            </a:r>
          </a:p>
          <a:p>
            <a:r>
              <a:rPr lang="pt-PT" dirty="0"/>
              <a:t>Portaria n.º 245/2014, de 23 de dezembro</a:t>
            </a:r>
          </a:p>
        </p:txBody>
      </p:sp>
    </p:spTree>
    <p:extLst>
      <p:ext uri="{BB962C8B-B14F-4D97-AF65-F5344CB8AC3E}">
        <p14:creationId xmlns:p14="http://schemas.microsoft.com/office/powerpoint/2010/main" val="14636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ED99F73-C249-483A-ADE8-7C895177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495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1. Dificuldades encontradas na elaboração do Relatório de Autoavaliação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FC1A499-74DF-4AA7-BC00-4D383F697059}"/>
              </a:ext>
            </a:extLst>
          </p:cNvPr>
          <p:cNvSpPr/>
          <p:nvPr/>
        </p:nvSpPr>
        <p:spPr>
          <a:xfrm>
            <a:off x="1324428" y="2401851"/>
            <a:ext cx="1035594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reflexão e a autoavaliação, na nossa escola, sempre foram de extrema importância. </a:t>
            </a:r>
            <a:endParaRPr lang="pt-P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E287EA6-2994-45B8-A52D-01CCF8525D9A}"/>
              </a:ext>
            </a:extLst>
          </p:cNvPr>
          <p:cNvSpPr/>
          <p:nvPr/>
        </p:nvSpPr>
        <p:spPr>
          <a:xfrm>
            <a:off x="1324428" y="3648212"/>
            <a:ext cx="10355943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Antes de procedermos à autoavaliação nestes moldes, já fazíamos um trabalho de reflexão, que resultava em relatórios trimestrais e anuais, por ano de escolaridade, da componente curricular e das atividades de enriquecimento curricular.</a:t>
            </a:r>
          </a:p>
        </p:txBody>
      </p:sp>
      <p:cxnSp>
        <p:nvCxnSpPr>
          <p:cNvPr id="10" name="Conexão: Curva 9">
            <a:extLst>
              <a:ext uri="{FF2B5EF4-FFF2-40B4-BE49-F238E27FC236}">
                <a16:creationId xmlns:a16="http://schemas.microsoft.com/office/drawing/2014/main" id="{7E28CEC9-F429-4BB9-8181-5714A8236B18}"/>
              </a:ext>
            </a:extLst>
          </p:cNvPr>
          <p:cNvCxnSpPr>
            <a:cxnSpLocks/>
          </p:cNvCxnSpPr>
          <p:nvPr/>
        </p:nvCxnSpPr>
        <p:spPr>
          <a:xfrm>
            <a:off x="511631" y="2401853"/>
            <a:ext cx="818239" cy="332911"/>
          </a:xfrm>
          <a:prstGeom prst="curvedConnector3">
            <a:avLst>
              <a:gd name="adj1" fmla="val 30488"/>
            </a:avLst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: Curva 15">
            <a:extLst>
              <a:ext uri="{FF2B5EF4-FFF2-40B4-BE49-F238E27FC236}">
                <a16:creationId xmlns:a16="http://schemas.microsoft.com/office/drawing/2014/main" id="{C277C15F-530C-4601-8007-03023049CD8E}"/>
              </a:ext>
            </a:extLst>
          </p:cNvPr>
          <p:cNvCxnSpPr>
            <a:cxnSpLocks/>
          </p:cNvCxnSpPr>
          <p:nvPr/>
        </p:nvCxnSpPr>
        <p:spPr>
          <a:xfrm>
            <a:off x="506189" y="3644515"/>
            <a:ext cx="818239" cy="332911"/>
          </a:xfrm>
          <a:prstGeom prst="curvedConnector3">
            <a:avLst>
              <a:gd name="adj1" fmla="val 30488"/>
            </a:avLst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6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A82376B-7875-4D58-AB86-BC9A5061084D}"/>
              </a:ext>
            </a:extLst>
          </p:cNvPr>
          <p:cNvSpPr/>
          <p:nvPr/>
        </p:nvSpPr>
        <p:spPr>
          <a:xfrm>
            <a:off x="1001486" y="406442"/>
            <a:ext cx="10755082" cy="2446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além destes, era redigido um Relatório Anual da Curricular, enviado à Delegação Escolar de Machico, onde explanávamos os resultados e estabelecíamos comparações com o ano transato.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final de cada ano letivo, era ainda elaborado um relatório de avaliação do PAA e outro do PEE.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FD0FBF8-126A-45CF-82E7-6EA0CDF0595C}"/>
              </a:ext>
            </a:extLst>
          </p:cNvPr>
          <p:cNvSpPr/>
          <p:nvPr/>
        </p:nvSpPr>
        <p:spPr>
          <a:xfrm>
            <a:off x="1001486" y="3206445"/>
            <a:ext cx="10755082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Apesar de tudo isto, sentíamos que o nosso trabalho não se pautava pelo encadeamento almejado. Diversas vezes, na elaboração dos diferentes relatórios a informação era repetida ou, por vezes, omitida por entendermos ser pertença de outro documento.  </a:t>
            </a:r>
            <a:endParaRPr lang="pt-P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1FBE8DD-9DAE-4495-94CA-122D98644D76}"/>
              </a:ext>
            </a:extLst>
          </p:cNvPr>
          <p:cNvSpPr/>
          <p:nvPr/>
        </p:nvSpPr>
        <p:spPr>
          <a:xfrm>
            <a:off x="1001486" y="5270812"/>
            <a:ext cx="10575467" cy="115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8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Atualmente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 o novo modelo de autoavaliação, porque há uma maior articulação, o nosso trabalho tornou-se mais conciso e objetivo. </a:t>
            </a:r>
            <a:endParaRPr lang="pt-P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xão: Curva 5">
            <a:extLst>
              <a:ext uri="{FF2B5EF4-FFF2-40B4-BE49-F238E27FC236}">
                <a16:creationId xmlns:a16="http://schemas.microsoft.com/office/drawing/2014/main" id="{AEE985CC-A7F0-4E1A-A88D-3A38B7E947B3}"/>
              </a:ext>
            </a:extLst>
          </p:cNvPr>
          <p:cNvCxnSpPr>
            <a:cxnSpLocks/>
          </p:cNvCxnSpPr>
          <p:nvPr/>
        </p:nvCxnSpPr>
        <p:spPr>
          <a:xfrm>
            <a:off x="128816" y="406442"/>
            <a:ext cx="818239" cy="332911"/>
          </a:xfrm>
          <a:prstGeom prst="curvedConnector3">
            <a:avLst>
              <a:gd name="adj1" fmla="val 30488"/>
            </a:avLst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: Curva 6">
            <a:extLst>
              <a:ext uri="{FF2B5EF4-FFF2-40B4-BE49-F238E27FC236}">
                <a16:creationId xmlns:a16="http://schemas.microsoft.com/office/drawing/2014/main" id="{9D76707E-5FFC-4417-A54D-F71AB8A187E6}"/>
              </a:ext>
            </a:extLst>
          </p:cNvPr>
          <p:cNvCxnSpPr>
            <a:cxnSpLocks/>
          </p:cNvCxnSpPr>
          <p:nvPr/>
        </p:nvCxnSpPr>
        <p:spPr>
          <a:xfrm>
            <a:off x="183247" y="3206445"/>
            <a:ext cx="818239" cy="332911"/>
          </a:xfrm>
          <a:prstGeom prst="curvedConnector3">
            <a:avLst>
              <a:gd name="adj1" fmla="val 30488"/>
            </a:avLst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: Curva 7">
            <a:extLst>
              <a:ext uri="{FF2B5EF4-FFF2-40B4-BE49-F238E27FC236}">
                <a16:creationId xmlns:a16="http://schemas.microsoft.com/office/drawing/2014/main" id="{EFF7111C-7222-4460-A67A-6FFFB8CF34A2}"/>
              </a:ext>
            </a:extLst>
          </p:cNvPr>
          <p:cNvCxnSpPr>
            <a:cxnSpLocks/>
          </p:cNvCxnSpPr>
          <p:nvPr/>
        </p:nvCxnSpPr>
        <p:spPr>
          <a:xfrm>
            <a:off x="205927" y="5406310"/>
            <a:ext cx="818239" cy="332911"/>
          </a:xfrm>
          <a:prstGeom prst="curvedConnector3">
            <a:avLst>
              <a:gd name="adj1" fmla="val 30488"/>
            </a:avLst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8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12FD89D-2556-4464-8E4E-A7E134CCB53C}"/>
              </a:ext>
            </a:extLst>
          </p:cNvPr>
          <p:cNvSpPr/>
          <p:nvPr/>
        </p:nvSpPr>
        <p:spPr>
          <a:xfrm>
            <a:off x="541337" y="845276"/>
            <a:ext cx="2831609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 condutor</a:t>
            </a:r>
            <a:endParaRPr lang="pt-PT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7BBE004-0897-4301-B6C4-3EAA73E374A3}"/>
              </a:ext>
            </a:extLst>
          </p:cNvPr>
          <p:cNvSpPr/>
          <p:nvPr/>
        </p:nvSpPr>
        <p:spPr>
          <a:xfrm>
            <a:off x="6674994" y="2251925"/>
            <a:ext cx="4680127" cy="7847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Referencial comum</a:t>
            </a:r>
            <a:endParaRPr lang="pt-PT" sz="4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m para fio condutor">
            <a:extLst>
              <a:ext uri="{FF2B5EF4-FFF2-40B4-BE49-F238E27FC236}">
                <a16:creationId xmlns:a16="http://schemas.microsoft.com/office/drawing/2014/main" id="{41A45663-DC1D-4E1C-824E-656BA144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298">
            <a:off x="3369512" y="593572"/>
            <a:ext cx="3046922" cy="28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: Curvada Para a Esquerda 7">
            <a:extLst>
              <a:ext uri="{FF2B5EF4-FFF2-40B4-BE49-F238E27FC236}">
                <a16:creationId xmlns:a16="http://schemas.microsoft.com/office/drawing/2014/main" id="{6C803B51-2503-4B87-9088-05A8FA697C53}"/>
              </a:ext>
            </a:extLst>
          </p:cNvPr>
          <p:cNvSpPr/>
          <p:nvPr/>
        </p:nvSpPr>
        <p:spPr>
          <a:xfrm rot="809258">
            <a:off x="11091731" y="3106313"/>
            <a:ext cx="856603" cy="21907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5BC9E4D-8072-4863-928D-E3D0203374B4}"/>
              </a:ext>
            </a:extLst>
          </p:cNvPr>
          <p:cNvSpPr/>
          <p:nvPr/>
        </p:nvSpPr>
        <p:spPr>
          <a:xfrm>
            <a:off x="1153669" y="4662739"/>
            <a:ext cx="9694396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 de extrema importância que serviu de orientação para o nosso trabalho!</a:t>
            </a:r>
          </a:p>
        </p:txBody>
      </p:sp>
    </p:spTree>
    <p:extLst>
      <p:ext uri="{BB962C8B-B14F-4D97-AF65-F5344CB8AC3E}">
        <p14:creationId xmlns:p14="http://schemas.microsoft.com/office/powerpoint/2010/main" val="4029738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animBg="1"/>
      <p:bldP spid="8" grpId="1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B4965FA-7482-4345-8A82-0F03585AEEE9}"/>
              </a:ext>
            </a:extLst>
          </p:cNvPr>
          <p:cNvSpPr/>
          <p:nvPr/>
        </p:nvSpPr>
        <p:spPr>
          <a:xfrm>
            <a:off x="827314" y="502106"/>
            <a:ext cx="10769600" cy="611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Ainda</a:t>
            </a:r>
            <a:r>
              <a:rPr lang="pt-PT" sz="3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assim, deparamo-nos com algumas dificuldades!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4859570-BF85-4DB8-912A-DC298FC67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270" y="1303560"/>
            <a:ext cx="4689460" cy="50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A9061B2-D4F1-4B64-9E13-22294853A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00" y="516850"/>
            <a:ext cx="742272" cy="65717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8926C3D-F037-4434-BADF-677B0791580E}"/>
              </a:ext>
            </a:extLst>
          </p:cNvPr>
          <p:cNvSpPr/>
          <p:nvPr/>
        </p:nvSpPr>
        <p:spPr>
          <a:xfrm>
            <a:off x="1355272" y="890770"/>
            <a:ext cx="989511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dificuldade inicial prendeu-se com o facto de os nossos documentos estruturantes serem, à data, extensos, o que tornava a sua consulta difícil.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A4A3828-740F-48B3-B428-4746B120ABD8}"/>
              </a:ext>
            </a:extLst>
          </p:cNvPr>
          <p:cNvSpPr/>
          <p:nvPr/>
        </p:nvSpPr>
        <p:spPr>
          <a:xfrm>
            <a:off x="1421093" y="2789628"/>
            <a:ext cx="9763471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dados que nos eram úteis estavam dispersos e muitas vezes implícitos e qualitativos, ao invés de explícitos e quantitativos.</a:t>
            </a:r>
            <a:endParaRPr lang="pt-P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5D774D8-8F59-4FB8-85B0-A89A231E2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00" y="2461042"/>
            <a:ext cx="742272" cy="65717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0533B51-0DD9-4C6E-AEA6-0F45764E9C01}"/>
              </a:ext>
            </a:extLst>
          </p:cNvPr>
          <p:cNvSpPr/>
          <p:nvPr/>
        </p:nvSpPr>
        <p:spPr>
          <a:xfrm>
            <a:off x="1421093" y="4688655"/>
            <a:ext cx="960732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Eram avaliados autonomamente e não de forma articulada num documento único que contemplasse a avaliação integral.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9B3D486-784B-4747-B5DB-6C37FC528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21" y="4405234"/>
            <a:ext cx="742272" cy="6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4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DC98597-8A54-4BF7-A349-C448123808F5}"/>
              </a:ext>
            </a:extLst>
          </p:cNvPr>
          <p:cNvSpPr/>
          <p:nvPr/>
        </p:nvSpPr>
        <p:spPr>
          <a:xfrm>
            <a:off x="443360" y="400052"/>
            <a:ext cx="11149926" cy="1509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Dificuldades a superar na elaboração do     próximo relatório</a:t>
            </a:r>
            <a:endParaRPr lang="pt-PT" sz="4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9B72C24-5510-4A85-ADE2-53925886D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657" y="2377784"/>
            <a:ext cx="5433332" cy="40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2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960FBB6-26B2-4E7B-AB85-3EC7025E1FD2}"/>
              </a:ext>
            </a:extLst>
          </p:cNvPr>
          <p:cNvSpPr/>
          <p:nvPr/>
        </p:nvSpPr>
        <p:spPr>
          <a:xfrm>
            <a:off x="304800" y="446144"/>
            <a:ext cx="11567885" cy="192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Reorganização dos documentos estruturantes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PEE e PAA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FA469FD-55E6-4159-BEE5-B0AB227DBC87}"/>
              </a:ext>
            </a:extLst>
          </p:cNvPr>
          <p:cNvSpPr/>
          <p:nvPr/>
        </p:nvSpPr>
        <p:spPr>
          <a:xfrm>
            <a:off x="1269999" y="3620964"/>
            <a:ext cx="9775372" cy="143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Atribuição de docentes responsáveis pela coordenação/ supervisão e avaliação no final de cada ano letivo, por cada meta do PEE;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3D9E1E5-5A1D-4F41-BA66-8FD8C8A4A55B}"/>
              </a:ext>
            </a:extLst>
          </p:cNvPr>
          <p:cNvSpPr/>
          <p:nvPr/>
        </p:nvSpPr>
        <p:spPr>
          <a:xfrm>
            <a:off x="1211943" y="2340643"/>
            <a:ext cx="9775372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Compatibilização da estrutura do 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file"/>
              </a:rPr>
              <a:t>PEE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do 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file"/>
              </a:rPr>
              <a:t>PAA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por forma a facilitar a consulta e verificação da consecução das metas e dos objetivos;</a:t>
            </a:r>
          </a:p>
        </p:txBody>
      </p:sp>
      <p:pic>
        <p:nvPicPr>
          <p:cNvPr id="10" name="Gráfico 9" descr="Seta de Linha: Curva Ligeira">
            <a:extLst>
              <a:ext uri="{FF2B5EF4-FFF2-40B4-BE49-F238E27FC236}">
                <a16:creationId xmlns:a16="http://schemas.microsoft.com/office/drawing/2014/main" id="{E8441909-B752-4623-B526-FE5123787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599" y="2130390"/>
            <a:ext cx="914400" cy="914400"/>
          </a:xfrm>
          <a:prstGeom prst="rect">
            <a:avLst/>
          </a:prstGeom>
        </p:spPr>
      </p:pic>
      <p:pic>
        <p:nvPicPr>
          <p:cNvPr id="11" name="Gráfico 10" descr="Seta de Linha: Curva Ligeira">
            <a:extLst>
              <a:ext uri="{FF2B5EF4-FFF2-40B4-BE49-F238E27FC236}">
                <a16:creationId xmlns:a16="http://schemas.microsoft.com/office/drawing/2014/main" id="{CCC34074-44CE-45AA-8C78-2B0EA8C8F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200" y="3512118"/>
            <a:ext cx="914400" cy="9144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4851AAB-2637-4ACA-8F48-924CAC37F38A}"/>
              </a:ext>
            </a:extLst>
          </p:cNvPr>
          <p:cNvSpPr/>
          <p:nvPr/>
        </p:nvSpPr>
        <p:spPr>
          <a:xfrm>
            <a:off x="1146629" y="4850403"/>
            <a:ext cx="1009650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Criação de uma grelha em Excel para “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action="ppaction://hlinkfile"/>
              </a:rPr>
              <a:t>Seleção das atividades do PAA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”; </a:t>
            </a:r>
            <a:endParaRPr lang="pt-P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áfico 14" descr="Seta de Linha: Curva Ligeira">
            <a:extLst>
              <a:ext uri="{FF2B5EF4-FFF2-40B4-BE49-F238E27FC236}">
                <a16:creationId xmlns:a16="http://schemas.microsoft.com/office/drawing/2014/main" id="{2A336418-2B3D-444E-84A5-B8CD79573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543" y="4596720"/>
            <a:ext cx="914400" cy="914400"/>
          </a:xfrm>
          <a:prstGeom prst="rect">
            <a:avLst/>
          </a:prstGeom>
        </p:spPr>
      </p:pic>
      <p:pic>
        <p:nvPicPr>
          <p:cNvPr id="14" name="Gráfico 13" descr="Seta de Linha: Curva Ligeira">
            <a:extLst>
              <a:ext uri="{FF2B5EF4-FFF2-40B4-BE49-F238E27FC236}">
                <a16:creationId xmlns:a16="http://schemas.microsoft.com/office/drawing/2014/main" id="{0DCEFCA6-D929-4C17-9674-9AC76FBE3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200" y="5319155"/>
            <a:ext cx="914400" cy="91440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556643A4-FD53-4CEF-93D6-46CADFB78DB0}"/>
              </a:ext>
            </a:extLst>
          </p:cNvPr>
          <p:cNvSpPr/>
          <p:nvPr/>
        </p:nvSpPr>
        <p:spPr>
          <a:xfrm>
            <a:off x="1244600" y="5616303"/>
            <a:ext cx="10602686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Uniformização da “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 action="ppaction://hlinkfile"/>
              </a:rPr>
              <a:t>Grelha de Projeto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das atividades do PAA, por forma a facilitar a consulta.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781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4" grpId="0"/>
      <p:bldP spid="1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1333</TotalTime>
  <Words>758</Words>
  <Application>Microsoft Office PowerPoint</Application>
  <PresentationFormat>Ecrã Panorâmico</PresentationFormat>
  <Paragraphs>65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5" baseType="lpstr">
      <vt:lpstr>Aharoni</vt:lpstr>
      <vt:lpstr>Algerian</vt:lpstr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1. Dificuldades encontradas na elaboração do Relatório de Autoavaliação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Hugo</dc:creator>
  <cp:lastModifiedBy>Hugo</cp:lastModifiedBy>
  <cp:revision>160</cp:revision>
  <dcterms:created xsi:type="dcterms:W3CDTF">2019-02-04T17:18:36Z</dcterms:created>
  <dcterms:modified xsi:type="dcterms:W3CDTF">2019-03-07T17:22:22Z</dcterms:modified>
</cp:coreProperties>
</file>