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bookmarkIdSeed="2">
  <p:sldMasterIdLst>
    <p:sldMasterId id="2147483648" r:id="rId1"/>
    <p:sldMasterId id="2147483703" r:id="rId2"/>
  </p:sldMasterIdLst>
  <p:notesMasterIdLst>
    <p:notesMasterId r:id="rId58"/>
  </p:notesMasterIdLst>
  <p:handoutMasterIdLst>
    <p:handoutMasterId r:id="rId59"/>
  </p:handoutMasterIdLst>
  <p:sldIdLst>
    <p:sldId id="301" r:id="rId3"/>
    <p:sldId id="347" r:id="rId4"/>
    <p:sldId id="299" r:id="rId5"/>
    <p:sldId id="302" r:id="rId6"/>
    <p:sldId id="303" r:id="rId7"/>
    <p:sldId id="349" r:id="rId8"/>
    <p:sldId id="350" r:id="rId9"/>
    <p:sldId id="351" r:id="rId10"/>
    <p:sldId id="352" r:id="rId11"/>
    <p:sldId id="355" r:id="rId12"/>
    <p:sldId id="359" r:id="rId13"/>
    <p:sldId id="375" r:id="rId14"/>
    <p:sldId id="356" r:id="rId15"/>
    <p:sldId id="357" r:id="rId16"/>
    <p:sldId id="358" r:id="rId17"/>
    <p:sldId id="376" r:id="rId18"/>
    <p:sldId id="377" r:id="rId19"/>
    <p:sldId id="304" r:id="rId20"/>
    <p:sldId id="369" r:id="rId21"/>
    <p:sldId id="370" r:id="rId22"/>
    <p:sldId id="360" r:id="rId23"/>
    <p:sldId id="361" r:id="rId24"/>
    <p:sldId id="362" r:id="rId25"/>
    <p:sldId id="363" r:id="rId26"/>
    <p:sldId id="364" r:id="rId27"/>
    <p:sldId id="366" r:id="rId28"/>
    <p:sldId id="371" r:id="rId29"/>
    <p:sldId id="367" r:id="rId30"/>
    <p:sldId id="382" r:id="rId31"/>
    <p:sldId id="383" r:id="rId32"/>
    <p:sldId id="372" r:id="rId33"/>
    <p:sldId id="373" r:id="rId34"/>
    <p:sldId id="374" r:id="rId35"/>
    <p:sldId id="365" r:id="rId36"/>
    <p:sldId id="337" r:id="rId37"/>
    <p:sldId id="305" r:id="rId38"/>
    <p:sldId id="378" r:id="rId39"/>
    <p:sldId id="336" r:id="rId40"/>
    <p:sldId id="308" r:id="rId41"/>
    <p:sldId id="309" r:id="rId42"/>
    <p:sldId id="310" r:id="rId43"/>
    <p:sldId id="311" r:id="rId44"/>
    <p:sldId id="312" r:id="rId45"/>
    <p:sldId id="313" r:id="rId46"/>
    <p:sldId id="317" r:id="rId47"/>
    <p:sldId id="318" r:id="rId48"/>
    <p:sldId id="319" r:id="rId49"/>
    <p:sldId id="338" r:id="rId50"/>
    <p:sldId id="320" r:id="rId51"/>
    <p:sldId id="321" r:id="rId52"/>
    <p:sldId id="322" r:id="rId53"/>
    <p:sldId id="379" r:id="rId54"/>
    <p:sldId id="381" r:id="rId55"/>
    <p:sldId id="380" r:id="rId56"/>
    <p:sldId id="341" r:id="rId57"/>
  </p:sldIdLst>
  <p:sldSz cx="9144000" cy="6858000" type="screen4x3"/>
  <p:notesSz cx="6662738" cy="9882188"/>
  <p:defaultTextStyle>
    <a:lvl1pPr marL="0" algn="l" rtl="0" latinLnBrk="0">
      <a:defRPr lang="pt-PT" sz="1800" kern="1200">
        <a:solidFill>
          <a:schemeClr val="tx1"/>
        </a:solidFill>
        <a:latin typeface="+mn-lt"/>
        <a:ea typeface="+mn-ea"/>
        <a:cs typeface="+mn-cs"/>
      </a:defRPr>
    </a:lvl1pPr>
    <a:lvl2pPr marL="457200" algn="l" rtl="0" latinLnBrk="0">
      <a:defRPr lang="pt-PT" sz="1800" kern="1200">
        <a:solidFill>
          <a:schemeClr val="tx1"/>
        </a:solidFill>
        <a:latin typeface="+mn-lt"/>
        <a:ea typeface="+mn-ea"/>
        <a:cs typeface="+mn-cs"/>
      </a:defRPr>
    </a:lvl2pPr>
    <a:lvl3pPr marL="914400" algn="l" rtl="0" latinLnBrk="0">
      <a:defRPr lang="pt-PT" sz="1800" kern="1200">
        <a:solidFill>
          <a:schemeClr val="tx1"/>
        </a:solidFill>
        <a:latin typeface="+mn-lt"/>
        <a:ea typeface="+mn-ea"/>
        <a:cs typeface="+mn-cs"/>
      </a:defRPr>
    </a:lvl3pPr>
    <a:lvl4pPr marL="1371600" algn="l" rtl="0" latinLnBrk="0">
      <a:defRPr lang="pt-PT" sz="1800" kern="1200">
        <a:solidFill>
          <a:schemeClr val="tx1"/>
        </a:solidFill>
        <a:latin typeface="+mn-lt"/>
        <a:ea typeface="+mn-ea"/>
        <a:cs typeface="+mn-cs"/>
      </a:defRPr>
    </a:lvl4pPr>
    <a:lvl5pPr marL="1828800" algn="l" rtl="0" latinLnBrk="0">
      <a:defRPr lang="pt-PT" sz="1800" kern="1200">
        <a:solidFill>
          <a:schemeClr val="tx1"/>
        </a:solidFill>
        <a:latin typeface="+mn-lt"/>
        <a:ea typeface="+mn-ea"/>
        <a:cs typeface="+mn-cs"/>
      </a:defRPr>
    </a:lvl5pPr>
    <a:lvl6pPr marL="2286000" algn="l" rtl="0" latinLnBrk="0">
      <a:defRPr lang="pt-PT" sz="1800" kern="1200">
        <a:solidFill>
          <a:schemeClr val="tx1"/>
        </a:solidFill>
        <a:latin typeface="+mn-lt"/>
        <a:ea typeface="+mn-ea"/>
        <a:cs typeface="+mn-cs"/>
      </a:defRPr>
    </a:lvl6pPr>
    <a:lvl7pPr marL="2743200" algn="l" rtl="0" latinLnBrk="0">
      <a:defRPr lang="pt-PT" sz="1800" kern="1200">
        <a:solidFill>
          <a:schemeClr val="tx1"/>
        </a:solidFill>
        <a:latin typeface="+mn-lt"/>
        <a:ea typeface="+mn-ea"/>
        <a:cs typeface="+mn-cs"/>
      </a:defRPr>
    </a:lvl7pPr>
    <a:lvl8pPr marL="3200400" algn="l" rtl="0" latinLnBrk="0">
      <a:defRPr lang="pt-PT" sz="1800" kern="1200">
        <a:solidFill>
          <a:schemeClr val="tx1"/>
        </a:solidFill>
        <a:latin typeface="+mn-lt"/>
        <a:ea typeface="+mn-ea"/>
        <a:cs typeface="+mn-cs"/>
      </a:defRPr>
    </a:lvl8pPr>
    <a:lvl9pPr marL="3657600" algn="l" rtl="0" latinLnBrk="0">
      <a:defRPr lang="pt-PT" sz="1800" kern="1200">
        <a:solidFill>
          <a:schemeClr val="tx1"/>
        </a:solidFill>
        <a:latin typeface="+mn-lt"/>
        <a:ea typeface="+mn-ea"/>
        <a:cs typeface="+mn-cs"/>
      </a:defRPr>
    </a:lvl9pPr>
    <a:extLst/>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AA6B4"/>
    <a:srgbClr val="F8F8F8"/>
    <a:srgbClr val="769EA8"/>
    <a:srgbClr val="379DD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558" autoAdjust="0"/>
    <p:restoredTop sz="94035" autoAdjust="0"/>
  </p:normalViewPr>
  <p:slideViewPr>
    <p:cSldViewPr>
      <p:cViewPr varScale="1">
        <p:scale>
          <a:sx n="48" d="100"/>
          <a:sy n="48" d="100"/>
        </p:scale>
        <p:origin x="-3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9" d="100"/>
          <a:sy n="39" d="100"/>
        </p:scale>
        <p:origin x="-1566" y="-114"/>
      </p:cViewPr>
      <p:guideLst>
        <p:guide orient="horz" pos="3113"/>
        <p:guide pos="2099"/>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EED0DA-46D2-4155-A6BE-F5F5DAF06ECB}" type="doc">
      <dgm:prSet loTypeId="urn:microsoft.com/office/officeart/2005/8/layout/venn2" loCatId="relationship" qsTypeId="urn:microsoft.com/office/officeart/2005/8/quickstyle/3d5" qsCatId="3D" csTypeId="urn:microsoft.com/office/officeart/2005/8/colors/colorful4" csCatId="colorful" phldr="1"/>
      <dgm:spPr/>
      <dgm:t>
        <a:bodyPr/>
        <a:lstStyle/>
        <a:p>
          <a:endParaRPr lang="pt-PT"/>
        </a:p>
      </dgm:t>
    </dgm:pt>
    <dgm:pt modelId="{FCE6A53B-976A-4BC1-8D7C-1A24464A143E}">
      <dgm:prSet phldrT="[Texto]" custT="1"/>
      <dgm:spPr>
        <a:solidFill>
          <a:srgbClr val="6AA6B4"/>
        </a:solidFill>
      </dgm:spPr>
      <dgm:t>
        <a:bodyPr/>
        <a:lstStyle/>
        <a:p>
          <a:pPr algn="ctr"/>
          <a:endParaRPr lang="pt-PT" sz="2200" b="1" dirty="0" smtClean="0">
            <a:solidFill>
              <a:schemeClr val="tx1"/>
            </a:solidFill>
            <a:effectLst>
              <a:outerShdw blurRad="38100" dist="38100" dir="2700000" algn="tl">
                <a:srgbClr val="000000">
                  <a:alpha val="43137"/>
                </a:srgbClr>
              </a:outerShdw>
            </a:effectLst>
          </a:endParaRPr>
        </a:p>
        <a:p>
          <a:pPr algn="l"/>
          <a:r>
            <a:rPr lang="pt-PT" sz="2200" b="1" dirty="0" smtClean="0">
              <a:solidFill>
                <a:schemeClr val="tx1"/>
              </a:solidFill>
              <a:effectLst>
                <a:outerShdw blurRad="38100" dist="38100" dir="2700000" algn="tl">
                  <a:srgbClr val="000000">
                    <a:alpha val="43137"/>
                  </a:srgbClr>
                </a:outerShdw>
              </a:effectLst>
            </a:rPr>
            <a:t>AVALIAÇÃO EXTERNA</a:t>
          </a:r>
        </a:p>
        <a:p>
          <a:pPr algn="l"/>
          <a:r>
            <a:rPr lang="pt-PT" sz="2400" b="1" dirty="0" smtClean="0">
              <a:solidFill>
                <a:schemeClr val="tx1"/>
              </a:solidFill>
              <a:effectLst>
                <a:outerShdw blurRad="38100" dist="38100" dir="2700000" algn="tl">
                  <a:srgbClr val="000000">
                    <a:alpha val="43137"/>
                  </a:srgbClr>
                </a:outerShdw>
              </a:effectLst>
            </a:rPr>
            <a:t>40%</a:t>
          </a:r>
          <a:endParaRPr lang="pt-PT" sz="2400" b="1" dirty="0">
            <a:solidFill>
              <a:schemeClr val="tx1"/>
            </a:solidFill>
            <a:effectLst>
              <a:outerShdw blurRad="38100" dist="38100" dir="2700000" algn="tl">
                <a:srgbClr val="000000">
                  <a:alpha val="43137"/>
                </a:srgbClr>
              </a:outerShdw>
            </a:effectLst>
          </a:endParaRPr>
        </a:p>
      </dgm:t>
    </dgm:pt>
    <dgm:pt modelId="{034753DC-DB76-42BD-8151-153ED4171A1B}" type="parTrans" cxnId="{CB265049-B050-4104-98CE-79B08D267DC0}">
      <dgm:prSet/>
      <dgm:spPr/>
      <dgm:t>
        <a:bodyPr/>
        <a:lstStyle/>
        <a:p>
          <a:endParaRPr lang="pt-PT" sz="2400" b="1">
            <a:solidFill>
              <a:schemeClr val="bg1"/>
            </a:solidFill>
            <a:effectLst/>
          </a:endParaRPr>
        </a:p>
      </dgm:t>
    </dgm:pt>
    <dgm:pt modelId="{1B4E0A02-B624-47F5-845C-A2FC54171328}" type="sibTrans" cxnId="{CB265049-B050-4104-98CE-79B08D267DC0}">
      <dgm:prSet/>
      <dgm:spPr/>
      <dgm:t>
        <a:bodyPr/>
        <a:lstStyle/>
        <a:p>
          <a:endParaRPr lang="pt-PT" sz="2400" b="1">
            <a:solidFill>
              <a:schemeClr val="bg1"/>
            </a:solidFill>
            <a:effectLst/>
          </a:endParaRPr>
        </a:p>
      </dgm:t>
    </dgm:pt>
    <dgm:pt modelId="{83EF1A78-1516-4D83-AA35-E1236CD7B585}">
      <dgm:prSet phldrT="[Texto]" custT="1"/>
      <dgm:spPr>
        <a:solidFill>
          <a:srgbClr val="6AA6B4"/>
        </a:solidFill>
      </dgm:spPr>
      <dgm:t>
        <a:bodyPr/>
        <a:lstStyle/>
        <a:p>
          <a:r>
            <a:rPr lang="pt-PT" sz="2400" b="1" i="1" u="none" dirty="0" smtClean="0">
              <a:solidFill>
                <a:schemeClr val="tx1"/>
              </a:solidFill>
              <a:effectLst>
                <a:outerShdw blurRad="38100" dist="38100" dir="2700000" algn="tl">
                  <a:srgbClr val="000000">
                    <a:alpha val="43137"/>
                  </a:srgbClr>
                </a:outerShdw>
              </a:effectLst>
            </a:rPr>
            <a:t>AVALIAÇÃO INTERNA</a:t>
          </a:r>
        </a:p>
        <a:p>
          <a:r>
            <a:rPr lang="pt-PT" sz="2400" b="1" i="1" u="none" dirty="0" smtClean="0">
              <a:solidFill>
                <a:schemeClr val="tx1"/>
              </a:solidFill>
              <a:effectLst>
                <a:outerShdw blurRad="38100" dist="38100" dir="2700000" algn="tl">
                  <a:srgbClr val="000000">
                    <a:alpha val="43137"/>
                  </a:srgbClr>
                </a:outerShdw>
              </a:effectLst>
            </a:rPr>
            <a:t>60%</a:t>
          </a:r>
          <a:endParaRPr lang="pt-PT" sz="2400" b="1" i="1" u="none" dirty="0">
            <a:solidFill>
              <a:schemeClr val="tx1"/>
            </a:solidFill>
            <a:effectLst>
              <a:outerShdw blurRad="38100" dist="38100" dir="2700000" algn="tl">
                <a:srgbClr val="000000">
                  <a:alpha val="43137"/>
                </a:srgbClr>
              </a:outerShdw>
            </a:effectLst>
          </a:endParaRPr>
        </a:p>
      </dgm:t>
    </dgm:pt>
    <dgm:pt modelId="{03C94DC2-B2C2-47C3-9827-BB77DEF2138B}" type="parTrans" cxnId="{C791185C-C41B-4887-A2F7-011E6867E1BB}">
      <dgm:prSet/>
      <dgm:spPr/>
      <dgm:t>
        <a:bodyPr/>
        <a:lstStyle/>
        <a:p>
          <a:endParaRPr lang="pt-PT" sz="2400" b="1">
            <a:solidFill>
              <a:schemeClr val="bg1"/>
            </a:solidFill>
            <a:effectLst/>
          </a:endParaRPr>
        </a:p>
      </dgm:t>
    </dgm:pt>
    <dgm:pt modelId="{B1504D6D-B3C8-42EB-8D4D-E87613F1CFB8}" type="sibTrans" cxnId="{C791185C-C41B-4887-A2F7-011E6867E1BB}">
      <dgm:prSet/>
      <dgm:spPr/>
      <dgm:t>
        <a:bodyPr/>
        <a:lstStyle/>
        <a:p>
          <a:endParaRPr lang="pt-PT" sz="2400" b="1">
            <a:solidFill>
              <a:schemeClr val="bg1"/>
            </a:solidFill>
            <a:effectLst/>
          </a:endParaRPr>
        </a:p>
      </dgm:t>
    </dgm:pt>
    <dgm:pt modelId="{170B9AFF-2E3C-4526-B2F6-F587B266AA52}" type="pres">
      <dgm:prSet presAssocID="{20EED0DA-46D2-4155-A6BE-F5F5DAF06ECB}" presName="Name0" presStyleCnt="0">
        <dgm:presLayoutVars>
          <dgm:chMax val="7"/>
          <dgm:resizeHandles val="exact"/>
        </dgm:presLayoutVars>
      </dgm:prSet>
      <dgm:spPr/>
      <dgm:t>
        <a:bodyPr/>
        <a:lstStyle/>
        <a:p>
          <a:endParaRPr lang="pt-PT"/>
        </a:p>
      </dgm:t>
    </dgm:pt>
    <dgm:pt modelId="{E0A3F151-79E2-4AEA-BE34-5D57981A78AA}" type="pres">
      <dgm:prSet presAssocID="{20EED0DA-46D2-4155-A6BE-F5F5DAF06ECB}" presName="comp1" presStyleCnt="0"/>
      <dgm:spPr/>
      <dgm:t>
        <a:bodyPr/>
        <a:lstStyle/>
        <a:p>
          <a:endParaRPr lang="pt-PT"/>
        </a:p>
      </dgm:t>
    </dgm:pt>
    <dgm:pt modelId="{15730D2C-17A0-4098-A16A-3AA45053D85D}" type="pres">
      <dgm:prSet presAssocID="{20EED0DA-46D2-4155-A6BE-F5F5DAF06ECB}" presName="circle1" presStyleLbl="node1" presStyleIdx="0" presStyleCnt="2" custLinFactNeighborX="-6100" custLinFactNeighborY="-3589"/>
      <dgm:spPr/>
      <dgm:t>
        <a:bodyPr/>
        <a:lstStyle/>
        <a:p>
          <a:endParaRPr lang="pt-PT"/>
        </a:p>
      </dgm:t>
    </dgm:pt>
    <dgm:pt modelId="{43A77B0E-10D0-439D-B989-173A0C17EC5D}" type="pres">
      <dgm:prSet presAssocID="{20EED0DA-46D2-4155-A6BE-F5F5DAF06ECB}" presName="c1text" presStyleLbl="node1" presStyleIdx="0" presStyleCnt="2">
        <dgm:presLayoutVars>
          <dgm:bulletEnabled val="1"/>
        </dgm:presLayoutVars>
      </dgm:prSet>
      <dgm:spPr/>
      <dgm:t>
        <a:bodyPr/>
        <a:lstStyle/>
        <a:p>
          <a:endParaRPr lang="pt-PT"/>
        </a:p>
      </dgm:t>
    </dgm:pt>
    <dgm:pt modelId="{7547A93D-843C-4706-A87A-5EAA47C1B636}" type="pres">
      <dgm:prSet presAssocID="{20EED0DA-46D2-4155-A6BE-F5F5DAF06ECB}" presName="comp2" presStyleCnt="0"/>
      <dgm:spPr/>
      <dgm:t>
        <a:bodyPr/>
        <a:lstStyle/>
        <a:p>
          <a:endParaRPr lang="pt-PT"/>
        </a:p>
      </dgm:t>
    </dgm:pt>
    <dgm:pt modelId="{587FB39B-91F9-4B52-AAC9-E4F41AAAF5BA}" type="pres">
      <dgm:prSet presAssocID="{20EED0DA-46D2-4155-A6BE-F5F5DAF06ECB}" presName="circle2" presStyleLbl="node1" presStyleIdx="1" presStyleCnt="2" custLinFactNeighborX="9987" custLinFactNeighborY="4785"/>
      <dgm:spPr/>
      <dgm:t>
        <a:bodyPr/>
        <a:lstStyle/>
        <a:p>
          <a:endParaRPr lang="pt-PT"/>
        </a:p>
      </dgm:t>
    </dgm:pt>
    <dgm:pt modelId="{D342A398-1FAA-4776-8904-DC1E9AB70877}" type="pres">
      <dgm:prSet presAssocID="{20EED0DA-46D2-4155-A6BE-F5F5DAF06ECB}" presName="c2text" presStyleLbl="node1" presStyleIdx="1" presStyleCnt="2">
        <dgm:presLayoutVars>
          <dgm:bulletEnabled val="1"/>
        </dgm:presLayoutVars>
      </dgm:prSet>
      <dgm:spPr/>
      <dgm:t>
        <a:bodyPr/>
        <a:lstStyle/>
        <a:p>
          <a:endParaRPr lang="pt-PT"/>
        </a:p>
      </dgm:t>
    </dgm:pt>
  </dgm:ptLst>
  <dgm:cxnLst>
    <dgm:cxn modelId="{2169EC09-8F33-4659-A59C-A25179216E4C}" type="presOf" srcId="{FCE6A53B-976A-4BC1-8D7C-1A24464A143E}" destId="{15730D2C-17A0-4098-A16A-3AA45053D85D}" srcOrd="0" destOrd="0" presId="urn:microsoft.com/office/officeart/2005/8/layout/venn2"/>
    <dgm:cxn modelId="{1FC87A11-6E14-4F1E-AE27-5341AF66EF85}" type="presOf" srcId="{83EF1A78-1516-4D83-AA35-E1236CD7B585}" destId="{587FB39B-91F9-4B52-AAC9-E4F41AAAF5BA}" srcOrd="0" destOrd="0" presId="urn:microsoft.com/office/officeart/2005/8/layout/venn2"/>
    <dgm:cxn modelId="{C791185C-C41B-4887-A2F7-011E6867E1BB}" srcId="{20EED0DA-46D2-4155-A6BE-F5F5DAF06ECB}" destId="{83EF1A78-1516-4D83-AA35-E1236CD7B585}" srcOrd="1" destOrd="0" parTransId="{03C94DC2-B2C2-47C3-9827-BB77DEF2138B}" sibTransId="{B1504D6D-B3C8-42EB-8D4D-E87613F1CFB8}"/>
    <dgm:cxn modelId="{BD6F82D5-89EA-45F5-B509-65A17E65606B}" type="presOf" srcId="{FCE6A53B-976A-4BC1-8D7C-1A24464A143E}" destId="{43A77B0E-10D0-439D-B989-173A0C17EC5D}" srcOrd="1" destOrd="0" presId="urn:microsoft.com/office/officeart/2005/8/layout/venn2"/>
    <dgm:cxn modelId="{9A21A43A-3DA8-45DD-BE46-EE2338FD9F90}" type="presOf" srcId="{20EED0DA-46D2-4155-A6BE-F5F5DAF06ECB}" destId="{170B9AFF-2E3C-4526-B2F6-F587B266AA52}" srcOrd="0" destOrd="0" presId="urn:microsoft.com/office/officeart/2005/8/layout/venn2"/>
    <dgm:cxn modelId="{CB265049-B050-4104-98CE-79B08D267DC0}" srcId="{20EED0DA-46D2-4155-A6BE-F5F5DAF06ECB}" destId="{FCE6A53B-976A-4BC1-8D7C-1A24464A143E}" srcOrd="0" destOrd="0" parTransId="{034753DC-DB76-42BD-8151-153ED4171A1B}" sibTransId="{1B4E0A02-B624-47F5-845C-A2FC54171328}"/>
    <dgm:cxn modelId="{17ED5476-325E-414B-942B-E625666CAD62}" type="presOf" srcId="{83EF1A78-1516-4D83-AA35-E1236CD7B585}" destId="{D342A398-1FAA-4776-8904-DC1E9AB70877}" srcOrd="1" destOrd="0" presId="urn:microsoft.com/office/officeart/2005/8/layout/venn2"/>
    <dgm:cxn modelId="{76641DB1-56C9-436D-B3F1-97A5BE505110}" type="presParOf" srcId="{170B9AFF-2E3C-4526-B2F6-F587B266AA52}" destId="{E0A3F151-79E2-4AEA-BE34-5D57981A78AA}" srcOrd="0" destOrd="0" presId="urn:microsoft.com/office/officeart/2005/8/layout/venn2"/>
    <dgm:cxn modelId="{2CB56FAF-89E9-4A97-AA06-41C5DE52DC1D}" type="presParOf" srcId="{E0A3F151-79E2-4AEA-BE34-5D57981A78AA}" destId="{15730D2C-17A0-4098-A16A-3AA45053D85D}" srcOrd="0" destOrd="0" presId="urn:microsoft.com/office/officeart/2005/8/layout/venn2"/>
    <dgm:cxn modelId="{4BDB6481-87D1-4C49-B721-6D55962FA20F}" type="presParOf" srcId="{E0A3F151-79E2-4AEA-BE34-5D57981A78AA}" destId="{43A77B0E-10D0-439D-B989-173A0C17EC5D}" srcOrd="1" destOrd="0" presId="urn:microsoft.com/office/officeart/2005/8/layout/venn2"/>
    <dgm:cxn modelId="{B84725A3-26FF-44C1-8D77-7D49228A5C81}" type="presParOf" srcId="{170B9AFF-2E3C-4526-B2F6-F587B266AA52}" destId="{7547A93D-843C-4706-A87A-5EAA47C1B636}" srcOrd="1" destOrd="0" presId="urn:microsoft.com/office/officeart/2005/8/layout/venn2"/>
    <dgm:cxn modelId="{7D53C3F7-B8B8-4A73-A50E-5F74AB5B4157}" type="presParOf" srcId="{7547A93D-843C-4706-A87A-5EAA47C1B636}" destId="{587FB39B-91F9-4B52-AAC9-E4F41AAAF5BA}" srcOrd="0" destOrd="0" presId="urn:microsoft.com/office/officeart/2005/8/layout/venn2"/>
    <dgm:cxn modelId="{D8A8C69C-9BCB-44C7-8A47-1E44BF33D3A2}" type="presParOf" srcId="{7547A93D-843C-4706-A87A-5EAA47C1B636}" destId="{D342A398-1FAA-4776-8904-DC1E9AB70877}" srcOrd="1" destOrd="0" presId="urn:microsoft.com/office/officeart/2005/8/layout/ven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EED0DA-46D2-4155-A6BE-F5F5DAF06ECB}" type="doc">
      <dgm:prSet loTypeId="urn:microsoft.com/office/officeart/2005/8/layout/hList1" loCatId="list" qsTypeId="urn:microsoft.com/office/officeart/2005/8/quickstyle/simple2" qsCatId="simple" csTypeId="urn:microsoft.com/office/officeart/2005/8/colors/colorful4" csCatId="colorful" phldr="1"/>
      <dgm:spPr/>
      <dgm:t>
        <a:bodyPr/>
        <a:lstStyle/>
        <a:p>
          <a:endParaRPr lang="pt-PT"/>
        </a:p>
      </dgm:t>
    </dgm:pt>
    <dgm:pt modelId="{FCE6A53B-976A-4BC1-8D7C-1A24464A143E}">
      <dgm:prSet phldrT="[Texto]" custT="1"/>
      <dgm:spPr>
        <a:solidFill>
          <a:srgbClr val="6AA6B4"/>
        </a:solidFill>
      </dgm:spPr>
      <dgm:t>
        <a:bodyPr/>
        <a:lstStyle/>
        <a:p>
          <a:r>
            <a:rPr lang="pt-PT" sz="1800" b="1" dirty="0" smtClean="0">
              <a:solidFill>
                <a:schemeClr val="tx1"/>
              </a:solidFill>
              <a:effectLst/>
            </a:rPr>
            <a:t>DELEGADO ESCOLAR AVALIA:</a:t>
          </a:r>
          <a:endParaRPr lang="pt-PT" sz="1800" b="1" dirty="0">
            <a:solidFill>
              <a:schemeClr val="tx1"/>
            </a:solidFill>
            <a:effectLst/>
          </a:endParaRPr>
        </a:p>
      </dgm:t>
    </dgm:pt>
    <dgm:pt modelId="{034753DC-DB76-42BD-8151-153ED4171A1B}" type="parTrans" cxnId="{CB265049-B050-4104-98CE-79B08D267DC0}">
      <dgm:prSet/>
      <dgm:spPr/>
      <dgm:t>
        <a:bodyPr/>
        <a:lstStyle/>
        <a:p>
          <a:endParaRPr lang="pt-PT" sz="2400" b="1">
            <a:solidFill>
              <a:schemeClr val="bg1"/>
            </a:solidFill>
            <a:effectLst/>
          </a:endParaRPr>
        </a:p>
      </dgm:t>
    </dgm:pt>
    <dgm:pt modelId="{1B4E0A02-B624-47F5-845C-A2FC54171328}" type="sibTrans" cxnId="{CB265049-B050-4104-98CE-79B08D267DC0}">
      <dgm:prSet/>
      <dgm:spPr/>
      <dgm:t>
        <a:bodyPr/>
        <a:lstStyle/>
        <a:p>
          <a:endParaRPr lang="pt-PT" sz="2400" b="1">
            <a:solidFill>
              <a:schemeClr val="bg1"/>
            </a:solidFill>
            <a:effectLst/>
          </a:endParaRPr>
        </a:p>
      </dgm:t>
    </dgm:pt>
    <dgm:pt modelId="{83EF1A78-1516-4D83-AA35-E1236CD7B585}">
      <dgm:prSet phldrT="[Texto]" custT="1"/>
      <dgm:spPr>
        <a:solidFill>
          <a:srgbClr val="6AA6B4"/>
        </a:solidFill>
      </dgm:spPr>
      <dgm:t>
        <a:bodyPr/>
        <a:lstStyle/>
        <a:p>
          <a:r>
            <a:rPr lang="pt-PT" sz="1800" b="1" dirty="0" smtClean="0">
              <a:solidFill>
                <a:schemeClr val="tx1"/>
              </a:solidFill>
            </a:rPr>
            <a:t>CONSELHO DA COMUNIDADE EDUCATIVA AVALIA:</a:t>
          </a:r>
          <a:endParaRPr lang="pt-PT" sz="1800" b="1" dirty="0">
            <a:solidFill>
              <a:schemeClr val="tx1"/>
            </a:solidFill>
            <a:effectLst/>
          </a:endParaRPr>
        </a:p>
      </dgm:t>
    </dgm:pt>
    <dgm:pt modelId="{03C94DC2-B2C2-47C3-9827-BB77DEF2138B}" type="parTrans" cxnId="{C791185C-C41B-4887-A2F7-011E6867E1BB}">
      <dgm:prSet/>
      <dgm:spPr/>
      <dgm:t>
        <a:bodyPr/>
        <a:lstStyle/>
        <a:p>
          <a:endParaRPr lang="pt-PT" sz="2400" b="1">
            <a:solidFill>
              <a:schemeClr val="bg1"/>
            </a:solidFill>
            <a:effectLst/>
          </a:endParaRPr>
        </a:p>
      </dgm:t>
    </dgm:pt>
    <dgm:pt modelId="{B1504D6D-B3C8-42EB-8D4D-E87613F1CFB8}" type="sibTrans" cxnId="{C791185C-C41B-4887-A2F7-011E6867E1BB}">
      <dgm:prSet/>
      <dgm:spPr/>
      <dgm:t>
        <a:bodyPr/>
        <a:lstStyle/>
        <a:p>
          <a:endParaRPr lang="pt-PT" sz="2400" b="1">
            <a:solidFill>
              <a:schemeClr val="bg1"/>
            </a:solidFill>
            <a:effectLst/>
          </a:endParaRPr>
        </a:p>
      </dgm:t>
    </dgm:pt>
    <dgm:pt modelId="{018F16A7-8803-4327-B616-5FE6E25C4367}">
      <dgm:prSet phldrT="[Texto]" custT="1"/>
      <dgm:spPr>
        <a:solidFill>
          <a:srgbClr val="F8F8F8">
            <a:alpha val="89804"/>
          </a:srgbClr>
        </a:solidFill>
      </dgm:spPr>
      <dgm:t>
        <a:bodyPr/>
        <a:lstStyle/>
        <a:p>
          <a:pPr algn="just"/>
          <a:r>
            <a:rPr lang="pt-PT" sz="1800" b="1" dirty="0" smtClean="0"/>
            <a:t>Diretores </a:t>
          </a:r>
          <a:r>
            <a:rPr lang="pt-PT" sz="1800" b="0" dirty="0" smtClean="0"/>
            <a:t>das escolas do 1.º ciclo do ensino básico com ou sem unidades de educação pré-escolar.</a:t>
          </a:r>
          <a:endParaRPr lang="pt-PT" sz="1800" b="0" dirty="0">
            <a:effectLst/>
          </a:endParaRPr>
        </a:p>
      </dgm:t>
    </dgm:pt>
    <dgm:pt modelId="{CE8A2AC6-3275-46F2-B358-1437577C5394}" type="parTrans" cxnId="{E5F90B07-5668-45B8-A1CA-AC085F89DCF6}">
      <dgm:prSet/>
      <dgm:spPr/>
      <dgm:t>
        <a:bodyPr/>
        <a:lstStyle/>
        <a:p>
          <a:endParaRPr lang="pt-PT"/>
        </a:p>
      </dgm:t>
    </dgm:pt>
    <dgm:pt modelId="{9F14B57A-C3C9-4719-B14D-AF8A4AA9DBB7}" type="sibTrans" cxnId="{E5F90B07-5668-45B8-A1CA-AC085F89DCF6}">
      <dgm:prSet/>
      <dgm:spPr/>
      <dgm:t>
        <a:bodyPr/>
        <a:lstStyle/>
        <a:p>
          <a:endParaRPr lang="pt-PT"/>
        </a:p>
      </dgm:t>
    </dgm:pt>
    <dgm:pt modelId="{F6AC10AD-3E62-40F0-8F8D-AC4EB5D8CACC}">
      <dgm:prSet phldrT="[Texto]" custT="1"/>
      <dgm:spPr>
        <a:solidFill>
          <a:srgbClr val="F8F8F8">
            <a:alpha val="89804"/>
          </a:srgbClr>
        </a:solidFill>
      </dgm:spPr>
      <dgm:t>
        <a:bodyPr/>
        <a:lstStyle/>
        <a:p>
          <a:pPr algn="just"/>
          <a:r>
            <a:rPr lang="pt-PT" sz="1800" b="1" dirty="0" smtClean="0"/>
            <a:t>Diretores </a:t>
          </a:r>
          <a:r>
            <a:rPr lang="pt-PT" sz="1800" b="0" dirty="0" smtClean="0"/>
            <a:t>dos estabelecimentos de educação;</a:t>
          </a:r>
          <a:endParaRPr lang="pt-PT" sz="1800" b="1" dirty="0">
            <a:effectLst/>
          </a:endParaRPr>
        </a:p>
      </dgm:t>
    </dgm:pt>
    <dgm:pt modelId="{697D4E58-1768-4706-BD91-000F067F2257}" type="parTrans" cxnId="{6A76F6C0-A0A7-491F-AE24-54D4BB56E5DE}">
      <dgm:prSet/>
      <dgm:spPr/>
      <dgm:t>
        <a:bodyPr/>
        <a:lstStyle/>
        <a:p>
          <a:endParaRPr lang="pt-PT"/>
        </a:p>
      </dgm:t>
    </dgm:pt>
    <dgm:pt modelId="{8B01F578-C70E-4198-9642-C0BD10295177}" type="sibTrans" cxnId="{6A76F6C0-A0A7-491F-AE24-54D4BB56E5DE}">
      <dgm:prSet/>
      <dgm:spPr/>
      <dgm:t>
        <a:bodyPr/>
        <a:lstStyle/>
        <a:p>
          <a:endParaRPr lang="pt-PT"/>
        </a:p>
      </dgm:t>
    </dgm:pt>
    <dgm:pt modelId="{5F89432E-1C33-4FBD-A4C2-46979B6F99BF}">
      <dgm:prSet phldrT="[Texto]" custT="1"/>
      <dgm:spPr>
        <a:solidFill>
          <a:schemeClr val="tx1">
            <a:lumMod val="95000"/>
            <a:alpha val="90000"/>
          </a:schemeClr>
        </a:solidFill>
      </dgm:spPr>
      <dgm:t>
        <a:bodyPr/>
        <a:lstStyle/>
        <a:p>
          <a:pPr algn="just"/>
          <a:r>
            <a:rPr lang="pt-PT" sz="1800" b="1" dirty="0" smtClean="0">
              <a:effectLst/>
            </a:rPr>
            <a:t>Diretores ou presidentes </a:t>
          </a:r>
          <a:r>
            <a:rPr lang="pt-PT" sz="1800" b="0" dirty="0" smtClean="0">
              <a:effectLst/>
            </a:rPr>
            <a:t>do conselho executivo, comissão provisória ou da comissão executiva instaladora das escolas dos 2.º e 3.º ciclos do ensino básico e ensino secundário.</a:t>
          </a:r>
          <a:endParaRPr lang="pt-PT" sz="1800" b="0" dirty="0">
            <a:effectLst/>
          </a:endParaRPr>
        </a:p>
      </dgm:t>
    </dgm:pt>
    <dgm:pt modelId="{66FFDDA6-49E1-4BFF-B1A2-EF194A9AD0DE}" type="sibTrans" cxnId="{70BB2C88-1382-4BFC-9ACD-63FC2B7AF29F}">
      <dgm:prSet/>
      <dgm:spPr/>
      <dgm:t>
        <a:bodyPr/>
        <a:lstStyle/>
        <a:p>
          <a:endParaRPr lang="pt-PT"/>
        </a:p>
      </dgm:t>
    </dgm:pt>
    <dgm:pt modelId="{F2ADF664-BFFA-446C-B394-68AE5DCF391C}" type="parTrans" cxnId="{70BB2C88-1382-4BFC-9ACD-63FC2B7AF29F}">
      <dgm:prSet/>
      <dgm:spPr/>
      <dgm:t>
        <a:bodyPr/>
        <a:lstStyle/>
        <a:p>
          <a:endParaRPr lang="pt-PT"/>
        </a:p>
      </dgm:t>
    </dgm:pt>
    <dgm:pt modelId="{9CE085A9-5403-4470-A881-9F0720443939}" type="pres">
      <dgm:prSet presAssocID="{20EED0DA-46D2-4155-A6BE-F5F5DAF06ECB}" presName="Name0" presStyleCnt="0">
        <dgm:presLayoutVars>
          <dgm:dir/>
          <dgm:animLvl val="lvl"/>
          <dgm:resizeHandles val="exact"/>
        </dgm:presLayoutVars>
      </dgm:prSet>
      <dgm:spPr/>
      <dgm:t>
        <a:bodyPr/>
        <a:lstStyle/>
        <a:p>
          <a:endParaRPr lang="pt-PT"/>
        </a:p>
      </dgm:t>
    </dgm:pt>
    <dgm:pt modelId="{28F0AC61-C335-47ED-8D94-3C07CD750917}" type="pres">
      <dgm:prSet presAssocID="{FCE6A53B-976A-4BC1-8D7C-1A24464A143E}" presName="composite" presStyleCnt="0"/>
      <dgm:spPr/>
    </dgm:pt>
    <dgm:pt modelId="{5FAAE7AD-FE73-4220-8EDD-868B63E6938F}" type="pres">
      <dgm:prSet presAssocID="{FCE6A53B-976A-4BC1-8D7C-1A24464A143E}" presName="parTx" presStyleLbl="alignNode1" presStyleIdx="0" presStyleCnt="2" custScaleY="81064" custLinFactNeighborX="1828" custLinFactNeighborY="-27640">
        <dgm:presLayoutVars>
          <dgm:chMax val="0"/>
          <dgm:chPref val="0"/>
          <dgm:bulletEnabled val="1"/>
        </dgm:presLayoutVars>
      </dgm:prSet>
      <dgm:spPr/>
      <dgm:t>
        <a:bodyPr/>
        <a:lstStyle/>
        <a:p>
          <a:endParaRPr lang="pt-PT"/>
        </a:p>
      </dgm:t>
    </dgm:pt>
    <dgm:pt modelId="{42BA8DDD-C53B-481C-A310-F82755A3B338}" type="pres">
      <dgm:prSet presAssocID="{FCE6A53B-976A-4BC1-8D7C-1A24464A143E}" presName="desTx" presStyleLbl="alignAccFollowNode1" presStyleIdx="0" presStyleCnt="2" custLinFactNeighborX="1828" custLinFactNeighborY="-8734">
        <dgm:presLayoutVars>
          <dgm:bulletEnabled val="1"/>
        </dgm:presLayoutVars>
      </dgm:prSet>
      <dgm:spPr/>
      <dgm:t>
        <a:bodyPr/>
        <a:lstStyle/>
        <a:p>
          <a:endParaRPr lang="pt-PT"/>
        </a:p>
      </dgm:t>
    </dgm:pt>
    <dgm:pt modelId="{4D912FAB-D097-4CDA-A581-EF17E7273A38}" type="pres">
      <dgm:prSet presAssocID="{1B4E0A02-B624-47F5-845C-A2FC54171328}" presName="space" presStyleCnt="0"/>
      <dgm:spPr/>
    </dgm:pt>
    <dgm:pt modelId="{E46FE257-83BB-45B4-A9A5-35D5240793E4}" type="pres">
      <dgm:prSet presAssocID="{83EF1A78-1516-4D83-AA35-E1236CD7B585}" presName="composite" presStyleCnt="0"/>
      <dgm:spPr/>
    </dgm:pt>
    <dgm:pt modelId="{D72CDC67-EE62-473E-B4C0-39FD6A9AED56}" type="pres">
      <dgm:prSet presAssocID="{83EF1A78-1516-4D83-AA35-E1236CD7B585}" presName="parTx" presStyleLbl="alignNode1" presStyleIdx="1" presStyleCnt="2" custScaleY="81064" custLinFactNeighborX="-11573" custLinFactNeighborY="-27640">
        <dgm:presLayoutVars>
          <dgm:chMax val="0"/>
          <dgm:chPref val="0"/>
          <dgm:bulletEnabled val="1"/>
        </dgm:presLayoutVars>
      </dgm:prSet>
      <dgm:spPr/>
      <dgm:t>
        <a:bodyPr/>
        <a:lstStyle/>
        <a:p>
          <a:endParaRPr lang="pt-PT"/>
        </a:p>
      </dgm:t>
    </dgm:pt>
    <dgm:pt modelId="{0145AC98-0C46-4DC8-B485-5FB82091EC15}" type="pres">
      <dgm:prSet presAssocID="{83EF1A78-1516-4D83-AA35-E1236CD7B585}" presName="desTx" presStyleLbl="alignAccFollowNode1" presStyleIdx="1" presStyleCnt="2" custLinFactNeighborX="-11573" custLinFactNeighborY="-8734">
        <dgm:presLayoutVars>
          <dgm:bulletEnabled val="1"/>
        </dgm:presLayoutVars>
      </dgm:prSet>
      <dgm:spPr/>
      <dgm:t>
        <a:bodyPr/>
        <a:lstStyle/>
        <a:p>
          <a:endParaRPr lang="pt-PT"/>
        </a:p>
      </dgm:t>
    </dgm:pt>
  </dgm:ptLst>
  <dgm:cxnLst>
    <dgm:cxn modelId="{E5F90B07-5668-45B8-A1CA-AC085F89DCF6}" srcId="{FCE6A53B-976A-4BC1-8D7C-1A24464A143E}" destId="{018F16A7-8803-4327-B616-5FE6E25C4367}" srcOrd="1" destOrd="0" parTransId="{CE8A2AC6-3275-46F2-B358-1437577C5394}" sibTransId="{9F14B57A-C3C9-4719-B14D-AF8A4AA9DBB7}"/>
    <dgm:cxn modelId="{6A76F6C0-A0A7-491F-AE24-54D4BB56E5DE}" srcId="{FCE6A53B-976A-4BC1-8D7C-1A24464A143E}" destId="{F6AC10AD-3E62-40F0-8F8D-AC4EB5D8CACC}" srcOrd="0" destOrd="0" parTransId="{697D4E58-1768-4706-BD91-000F067F2257}" sibTransId="{8B01F578-C70E-4198-9642-C0BD10295177}"/>
    <dgm:cxn modelId="{7F0A257C-DC8D-40D5-8ED0-0A1B2D8BB1CD}" type="presOf" srcId="{F6AC10AD-3E62-40F0-8F8D-AC4EB5D8CACC}" destId="{42BA8DDD-C53B-481C-A310-F82755A3B338}" srcOrd="0" destOrd="0" presId="urn:microsoft.com/office/officeart/2005/8/layout/hList1"/>
    <dgm:cxn modelId="{31825F0A-9238-4ED4-B566-7EB2450ABD68}" type="presOf" srcId="{83EF1A78-1516-4D83-AA35-E1236CD7B585}" destId="{D72CDC67-EE62-473E-B4C0-39FD6A9AED56}" srcOrd="0" destOrd="0" presId="urn:microsoft.com/office/officeart/2005/8/layout/hList1"/>
    <dgm:cxn modelId="{88D399FF-32FA-4012-9A1C-6D75237991D1}" type="presOf" srcId="{FCE6A53B-976A-4BC1-8D7C-1A24464A143E}" destId="{5FAAE7AD-FE73-4220-8EDD-868B63E6938F}" srcOrd="0" destOrd="0" presId="urn:microsoft.com/office/officeart/2005/8/layout/hList1"/>
    <dgm:cxn modelId="{70BB2C88-1382-4BFC-9ACD-63FC2B7AF29F}" srcId="{83EF1A78-1516-4D83-AA35-E1236CD7B585}" destId="{5F89432E-1C33-4FBD-A4C2-46979B6F99BF}" srcOrd="0" destOrd="0" parTransId="{F2ADF664-BFFA-446C-B394-68AE5DCF391C}" sibTransId="{66FFDDA6-49E1-4BFF-B1A2-EF194A9AD0DE}"/>
    <dgm:cxn modelId="{C99AC99F-759F-4710-B947-6EE121D0CC34}" type="presOf" srcId="{5F89432E-1C33-4FBD-A4C2-46979B6F99BF}" destId="{0145AC98-0C46-4DC8-B485-5FB82091EC15}" srcOrd="0" destOrd="0" presId="urn:microsoft.com/office/officeart/2005/8/layout/hList1"/>
    <dgm:cxn modelId="{C791185C-C41B-4887-A2F7-011E6867E1BB}" srcId="{20EED0DA-46D2-4155-A6BE-F5F5DAF06ECB}" destId="{83EF1A78-1516-4D83-AA35-E1236CD7B585}" srcOrd="1" destOrd="0" parTransId="{03C94DC2-B2C2-47C3-9827-BB77DEF2138B}" sibTransId="{B1504D6D-B3C8-42EB-8D4D-E87613F1CFB8}"/>
    <dgm:cxn modelId="{CB265049-B050-4104-98CE-79B08D267DC0}" srcId="{20EED0DA-46D2-4155-A6BE-F5F5DAF06ECB}" destId="{FCE6A53B-976A-4BC1-8D7C-1A24464A143E}" srcOrd="0" destOrd="0" parTransId="{034753DC-DB76-42BD-8151-153ED4171A1B}" sibTransId="{1B4E0A02-B624-47F5-845C-A2FC54171328}"/>
    <dgm:cxn modelId="{835E88AC-4218-4CE3-AB8B-AF2458C525A7}" type="presOf" srcId="{018F16A7-8803-4327-B616-5FE6E25C4367}" destId="{42BA8DDD-C53B-481C-A310-F82755A3B338}" srcOrd="0" destOrd="1" presId="urn:microsoft.com/office/officeart/2005/8/layout/hList1"/>
    <dgm:cxn modelId="{DDA9BA17-8DF7-437D-A2B9-C90E94EF845C}" type="presOf" srcId="{20EED0DA-46D2-4155-A6BE-F5F5DAF06ECB}" destId="{9CE085A9-5403-4470-A881-9F0720443939}" srcOrd="0" destOrd="0" presId="urn:microsoft.com/office/officeart/2005/8/layout/hList1"/>
    <dgm:cxn modelId="{664B6E8E-DEDA-4085-8940-2E0C3AB3D785}" type="presParOf" srcId="{9CE085A9-5403-4470-A881-9F0720443939}" destId="{28F0AC61-C335-47ED-8D94-3C07CD750917}" srcOrd="0" destOrd="0" presId="urn:microsoft.com/office/officeart/2005/8/layout/hList1"/>
    <dgm:cxn modelId="{53C717C7-FA09-4A02-8DCF-E939E05AA1A8}" type="presParOf" srcId="{28F0AC61-C335-47ED-8D94-3C07CD750917}" destId="{5FAAE7AD-FE73-4220-8EDD-868B63E6938F}" srcOrd="0" destOrd="0" presId="urn:microsoft.com/office/officeart/2005/8/layout/hList1"/>
    <dgm:cxn modelId="{0B21E507-44D2-429C-A91B-4538E8A0E366}" type="presParOf" srcId="{28F0AC61-C335-47ED-8D94-3C07CD750917}" destId="{42BA8DDD-C53B-481C-A310-F82755A3B338}" srcOrd="1" destOrd="0" presId="urn:microsoft.com/office/officeart/2005/8/layout/hList1"/>
    <dgm:cxn modelId="{FA5BE4F4-F4A5-4E3F-84A3-3BC53A7E2814}" type="presParOf" srcId="{9CE085A9-5403-4470-A881-9F0720443939}" destId="{4D912FAB-D097-4CDA-A581-EF17E7273A38}" srcOrd="1" destOrd="0" presId="urn:microsoft.com/office/officeart/2005/8/layout/hList1"/>
    <dgm:cxn modelId="{2D56825A-C707-4054-BF3A-4FCC5EA729DF}" type="presParOf" srcId="{9CE085A9-5403-4470-A881-9F0720443939}" destId="{E46FE257-83BB-45B4-A9A5-35D5240793E4}" srcOrd="2" destOrd="0" presId="urn:microsoft.com/office/officeart/2005/8/layout/hList1"/>
    <dgm:cxn modelId="{1DDB8725-7903-4748-A4DF-99CC51BE86F0}" type="presParOf" srcId="{E46FE257-83BB-45B4-A9A5-35D5240793E4}" destId="{D72CDC67-EE62-473E-B4C0-39FD6A9AED56}" srcOrd="0" destOrd="0" presId="urn:microsoft.com/office/officeart/2005/8/layout/hList1"/>
    <dgm:cxn modelId="{EA8825AC-A978-41A9-9200-CCE954E1ADB5}" type="presParOf" srcId="{E46FE257-83BB-45B4-A9A5-35D5240793E4}" destId="{0145AC98-0C46-4DC8-B485-5FB82091EC15}"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5730D2C-17A0-4098-A16A-3AA45053D85D}">
      <dsp:nvSpPr>
        <dsp:cNvPr id="0" name=""/>
        <dsp:cNvSpPr/>
      </dsp:nvSpPr>
      <dsp:spPr>
        <a:xfrm>
          <a:off x="0" y="0"/>
          <a:ext cx="4139952" cy="4139952"/>
        </a:xfrm>
        <a:prstGeom prst="ellipse">
          <a:avLst/>
        </a:prstGeom>
        <a:solidFill>
          <a:srgbClr val="6AA6B4"/>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endParaRPr lang="pt-PT" sz="2200" b="1" kern="1200" dirty="0" smtClean="0">
            <a:solidFill>
              <a:schemeClr val="tx1"/>
            </a:solidFill>
            <a:effectLst>
              <a:outerShdw blurRad="38100" dist="38100" dir="2700000" algn="tl">
                <a:srgbClr val="000000">
                  <a:alpha val="43137"/>
                </a:srgbClr>
              </a:outerShdw>
            </a:effectLst>
          </a:endParaRPr>
        </a:p>
        <a:p>
          <a:pPr lvl="0" algn="l" defTabSz="977900">
            <a:lnSpc>
              <a:spcPct val="90000"/>
            </a:lnSpc>
            <a:spcBef>
              <a:spcPct val="0"/>
            </a:spcBef>
            <a:spcAft>
              <a:spcPct val="35000"/>
            </a:spcAft>
          </a:pPr>
          <a:r>
            <a:rPr lang="pt-PT" sz="2200" b="1" kern="1200" dirty="0" smtClean="0">
              <a:solidFill>
                <a:schemeClr val="tx1"/>
              </a:solidFill>
              <a:effectLst>
                <a:outerShdw blurRad="38100" dist="38100" dir="2700000" algn="tl">
                  <a:srgbClr val="000000">
                    <a:alpha val="43137"/>
                  </a:srgbClr>
                </a:outerShdw>
              </a:effectLst>
            </a:rPr>
            <a:t>AVALIAÇÃO EXTERNA</a:t>
          </a:r>
        </a:p>
        <a:p>
          <a:pPr lvl="0" algn="l" defTabSz="977900">
            <a:lnSpc>
              <a:spcPct val="90000"/>
            </a:lnSpc>
            <a:spcBef>
              <a:spcPct val="0"/>
            </a:spcBef>
            <a:spcAft>
              <a:spcPct val="35000"/>
            </a:spcAft>
          </a:pPr>
          <a:r>
            <a:rPr lang="pt-PT" sz="2400" b="1" kern="1200" dirty="0" smtClean="0">
              <a:solidFill>
                <a:schemeClr val="tx1"/>
              </a:solidFill>
              <a:effectLst>
                <a:outerShdw blurRad="38100" dist="38100" dir="2700000" algn="tl">
                  <a:srgbClr val="000000">
                    <a:alpha val="43137"/>
                  </a:srgbClr>
                </a:outerShdw>
              </a:effectLst>
            </a:rPr>
            <a:t>40%</a:t>
          </a:r>
          <a:endParaRPr lang="pt-PT" sz="2400" b="1" kern="1200" dirty="0">
            <a:solidFill>
              <a:schemeClr val="tx1"/>
            </a:solidFill>
            <a:effectLst>
              <a:outerShdw blurRad="38100" dist="38100" dir="2700000" algn="tl">
                <a:srgbClr val="000000">
                  <a:alpha val="43137"/>
                </a:srgbClr>
              </a:outerShdw>
            </a:effectLst>
          </a:endParaRPr>
        </a:p>
      </dsp:txBody>
      <dsp:txXfrm>
        <a:off x="983238" y="310496"/>
        <a:ext cx="2173474" cy="703791"/>
      </dsp:txXfrm>
    </dsp:sp>
    <dsp:sp modelId="{587FB39B-91F9-4B52-AAC9-E4F41AAAF5BA}">
      <dsp:nvSpPr>
        <dsp:cNvPr id="0" name=""/>
        <dsp:cNvSpPr/>
      </dsp:nvSpPr>
      <dsp:spPr>
        <a:xfrm>
          <a:off x="827586" y="1332140"/>
          <a:ext cx="3104964" cy="3104964"/>
        </a:xfrm>
        <a:prstGeom prst="ellipse">
          <a:avLst/>
        </a:prstGeom>
        <a:solidFill>
          <a:srgbClr val="6AA6B4"/>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pt-PT" sz="2400" b="1" i="1" u="none" kern="1200" dirty="0" smtClean="0">
              <a:solidFill>
                <a:schemeClr val="tx1"/>
              </a:solidFill>
              <a:effectLst>
                <a:outerShdw blurRad="38100" dist="38100" dir="2700000" algn="tl">
                  <a:srgbClr val="000000">
                    <a:alpha val="43137"/>
                  </a:srgbClr>
                </a:outerShdw>
              </a:effectLst>
            </a:rPr>
            <a:t>AVALIAÇÃO INTERNA</a:t>
          </a:r>
        </a:p>
        <a:p>
          <a:pPr lvl="0" algn="ctr" defTabSz="1066800">
            <a:lnSpc>
              <a:spcPct val="90000"/>
            </a:lnSpc>
            <a:spcBef>
              <a:spcPct val="0"/>
            </a:spcBef>
            <a:spcAft>
              <a:spcPct val="35000"/>
            </a:spcAft>
          </a:pPr>
          <a:r>
            <a:rPr lang="pt-PT" sz="2400" b="1" i="1" u="none" kern="1200" dirty="0" smtClean="0">
              <a:solidFill>
                <a:schemeClr val="tx1"/>
              </a:solidFill>
              <a:effectLst>
                <a:outerShdw blurRad="38100" dist="38100" dir="2700000" algn="tl">
                  <a:srgbClr val="000000">
                    <a:alpha val="43137"/>
                  </a:srgbClr>
                </a:outerShdw>
              </a:effectLst>
            </a:rPr>
            <a:t>60%</a:t>
          </a:r>
          <a:endParaRPr lang="pt-PT" sz="2400" b="1" i="1" u="none" kern="1200" dirty="0">
            <a:solidFill>
              <a:schemeClr val="tx1"/>
            </a:solidFill>
            <a:effectLst>
              <a:outerShdw blurRad="38100" dist="38100" dir="2700000" algn="tl">
                <a:srgbClr val="000000">
                  <a:alpha val="43137"/>
                </a:srgbClr>
              </a:outerShdw>
            </a:effectLst>
          </a:endParaRPr>
        </a:p>
      </dsp:txBody>
      <dsp:txXfrm>
        <a:off x="1282298" y="2108381"/>
        <a:ext cx="2195541" cy="155248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AAE7AD-FE73-4220-8EDD-868B63E6938F}">
      <dsp:nvSpPr>
        <dsp:cNvPr id="0" name=""/>
        <dsp:cNvSpPr/>
      </dsp:nvSpPr>
      <dsp:spPr>
        <a:xfrm>
          <a:off x="72006" y="2"/>
          <a:ext cx="3936847" cy="813115"/>
        </a:xfrm>
        <a:prstGeom prst="rect">
          <a:avLst/>
        </a:prstGeom>
        <a:solidFill>
          <a:srgbClr val="6AA6B4"/>
        </a:solidFill>
        <a:ln w="19050" cap="flat" cmpd="sng" algn="ctr">
          <a:solidFill>
            <a:schemeClr val="accent4">
              <a:hueOff val="0"/>
              <a:satOff val="0"/>
              <a:lumOff val="0"/>
              <a:alphaOff val="0"/>
            </a:schemeClr>
          </a:solidFill>
          <a:prstDash val="solid"/>
        </a:ln>
        <a:effectLst>
          <a:glow rad="63500">
            <a:schemeClr val="accent4">
              <a:hueOff val="0"/>
              <a:satOff val="0"/>
              <a:lumOff val="0"/>
              <a:alphaOff val="0"/>
              <a:tint val="30000"/>
              <a:shade val="95000"/>
              <a:satMod val="300000"/>
              <a:alpha val="50000"/>
            </a:schemeClr>
          </a:glow>
        </a:effectLst>
      </dsp:spPr>
      <dsp:style>
        <a:lnRef idx="2">
          <a:scrgbClr r="0" g="0" b="0"/>
        </a:lnRef>
        <a:fillRef idx="1">
          <a:scrgbClr r="0" g="0" b="0"/>
        </a:fillRef>
        <a:effectRef idx="1">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pt-PT" sz="1800" b="1" kern="1200" dirty="0" smtClean="0">
              <a:solidFill>
                <a:schemeClr val="tx1"/>
              </a:solidFill>
              <a:effectLst/>
            </a:rPr>
            <a:t>DELEGADO ESCOLAR AVALIA:</a:t>
          </a:r>
          <a:endParaRPr lang="pt-PT" sz="1800" b="1" kern="1200" dirty="0">
            <a:solidFill>
              <a:schemeClr val="tx1"/>
            </a:solidFill>
            <a:effectLst/>
          </a:endParaRPr>
        </a:p>
      </dsp:txBody>
      <dsp:txXfrm>
        <a:off x="72006" y="2"/>
        <a:ext cx="3936847" cy="813115"/>
      </dsp:txXfrm>
    </dsp:sp>
    <dsp:sp modelId="{42BA8DDD-C53B-481C-A310-F82755A3B338}">
      <dsp:nvSpPr>
        <dsp:cNvPr id="0" name=""/>
        <dsp:cNvSpPr/>
      </dsp:nvSpPr>
      <dsp:spPr>
        <a:xfrm>
          <a:off x="72006" y="792086"/>
          <a:ext cx="3936847" cy="2327760"/>
        </a:xfrm>
        <a:prstGeom prst="rect">
          <a:avLst/>
        </a:prstGeom>
        <a:solidFill>
          <a:srgbClr val="F8F8F8">
            <a:alpha val="89804"/>
          </a:srgbClr>
        </a:solidFill>
        <a:ln w="1905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Char char="••"/>
          </a:pPr>
          <a:r>
            <a:rPr lang="pt-PT" sz="1800" b="1" kern="1200" dirty="0" smtClean="0"/>
            <a:t>Diretores </a:t>
          </a:r>
          <a:r>
            <a:rPr lang="pt-PT" sz="1800" b="0" kern="1200" dirty="0" smtClean="0"/>
            <a:t>dos estabelecimentos de educação;</a:t>
          </a:r>
          <a:endParaRPr lang="pt-PT" sz="1800" b="1" kern="1200" dirty="0">
            <a:effectLst/>
          </a:endParaRPr>
        </a:p>
        <a:p>
          <a:pPr marL="171450" lvl="1" indent="-171450" algn="just" defTabSz="800100">
            <a:lnSpc>
              <a:spcPct val="90000"/>
            </a:lnSpc>
            <a:spcBef>
              <a:spcPct val="0"/>
            </a:spcBef>
            <a:spcAft>
              <a:spcPct val="15000"/>
            </a:spcAft>
            <a:buChar char="••"/>
          </a:pPr>
          <a:r>
            <a:rPr lang="pt-PT" sz="1800" b="1" kern="1200" dirty="0" smtClean="0"/>
            <a:t>Diretores </a:t>
          </a:r>
          <a:r>
            <a:rPr lang="pt-PT" sz="1800" b="0" kern="1200" dirty="0" smtClean="0"/>
            <a:t>das escolas do 1.º ciclo do ensino básico com ou sem unidades de educação pré-escolar.</a:t>
          </a:r>
          <a:endParaRPr lang="pt-PT" sz="1800" b="0" kern="1200" dirty="0">
            <a:effectLst/>
          </a:endParaRPr>
        </a:p>
      </dsp:txBody>
      <dsp:txXfrm>
        <a:off x="72006" y="792086"/>
        <a:ext cx="3936847" cy="2327760"/>
      </dsp:txXfrm>
    </dsp:sp>
    <dsp:sp modelId="{D72CDC67-EE62-473E-B4C0-39FD6A9AED56}">
      <dsp:nvSpPr>
        <dsp:cNvPr id="0" name=""/>
        <dsp:cNvSpPr/>
      </dsp:nvSpPr>
      <dsp:spPr>
        <a:xfrm>
          <a:off x="4032435" y="2"/>
          <a:ext cx="3936847" cy="813115"/>
        </a:xfrm>
        <a:prstGeom prst="rect">
          <a:avLst/>
        </a:prstGeom>
        <a:solidFill>
          <a:srgbClr val="6AA6B4"/>
        </a:solidFill>
        <a:ln w="19050" cap="flat" cmpd="sng" algn="ctr">
          <a:solidFill>
            <a:schemeClr val="accent4">
              <a:hueOff val="-2658560"/>
              <a:satOff val="1986"/>
              <a:lumOff val="8627"/>
              <a:alphaOff val="0"/>
            </a:schemeClr>
          </a:solidFill>
          <a:prstDash val="solid"/>
        </a:ln>
        <a:effectLst>
          <a:glow rad="63500">
            <a:schemeClr val="accent4">
              <a:hueOff val="-2658560"/>
              <a:satOff val="1986"/>
              <a:lumOff val="8627"/>
              <a:alphaOff val="0"/>
              <a:tint val="30000"/>
              <a:shade val="95000"/>
              <a:satMod val="300000"/>
              <a:alpha val="50000"/>
            </a:schemeClr>
          </a:glow>
        </a:effectLst>
      </dsp:spPr>
      <dsp:style>
        <a:lnRef idx="2">
          <a:scrgbClr r="0" g="0" b="0"/>
        </a:lnRef>
        <a:fillRef idx="1">
          <a:scrgbClr r="0" g="0" b="0"/>
        </a:fillRef>
        <a:effectRef idx="1">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pt-PT" sz="1800" b="1" kern="1200" dirty="0" smtClean="0">
              <a:solidFill>
                <a:schemeClr val="tx1"/>
              </a:solidFill>
            </a:rPr>
            <a:t>CONSELHO DA COMUNIDADE EDUCATIVA AVALIA:</a:t>
          </a:r>
          <a:endParaRPr lang="pt-PT" sz="1800" b="1" kern="1200" dirty="0">
            <a:solidFill>
              <a:schemeClr val="tx1"/>
            </a:solidFill>
            <a:effectLst/>
          </a:endParaRPr>
        </a:p>
      </dsp:txBody>
      <dsp:txXfrm>
        <a:off x="4032435" y="2"/>
        <a:ext cx="3936847" cy="813115"/>
      </dsp:txXfrm>
    </dsp:sp>
    <dsp:sp modelId="{0145AC98-0C46-4DC8-B485-5FB82091EC15}">
      <dsp:nvSpPr>
        <dsp:cNvPr id="0" name=""/>
        <dsp:cNvSpPr/>
      </dsp:nvSpPr>
      <dsp:spPr>
        <a:xfrm>
          <a:off x="4032435" y="792086"/>
          <a:ext cx="3936847" cy="2327760"/>
        </a:xfrm>
        <a:prstGeom prst="rect">
          <a:avLst/>
        </a:prstGeom>
        <a:solidFill>
          <a:schemeClr val="tx1">
            <a:lumMod val="95000"/>
            <a:alpha val="90000"/>
          </a:schemeClr>
        </a:solidFill>
        <a:ln w="19050" cap="flat" cmpd="sng" algn="ctr">
          <a:solidFill>
            <a:schemeClr val="accent4">
              <a:tint val="40000"/>
              <a:alpha val="90000"/>
              <a:hueOff val="-2943703"/>
              <a:satOff val="4690"/>
              <a:lumOff val="175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Char char="••"/>
          </a:pPr>
          <a:r>
            <a:rPr lang="pt-PT" sz="1800" b="1" kern="1200" dirty="0" smtClean="0">
              <a:effectLst/>
            </a:rPr>
            <a:t>Diretores ou presidentes </a:t>
          </a:r>
          <a:r>
            <a:rPr lang="pt-PT" sz="1800" b="0" kern="1200" dirty="0" smtClean="0">
              <a:effectLst/>
            </a:rPr>
            <a:t>do conselho executivo, comissão provisória ou da comissão executiva instaladora das escolas dos 2.º e 3.º ciclos do ensino básico e ensino secundário.</a:t>
          </a:r>
          <a:endParaRPr lang="pt-PT" sz="1800" b="0" kern="1200" dirty="0">
            <a:effectLst/>
          </a:endParaRPr>
        </a:p>
      </dsp:txBody>
      <dsp:txXfrm>
        <a:off x="4032435" y="792086"/>
        <a:ext cx="3936847" cy="232776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887187" cy="494110"/>
          </a:xfrm>
          <a:prstGeom prst="rect">
            <a:avLst/>
          </a:prstGeom>
        </p:spPr>
        <p:txBody>
          <a:bodyPr vert="horz" rtlCol="0"/>
          <a:lstStyle>
            <a:lvl1pPr algn="l" latinLnBrk="0">
              <a:defRPr lang="pt-PT" sz="1200"/>
            </a:lvl1pPr>
            <a:extLst/>
          </a:lstStyle>
          <a:p>
            <a:endParaRPr lang="pt-PT"/>
          </a:p>
        </p:txBody>
      </p:sp>
      <p:sp>
        <p:nvSpPr>
          <p:cNvPr id="3" name="Rectangle 3"/>
          <p:cNvSpPr>
            <a:spLocks noGrp="1"/>
          </p:cNvSpPr>
          <p:nvPr>
            <p:ph type="dt" sz="quarter" idx="1"/>
          </p:nvPr>
        </p:nvSpPr>
        <p:spPr>
          <a:xfrm>
            <a:off x="3774009" y="0"/>
            <a:ext cx="2887187" cy="494110"/>
          </a:xfrm>
          <a:prstGeom prst="rect">
            <a:avLst/>
          </a:prstGeom>
        </p:spPr>
        <p:txBody>
          <a:bodyPr vert="horz" rtlCol="0"/>
          <a:lstStyle>
            <a:lvl1pPr algn="r" latinLnBrk="0">
              <a:defRPr lang="pt-PT" sz="1200"/>
            </a:lvl1pPr>
            <a:extLst/>
          </a:lstStyle>
          <a:p>
            <a:fld id="{54D4857D-62A5-486B-9129-468003D7E020}" type="datetimeFigureOut">
              <a:rPr lang="pt-PT" smtClean="0"/>
              <a:pPr/>
              <a:t>18-02-2013</a:t>
            </a:fld>
            <a:endParaRPr lang="pt-PT"/>
          </a:p>
        </p:txBody>
      </p:sp>
      <p:sp>
        <p:nvSpPr>
          <p:cNvPr id="4" name="Rectangle 4"/>
          <p:cNvSpPr>
            <a:spLocks noGrp="1"/>
          </p:cNvSpPr>
          <p:nvPr>
            <p:ph type="ftr" sz="quarter" idx="2"/>
          </p:nvPr>
        </p:nvSpPr>
        <p:spPr>
          <a:xfrm>
            <a:off x="0" y="9386363"/>
            <a:ext cx="2887187" cy="494110"/>
          </a:xfrm>
          <a:prstGeom prst="rect">
            <a:avLst/>
          </a:prstGeom>
        </p:spPr>
        <p:txBody>
          <a:bodyPr vert="horz" rtlCol="0" anchor="b"/>
          <a:lstStyle>
            <a:lvl1pPr algn="l" latinLnBrk="0">
              <a:defRPr lang="pt-PT" sz="1200"/>
            </a:lvl1pPr>
            <a:extLst/>
          </a:lstStyle>
          <a:p>
            <a:endParaRPr lang="pt-PT"/>
          </a:p>
        </p:txBody>
      </p:sp>
      <p:sp>
        <p:nvSpPr>
          <p:cNvPr id="5" name="Rectangle 5"/>
          <p:cNvSpPr>
            <a:spLocks noGrp="1"/>
          </p:cNvSpPr>
          <p:nvPr>
            <p:ph type="sldNum" sz="quarter" idx="3"/>
          </p:nvPr>
        </p:nvSpPr>
        <p:spPr>
          <a:xfrm>
            <a:off x="3774009" y="9386363"/>
            <a:ext cx="2887187" cy="494110"/>
          </a:xfrm>
          <a:prstGeom prst="rect">
            <a:avLst/>
          </a:prstGeom>
        </p:spPr>
        <p:txBody>
          <a:bodyPr vert="horz" rtlCol="0" anchor="b"/>
          <a:lstStyle>
            <a:lvl1pPr algn="r" latinLnBrk="0">
              <a:defRPr lang="pt-PT" sz="1200"/>
            </a:lvl1pPr>
            <a:extLst/>
          </a:lstStyle>
          <a:p>
            <a:fld id="{2EBE4566-6F3A-4CC1-BD6C-9C510D05F126}" type="slidenum">
              <a:rPr lang="pt-PT" smtClean="0"/>
              <a:pPr/>
              <a:t>‹nº›</a:t>
            </a:fld>
            <a:endParaRPr lang="pt-P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887187" cy="494110"/>
          </a:xfrm>
          <a:prstGeom prst="rect">
            <a:avLst/>
          </a:prstGeom>
        </p:spPr>
        <p:txBody>
          <a:bodyPr vert="horz" rtlCol="0"/>
          <a:lstStyle>
            <a:lvl1pPr algn="l" latinLnBrk="0">
              <a:defRPr lang="pt-PT" sz="1200"/>
            </a:lvl1pPr>
            <a:extLst/>
          </a:lstStyle>
          <a:p>
            <a:endParaRPr lang="pt-PT"/>
          </a:p>
        </p:txBody>
      </p:sp>
      <p:sp>
        <p:nvSpPr>
          <p:cNvPr id="3" name="Rectangle 3"/>
          <p:cNvSpPr>
            <a:spLocks noGrp="1"/>
          </p:cNvSpPr>
          <p:nvPr>
            <p:ph type="dt" idx="1"/>
          </p:nvPr>
        </p:nvSpPr>
        <p:spPr>
          <a:xfrm>
            <a:off x="3774009" y="0"/>
            <a:ext cx="2887187" cy="494110"/>
          </a:xfrm>
          <a:prstGeom prst="rect">
            <a:avLst/>
          </a:prstGeom>
        </p:spPr>
        <p:txBody>
          <a:bodyPr vert="horz" rtlCol="0"/>
          <a:lstStyle>
            <a:lvl1pPr algn="r" latinLnBrk="0">
              <a:defRPr lang="pt-PT" sz="1200"/>
            </a:lvl1pPr>
            <a:extLst/>
          </a:lstStyle>
          <a:p>
            <a:fld id="{2D2EF2CE-B28C-4ED4-8FD0-48BB3F48846A}" type="datetimeFigureOut">
              <a:rPr/>
              <a:pPr/>
              <a:t>30/06/2006</a:t>
            </a:fld>
            <a:endParaRPr lang="pt-PT"/>
          </a:p>
        </p:txBody>
      </p:sp>
      <p:sp>
        <p:nvSpPr>
          <p:cNvPr id="4" name="Rectangle 4"/>
          <p:cNvSpPr>
            <a:spLocks noGrp="1" noRot="1" noChangeAspect="1"/>
          </p:cNvSpPr>
          <p:nvPr>
            <p:ph type="sldImg" idx="2"/>
          </p:nvPr>
        </p:nvSpPr>
        <p:spPr>
          <a:xfrm>
            <a:off x="860425" y="741363"/>
            <a:ext cx="4941888" cy="3706812"/>
          </a:xfrm>
          <a:prstGeom prst="rect">
            <a:avLst/>
          </a:prstGeom>
          <a:noFill/>
          <a:ln w="12700">
            <a:solidFill>
              <a:prstClr val="black"/>
            </a:solidFill>
          </a:ln>
        </p:spPr>
        <p:txBody>
          <a:bodyPr vert="horz" rtlCol="0" anchor="ctr"/>
          <a:lstStyle>
            <a:extLst/>
          </a:lstStyle>
          <a:p>
            <a:endParaRPr lang="pt-PT"/>
          </a:p>
        </p:txBody>
      </p:sp>
      <p:sp>
        <p:nvSpPr>
          <p:cNvPr id="5" name="Rectangle 5"/>
          <p:cNvSpPr>
            <a:spLocks noGrp="1"/>
          </p:cNvSpPr>
          <p:nvPr>
            <p:ph type="body" sz="quarter" idx="3"/>
          </p:nvPr>
        </p:nvSpPr>
        <p:spPr>
          <a:xfrm>
            <a:off x="666274" y="4694040"/>
            <a:ext cx="5330190" cy="4446985"/>
          </a:xfrm>
          <a:prstGeom prst="rect">
            <a:avLst/>
          </a:prstGeom>
        </p:spPr>
        <p:txBody>
          <a:bodyPr vert="horz" rtlCol="0">
            <a:normAutofit/>
          </a:bodyPr>
          <a:lstStyle>
            <a:extLst/>
          </a:lstStyle>
          <a:p>
            <a:pPr lvl="0"/>
            <a:r>
              <a:rPr lang="pt-PT"/>
              <a:t>Clique para editar estilos de texto do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Rectangle 6"/>
          <p:cNvSpPr>
            <a:spLocks noGrp="1"/>
          </p:cNvSpPr>
          <p:nvPr>
            <p:ph type="ftr" sz="quarter" idx="4"/>
          </p:nvPr>
        </p:nvSpPr>
        <p:spPr>
          <a:xfrm>
            <a:off x="0" y="9386363"/>
            <a:ext cx="2887187" cy="494110"/>
          </a:xfrm>
          <a:prstGeom prst="rect">
            <a:avLst/>
          </a:prstGeom>
        </p:spPr>
        <p:txBody>
          <a:bodyPr vert="horz" rtlCol="0" anchor="b"/>
          <a:lstStyle>
            <a:lvl1pPr algn="l" latinLnBrk="0">
              <a:defRPr lang="pt-PT" sz="1200"/>
            </a:lvl1pPr>
            <a:extLst/>
          </a:lstStyle>
          <a:p>
            <a:endParaRPr lang="pt-PT"/>
          </a:p>
        </p:txBody>
      </p:sp>
      <p:sp>
        <p:nvSpPr>
          <p:cNvPr id="7" name="Rectangle 7"/>
          <p:cNvSpPr>
            <a:spLocks noGrp="1"/>
          </p:cNvSpPr>
          <p:nvPr>
            <p:ph type="sldNum" sz="quarter" idx="5"/>
          </p:nvPr>
        </p:nvSpPr>
        <p:spPr>
          <a:xfrm>
            <a:off x="3774009" y="9386363"/>
            <a:ext cx="2887187" cy="494110"/>
          </a:xfrm>
          <a:prstGeom prst="rect">
            <a:avLst/>
          </a:prstGeom>
        </p:spPr>
        <p:txBody>
          <a:bodyPr vert="horz" rtlCol="0" anchor="b"/>
          <a:lstStyle>
            <a:lvl1pPr algn="r" latinLnBrk="0">
              <a:defRPr lang="pt-PT" sz="1200"/>
            </a:lvl1pPr>
            <a:extLst/>
          </a:lstStyle>
          <a:p>
            <a:fld id="{61807874-5299-41B2-A37A-6AA3547857F4}" type="slidenum">
              <a:rPr/>
              <a:pPr/>
              <a:t>‹nº›</a:t>
            </a:fld>
            <a:endParaRPr lang="pt-PT"/>
          </a:p>
        </p:txBody>
      </p:sp>
    </p:spTree>
  </p:cSld>
  <p:clrMap bg1="lt1" tx1="dk1" bg2="lt2" tx2="dk2" accent1="accent1" accent2="accent2" accent3="accent3" accent4="accent4" accent5="accent5" accent6="accent6" hlink="hlink" folHlink="folHlink"/>
  <p:notesStyle>
    <a:lvl1pPr marL="0" algn="l" rtl="0" latinLnBrk="0">
      <a:defRPr lang="pt-PT" sz="1200" kern="1200">
        <a:solidFill>
          <a:schemeClr val="tx1"/>
        </a:solidFill>
        <a:latin typeface="+mn-lt"/>
        <a:ea typeface="+mn-ea"/>
        <a:cs typeface="+mn-cs"/>
      </a:defRPr>
    </a:lvl1pPr>
    <a:lvl2pPr marL="457200" algn="l" rtl="0" latinLnBrk="0">
      <a:defRPr lang="pt-PT" sz="1200" kern="1200">
        <a:solidFill>
          <a:schemeClr val="tx1"/>
        </a:solidFill>
        <a:latin typeface="+mn-lt"/>
        <a:ea typeface="+mn-ea"/>
        <a:cs typeface="+mn-cs"/>
      </a:defRPr>
    </a:lvl2pPr>
    <a:lvl3pPr marL="914400" algn="l" rtl="0" latinLnBrk="0">
      <a:defRPr lang="pt-PT" sz="1200" kern="1200">
        <a:solidFill>
          <a:schemeClr val="tx1"/>
        </a:solidFill>
        <a:latin typeface="+mn-lt"/>
        <a:ea typeface="+mn-ea"/>
        <a:cs typeface="+mn-cs"/>
      </a:defRPr>
    </a:lvl3pPr>
    <a:lvl4pPr marL="1371600" algn="l" rtl="0" latinLnBrk="0">
      <a:defRPr lang="pt-PT" sz="1200" kern="1200">
        <a:solidFill>
          <a:schemeClr val="tx1"/>
        </a:solidFill>
        <a:latin typeface="+mn-lt"/>
        <a:ea typeface="+mn-ea"/>
        <a:cs typeface="+mn-cs"/>
      </a:defRPr>
    </a:lvl4pPr>
    <a:lvl5pPr marL="1828800" algn="l" rtl="0" latinLnBrk="0">
      <a:defRPr lang="pt-PT" sz="1200" kern="1200">
        <a:solidFill>
          <a:schemeClr val="tx1"/>
        </a:solidFill>
        <a:latin typeface="+mn-lt"/>
        <a:ea typeface="+mn-ea"/>
        <a:cs typeface="+mn-cs"/>
      </a:defRPr>
    </a:lvl5pPr>
    <a:lvl6pPr marL="2286000" algn="l" rtl="0" latinLnBrk="0">
      <a:defRPr lang="pt-PT" sz="1200" kern="1200">
        <a:solidFill>
          <a:schemeClr val="tx1"/>
        </a:solidFill>
        <a:latin typeface="+mn-lt"/>
        <a:ea typeface="+mn-ea"/>
        <a:cs typeface="+mn-cs"/>
      </a:defRPr>
    </a:lvl6pPr>
    <a:lvl7pPr marL="2743200" algn="l" rtl="0" latinLnBrk="0">
      <a:defRPr lang="pt-PT" sz="1200" kern="1200">
        <a:solidFill>
          <a:schemeClr val="tx1"/>
        </a:solidFill>
        <a:latin typeface="+mn-lt"/>
        <a:ea typeface="+mn-ea"/>
        <a:cs typeface="+mn-cs"/>
      </a:defRPr>
    </a:lvl7pPr>
    <a:lvl8pPr marL="3200400" algn="l" rtl="0" latinLnBrk="0">
      <a:defRPr lang="pt-PT" sz="1200" kern="1200">
        <a:solidFill>
          <a:schemeClr val="tx1"/>
        </a:solidFill>
        <a:latin typeface="+mn-lt"/>
        <a:ea typeface="+mn-ea"/>
        <a:cs typeface="+mn-cs"/>
      </a:defRPr>
    </a:lvl8pPr>
    <a:lvl9pPr marL="3657600" algn="l" rtl="0" latinLnBrk="0">
      <a:defRPr lang="pt-PT"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61807874-5299-41B2-A37A-6AA3547857F4}" type="slidenum">
              <a:rPr lang="pt-PT" smtClean="0"/>
              <a:pPr/>
              <a:t>24</a:t>
            </a:fld>
            <a:endParaRPr lang="pt-P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61807874-5299-41B2-A37A-6AA3547857F4}" type="slidenum">
              <a:rPr lang="pt-PT" smtClean="0"/>
              <a:pPr/>
              <a:t>25</a:t>
            </a:fld>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o de Título">
    <p:spTree>
      <p:nvGrpSpPr>
        <p:cNvPr id="1" name=""/>
        <p:cNvGrpSpPr/>
        <p:nvPr/>
      </p:nvGrpSpPr>
      <p:grpSpPr>
        <a:xfrm>
          <a:off x="0" y="0"/>
          <a:ext cx="0" cy="0"/>
          <a:chOff x="0" y="0"/>
          <a:chExt cx="0" cy="0"/>
        </a:xfrm>
      </p:grpSpPr>
      <p:sp>
        <p:nvSpPr>
          <p:cNvPr id="12" name="Rectangle 3"/>
          <p:cNvSpPr>
            <a:spLocks noGrp="1"/>
          </p:cNvSpPr>
          <p:nvPr>
            <p:ph type="subTitle" idx="1"/>
          </p:nvPr>
        </p:nvSpPr>
        <p:spPr>
          <a:xfrm>
            <a:off x="457200" y="5396132"/>
            <a:ext cx="8098302" cy="762000"/>
          </a:xfrm>
        </p:spPr>
        <p:txBody>
          <a:bodyPr/>
          <a:lstStyle>
            <a:lvl1pPr marL="0" indent="0" algn="r" eaLnBrk="1" latinLnBrk="0" hangingPunct="1">
              <a:buNone/>
              <a:defRPr kumimoji="0" lang="pt-PT" sz="1400"/>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pPr eaLnBrk="1" latinLnBrk="0" hangingPunct="1"/>
            <a:r>
              <a:rPr lang="pt-PT" smtClean="0"/>
              <a:t>Faça clique para editar o estilo</a:t>
            </a:r>
            <a:endParaRPr/>
          </a:p>
        </p:txBody>
      </p:sp>
      <p:grpSp>
        <p:nvGrpSpPr>
          <p:cNvPr id="16" name="Group 23"/>
          <p:cNvGrpSpPr/>
          <p:nvPr/>
        </p:nvGrpSpPr>
        <p:grpSpPr>
          <a:xfrm>
            <a:off x="14990" y="1976657"/>
            <a:ext cx="2042410" cy="533400"/>
            <a:chOff x="0" y="2000250"/>
            <a:chExt cx="3733800" cy="533400"/>
          </a:xfrm>
        </p:grpSpPr>
        <p:sp>
          <p:nvSpPr>
            <p:cNvPr id="30"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pt-PT"/>
            </a:p>
          </p:txBody>
        </p:sp>
        <p:sp>
          <p:nvSpPr>
            <p:cNvPr id="7"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pt-PT"/>
            </a:p>
          </p:txBody>
        </p:sp>
        <p:sp>
          <p:nvSpPr>
            <p:cNvPr id="21"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pt-PT"/>
            </a:p>
          </p:txBody>
        </p:sp>
        <p:sp>
          <p:nvSpPr>
            <p:cNvPr id="8"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pt-PT"/>
            </a:p>
          </p:txBody>
        </p:sp>
        <p:sp>
          <p:nvSpPr>
            <p:cNvPr id="6"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pt-PT"/>
            </a:p>
          </p:txBody>
        </p:sp>
        <p:sp>
          <p:nvSpPr>
            <p:cNvPr id="20"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sp>
          <p:nvSpPr>
            <p:cNvPr id="13"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grpSp>
      <p:grpSp>
        <p:nvGrpSpPr>
          <p:cNvPr id="29" name="Group 35"/>
          <p:cNvGrpSpPr/>
          <p:nvPr/>
        </p:nvGrpSpPr>
        <p:grpSpPr>
          <a:xfrm>
            <a:off x="8584055" y="1976657"/>
            <a:ext cx="552450" cy="542925"/>
            <a:chOff x="8667750" y="2000250"/>
            <a:chExt cx="476250" cy="542925"/>
          </a:xfrm>
        </p:grpSpPr>
        <p:sp>
          <p:nvSpPr>
            <p:cNvPr id="26"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pt-PT"/>
            </a:p>
          </p:txBody>
        </p:sp>
        <p:sp>
          <p:nvSpPr>
            <p:cNvPr id="22"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pt-PT"/>
            </a:p>
          </p:txBody>
        </p:sp>
        <p:sp>
          <p:nvSpPr>
            <p:cNvPr id="17"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pt-PT"/>
            </a:p>
          </p:txBody>
        </p:sp>
        <p:sp>
          <p:nvSpPr>
            <p:cNvPr id="28"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pt-PT"/>
            </a:p>
          </p:txBody>
        </p:sp>
        <p:sp>
          <p:nvSpPr>
            <p:cNvPr id="15"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pt-PT"/>
            </a:p>
          </p:txBody>
        </p:sp>
        <p:sp>
          <p:nvSpPr>
            <p:cNvPr id="18"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sp>
          <p:nvSpPr>
            <p:cNvPr id="9"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grpSp>
      <p:sp>
        <p:nvSpPr>
          <p:cNvPr id="24" name="Oval 28"/>
          <p:cNvSpPr/>
          <p:nvPr userDrawn="1"/>
        </p:nvSpPr>
        <p:spPr>
          <a:xfrm>
            <a:off x="8572500" y="6038850"/>
            <a:ext cx="152400" cy="152400"/>
          </a:xfrm>
          <a:prstGeom prst="ellipse">
            <a:avLst/>
          </a:prstGeom>
          <a:effectLst/>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pt-PT"/>
          </a:p>
        </p:txBody>
      </p:sp>
      <p:sp>
        <p:nvSpPr>
          <p:cNvPr id="23" name="Oval 28"/>
          <p:cNvSpPr/>
          <p:nvPr userDrawn="1"/>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pt-PT"/>
          </a:p>
        </p:txBody>
      </p:sp>
      <p:sp>
        <p:nvSpPr>
          <p:cNvPr id="5" name="Oval 28"/>
          <p:cNvSpPr/>
          <p:nvPr userDrawn="1"/>
        </p:nvSpPr>
        <p:spPr>
          <a:xfrm>
            <a:off x="8572500" y="5476875"/>
            <a:ext cx="152400" cy="152400"/>
          </a:xfrm>
          <a:prstGeom prst="ellipse">
            <a:avLst/>
          </a:prstGeom>
          <a:effectLst/>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sp>
        <p:nvSpPr>
          <p:cNvPr id="14" name="Oval 28"/>
          <p:cNvSpPr/>
          <p:nvPr userDrawn="1"/>
        </p:nvSpPr>
        <p:spPr>
          <a:xfrm>
            <a:off x="8572500" y="5753100"/>
            <a:ext cx="152400" cy="152400"/>
          </a:xfrm>
          <a:prstGeom prst="ellipse">
            <a:avLst/>
          </a:prstGeom>
          <a:effectLst/>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pt-PT"/>
          </a:p>
        </p:txBody>
      </p:sp>
      <p:sp>
        <p:nvSpPr>
          <p:cNvPr id="19" name="Rectangle 34"/>
          <p:cNvSpPr>
            <a:spLocks noGrp="1"/>
          </p:cNvSpPr>
          <p:nvPr>
            <p:ph type="dt" sz="half" idx="10"/>
          </p:nvPr>
        </p:nvSpPr>
        <p:spPr/>
        <p:txBody>
          <a:bodyPr rtlCol="0"/>
          <a:lstStyle>
            <a:extLst/>
          </a:lstStyle>
          <a:p>
            <a:pPr algn="r"/>
            <a:fld id="{8F67D422-08A8-451B-9A67-21962FC4B660}" type="datetimeFigureOut">
              <a:rPr kumimoji="0" lang="pt-PT" sz="1100"/>
              <a:pPr algn="r"/>
              <a:t>18-02-2013</a:t>
            </a:fld>
            <a:endParaRPr kumimoji="0" lang="pt-PT"/>
          </a:p>
        </p:txBody>
      </p:sp>
      <p:sp>
        <p:nvSpPr>
          <p:cNvPr id="25" name="Rectangle 35"/>
          <p:cNvSpPr>
            <a:spLocks noGrp="1"/>
          </p:cNvSpPr>
          <p:nvPr>
            <p:ph type="sldNum" sz="quarter" idx="11"/>
          </p:nvPr>
        </p:nvSpPr>
        <p:spPr/>
        <p:txBody>
          <a:bodyPr rtlCol="0"/>
          <a:lstStyle>
            <a:extLst/>
          </a:lstStyle>
          <a:p>
            <a:fld id="{169B2101-2E9F-420A-91A3-890890D84497}" type="slidenum">
              <a:rPr kumimoji="0" lang="pt-PT" sz="1200"/>
              <a:pPr/>
              <a:t>‹nº›</a:t>
            </a:fld>
            <a:endParaRPr kumimoji="0" lang="pt-PT"/>
          </a:p>
        </p:txBody>
      </p:sp>
      <p:sp>
        <p:nvSpPr>
          <p:cNvPr id="31" name="Rectangle 36"/>
          <p:cNvSpPr>
            <a:spLocks noGrp="1"/>
          </p:cNvSpPr>
          <p:nvPr>
            <p:ph type="ftr" sz="quarter" idx="12"/>
          </p:nvPr>
        </p:nvSpPr>
        <p:spPr/>
        <p:txBody>
          <a:bodyPr rtlCol="0"/>
          <a:lstStyle>
            <a:extLst/>
          </a:lstStyle>
          <a:p>
            <a:endParaRPr kumimoji="0" lang="pt-PT"/>
          </a:p>
        </p:txBody>
      </p:sp>
      <p:sp>
        <p:nvSpPr>
          <p:cNvPr id="33" name="Rectangle 32"/>
          <p:cNvSpPr>
            <a:spLocks noGrp="1"/>
          </p:cNvSpPr>
          <p:nvPr>
            <p:ph type="title" hasCustomPrompt="1"/>
          </p:nvPr>
        </p:nvSpPr>
        <p:spPr>
          <a:xfrm>
            <a:off x="2057400" y="281352"/>
            <a:ext cx="6509239" cy="3886200"/>
          </a:xfrm>
          <a:scene3d>
            <a:camera prst="orthographicFront"/>
            <a:lightRig rig="threePt" dir="t"/>
          </a:scene3d>
          <a:sp3d/>
        </p:spPr>
        <p:txBody>
          <a:bodyPr vert="horz" anchor="ctr">
            <a:normAutofit/>
          </a:bodyPr>
          <a:lstStyle>
            <a:lvl1pPr algn="ctr" eaLnBrk="1" latinLnBrk="0" hangingPunct="1">
              <a:lnSpc>
                <a:spcPct val="100000"/>
              </a:lnSpc>
              <a:defRPr kumimoji="0" lang="pt-PT" sz="72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r>
              <a:rPr kumimoji="0" lang="pt-PT"/>
              <a:t>Título da Apresentação</a:t>
            </a:r>
          </a:p>
        </p:txBody>
      </p:sp>
    </p:spTree>
  </p:cSld>
  <p:clrMapOvr>
    <a:masterClrMapping/>
  </p:clrMapOvr>
  <p:transition>
    <p:wedg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bg>
      <p:bgRef idx="1002">
        <a:schemeClr val="bg2"/>
      </p:bgRef>
    </p:bg>
    <p:spTree>
      <p:nvGrpSpPr>
        <p:cNvPr id="1" name=""/>
        <p:cNvGrpSpPr/>
        <p:nvPr/>
      </p:nvGrpSpPr>
      <p:grpSpPr>
        <a:xfrm>
          <a:off x="0" y="0"/>
          <a:ext cx="0" cy="0"/>
          <a:chOff x="0" y="0"/>
          <a:chExt cx="0" cy="0"/>
        </a:xfrm>
      </p:grpSpPr>
      <p:sp>
        <p:nvSpPr>
          <p:cNvPr id="7" name="Forma liv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a liv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ítulo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PT" smtClean="0"/>
              <a:t>Clique para editar o estilo</a:t>
            </a:r>
            <a:endParaRPr kumimoji="0" lang="en-US"/>
          </a:p>
        </p:txBody>
      </p:sp>
      <p:sp>
        <p:nvSpPr>
          <p:cNvPr id="17" name="Subtítulo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30" name="Marcador de Posição da Data 29"/>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19" name="Marcador de Posição do Rodapé 18"/>
          <p:cNvSpPr>
            <a:spLocks noGrp="1"/>
          </p:cNvSpPr>
          <p:nvPr>
            <p:ph type="ftr" sz="quarter" idx="11"/>
          </p:nvPr>
        </p:nvSpPr>
        <p:spPr/>
        <p:txBody>
          <a:bodyPr/>
          <a:lstStyle/>
          <a:p>
            <a:endParaRPr kumimoji="0" lang="pt-PT" sz="1200"/>
          </a:p>
        </p:txBody>
      </p:sp>
      <p:sp>
        <p:nvSpPr>
          <p:cNvPr id="27" name="Marcador de Posição do Número do Diapositivo 26"/>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lgn="l">
              <a:defRPr/>
            </a:lvl1pPr>
          </a:lstStyle>
          <a:p>
            <a:r>
              <a:rPr kumimoji="0" lang="pt-PT" smtClean="0"/>
              <a:t>Clique para editar o estilo</a:t>
            </a:r>
            <a:endParaRPr kumimoji="0" lang="en-US"/>
          </a:p>
        </p:txBody>
      </p:sp>
      <p:sp>
        <p:nvSpPr>
          <p:cNvPr id="3" name="Marcador de Posição de Conteúdo 2"/>
          <p:cNvSpPr>
            <a:spLocks noGrp="1"/>
          </p:cNvSpPr>
          <p:nvPr>
            <p:ph idx="1"/>
          </p:nvPr>
        </p:nvSpPr>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5" name="Marcador de Posição do Rodapé 4"/>
          <p:cNvSpPr>
            <a:spLocks noGrp="1"/>
          </p:cNvSpPr>
          <p:nvPr>
            <p:ph type="ftr" sz="quarter" idx="11"/>
          </p:nvPr>
        </p:nvSpPr>
        <p:spPr/>
        <p:txBody>
          <a:bodyPr/>
          <a:lstStyle/>
          <a:p>
            <a:endParaRPr kumimoji="0" lang="pt-PT" sz="1200"/>
          </a:p>
        </p:txBody>
      </p:sp>
      <p:sp>
        <p:nvSpPr>
          <p:cNvPr id="6" name="Marcador de Posição do Número do Diapositivo 5"/>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Ref idx="1002">
        <a:schemeClr val="bg2"/>
      </p:bgRef>
    </p:bg>
    <p:spTree>
      <p:nvGrpSpPr>
        <p:cNvPr id="1" name=""/>
        <p:cNvGrpSpPr/>
        <p:nvPr/>
      </p:nvGrpSpPr>
      <p:grpSpPr>
        <a:xfrm>
          <a:off x="0" y="0"/>
          <a:ext cx="0" cy="0"/>
          <a:chOff x="0" y="0"/>
          <a:chExt cx="0" cy="0"/>
        </a:xfrm>
      </p:grpSpPr>
      <p:sp>
        <p:nvSpPr>
          <p:cNvPr id="7" name="Forma liv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a liv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ítulo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5" name="Marcador de Posição do Rodapé 4"/>
          <p:cNvSpPr>
            <a:spLocks noGrp="1"/>
          </p:cNvSpPr>
          <p:nvPr>
            <p:ph type="ftr" sz="quarter" idx="11"/>
          </p:nvPr>
        </p:nvSpPr>
        <p:spPr/>
        <p:txBody>
          <a:bodyPr/>
          <a:lstStyle/>
          <a:p>
            <a:endParaRPr kumimoji="0" lang="pt-PT" sz="1200"/>
          </a:p>
        </p:txBody>
      </p:sp>
      <p:sp>
        <p:nvSpPr>
          <p:cNvPr id="6" name="Marcador de Posição do Número do Diapositivo 5"/>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overrideClrMapping bg1="dk1" tx1="lt1" bg2="dk2" tx2="lt2" accent1="accent1" accent2="accent2" accent3="accent3" accent4="accent4" accent5="accent5" accent6="accent6" hlink="hlink" folHlink="folHlink"/>
  </p:clrMapOvr>
  <p:transition>
    <p:wedg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467600" cy="1143000"/>
          </a:xfrm>
        </p:spPr>
        <p:txBody>
          <a:bodyPr/>
          <a:lstStyle/>
          <a:p>
            <a:r>
              <a:rPr kumimoji="0" lang="pt-PT" smtClean="0"/>
              <a:t>Clique para editar o estilo</a:t>
            </a:r>
            <a:endParaRPr kumimoji="0" lang="en-US"/>
          </a:p>
        </p:txBody>
      </p:sp>
      <p:sp>
        <p:nvSpPr>
          <p:cNvPr id="3" name="Marcador de Posição de Conteúdo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e Conteúdo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6" name="Marcador de Posição do Rodapé 5"/>
          <p:cNvSpPr>
            <a:spLocks noGrp="1"/>
          </p:cNvSpPr>
          <p:nvPr>
            <p:ph type="ftr" sz="quarter" idx="11"/>
          </p:nvPr>
        </p:nvSpPr>
        <p:spPr/>
        <p:txBody>
          <a:bodyPr/>
          <a:lstStyle/>
          <a:p>
            <a:endParaRPr kumimoji="0" lang="pt-PT" sz="1200"/>
          </a:p>
        </p:txBody>
      </p:sp>
      <p:sp>
        <p:nvSpPr>
          <p:cNvPr id="7" name="Marcador de Posição do Número do Diapositivo 6"/>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5" name="Marcador de Posição de Conteúdo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6" name="Marcador de Posição de Conteúdo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7" name="Marcador de Posição da Data 6"/>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8" name="Marcador de Posição do Rodapé 7"/>
          <p:cNvSpPr>
            <a:spLocks noGrp="1"/>
          </p:cNvSpPr>
          <p:nvPr>
            <p:ph type="ftr" sz="quarter" idx="11"/>
          </p:nvPr>
        </p:nvSpPr>
        <p:spPr/>
        <p:txBody>
          <a:bodyPr/>
          <a:lstStyle/>
          <a:p>
            <a:endParaRPr kumimoji="0" lang="pt-PT" sz="1200"/>
          </a:p>
        </p:txBody>
      </p:sp>
      <p:sp>
        <p:nvSpPr>
          <p:cNvPr id="9" name="Marcador de Posição do Número do Diapositivo 8"/>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320"/>
            <a:ext cx="7470648" cy="1143000"/>
          </a:xfrm>
        </p:spPr>
        <p:txBody>
          <a:bodyPr anchor="ctr"/>
          <a:lstStyle>
            <a:lvl1pPr algn="l">
              <a:defRPr sz="4600"/>
            </a:lvl1pPr>
          </a:lstStyle>
          <a:p>
            <a:r>
              <a:rPr kumimoji="0" lang="pt-PT" smtClean="0"/>
              <a:t>Clique para editar o estilo</a:t>
            </a:r>
            <a:endParaRPr kumimoji="0" lang="en-US"/>
          </a:p>
        </p:txBody>
      </p:sp>
      <p:sp>
        <p:nvSpPr>
          <p:cNvPr id="7" name="Marcador de Posição da Data 6"/>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8" name="Marcador de Posição do Número do Diapositivo 7"/>
          <p:cNvSpPr>
            <a:spLocks noGrp="1"/>
          </p:cNvSpPr>
          <p:nvPr>
            <p:ph type="sldNum" sz="quarter" idx="11"/>
          </p:nvPr>
        </p:nvSpPr>
        <p:spPr/>
        <p:txBody>
          <a:bodyPr/>
          <a:lstStyle/>
          <a:p>
            <a:fld id="{169B2101-2E9F-420A-91A3-890890D84497}" type="slidenum">
              <a:rPr kumimoji="0" lang="pt-PT" sz="1200" smtClean="0"/>
              <a:pPr/>
              <a:t>‹nº›</a:t>
            </a:fld>
            <a:endParaRPr kumimoji="0" lang="pt-PT" sz="1200"/>
          </a:p>
        </p:txBody>
      </p:sp>
      <p:sp>
        <p:nvSpPr>
          <p:cNvPr id="9" name="Marcador de Posição do Rodapé 8"/>
          <p:cNvSpPr>
            <a:spLocks noGrp="1"/>
          </p:cNvSpPr>
          <p:nvPr>
            <p:ph type="ftr" sz="quarter" idx="12"/>
          </p:nvPr>
        </p:nvSpPr>
        <p:spPr/>
        <p:txBody>
          <a:bodyPr/>
          <a:lstStyle/>
          <a:p>
            <a:endParaRPr kumimoji="0" lang="pt-PT" sz="1200"/>
          </a:p>
        </p:txBody>
      </p:sp>
    </p:spTree>
  </p:cSld>
  <p:clrMapOvr>
    <a:masterClrMapping/>
  </p:clrMapOvr>
  <p:transition>
    <p:wedg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3" name="Marcador de Posição do Rodapé 2"/>
          <p:cNvSpPr>
            <a:spLocks noGrp="1"/>
          </p:cNvSpPr>
          <p:nvPr>
            <p:ph type="ftr" sz="quarter" idx="11"/>
          </p:nvPr>
        </p:nvSpPr>
        <p:spPr/>
        <p:txBody>
          <a:bodyPr/>
          <a:lstStyle/>
          <a:p>
            <a:endParaRPr kumimoji="0" lang="pt-PT" sz="1200"/>
          </a:p>
        </p:txBody>
      </p:sp>
      <p:sp>
        <p:nvSpPr>
          <p:cNvPr id="4" name="Marcador de Posição do Número do Diapositivo 3"/>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4" name="Marcador de Posição de Conteúdo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5" name="Marcador de Posição da Data 4"/>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6" name="Marcador de Posição do Rodapé 5"/>
          <p:cNvSpPr>
            <a:spLocks noGrp="1"/>
          </p:cNvSpPr>
          <p:nvPr>
            <p:ph type="ftr" sz="quarter" idx="11"/>
          </p:nvPr>
        </p:nvSpPr>
        <p:spPr/>
        <p:txBody>
          <a:bodyPr/>
          <a:lstStyle/>
          <a:p>
            <a:endParaRPr kumimoji="0" lang="pt-PT" sz="1200"/>
          </a:p>
        </p:txBody>
      </p:sp>
      <p:sp>
        <p:nvSpPr>
          <p:cNvPr id="7" name="Marcador de Posição do Número do Diapositivo 6"/>
          <p:cNvSpPr>
            <a:spLocks noGrp="1"/>
          </p:cNvSpPr>
          <p:nvPr>
            <p:ph type="sldNum" sz="quarter" idx="12"/>
          </p:nvPr>
        </p:nvSpPr>
        <p:spPr>
          <a:xfrm>
            <a:off x="8156448" y="6422064"/>
            <a:ext cx="762000" cy="365125"/>
          </a:xfrm>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pt-PT" smtClean="0"/>
              <a:t>Clique para editar o estilo</a:t>
            </a:r>
            <a:endParaRPr kumimoji="0" lang="en-US"/>
          </a:p>
        </p:txBody>
      </p:sp>
      <p:sp>
        <p:nvSpPr>
          <p:cNvPr id="3" name="Marcador de Posição da Imagem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pt-PT" smtClean="0"/>
              <a:t>Clique no ícone para adicionar uma imagem</a:t>
            </a:r>
            <a:endParaRPr kumimoji="0" lang="en-US" dirty="0"/>
          </a:p>
        </p:txBody>
      </p:sp>
      <p:sp>
        <p:nvSpPr>
          <p:cNvPr id="4" name="Marcador de Posição do Texto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a:xfrm>
            <a:off x="457200" y="6422064"/>
            <a:ext cx="2133600" cy="365125"/>
          </a:xfrm>
        </p:spPr>
        <p:txBody>
          <a:bodyPr/>
          <a:lstStyle/>
          <a:p>
            <a:pPr algn="r"/>
            <a:fld id="{8F67D422-08A8-451B-9A67-21962FC4B660}" type="datetimeFigureOut">
              <a:rPr kumimoji="0" lang="pt-PT" sz="1100" smtClean="0"/>
              <a:pPr algn="r"/>
              <a:t>18-02-2013</a:t>
            </a:fld>
            <a:endParaRPr kumimoji="0" lang="pt-PT" sz="1050"/>
          </a:p>
        </p:txBody>
      </p:sp>
      <p:sp>
        <p:nvSpPr>
          <p:cNvPr id="6" name="Marcador de Posição do Rodapé 5"/>
          <p:cNvSpPr>
            <a:spLocks noGrp="1"/>
          </p:cNvSpPr>
          <p:nvPr>
            <p:ph type="ftr" sz="quarter" idx="11"/>
          </p:nvPr>
        </p:nvSpPr>
        <p:spPr/>
        <p:txBody>
          <a:bodyPr/>
          <a:lstStyle/>
          <a:p>
            <a:endParaRPr kumimoji="0" lang="pt-PT" sz="1200"/>
          </a:p>
        </p:txBody>
      </p:sp>
      <p:sp>
        <p:nvSpPr>
          <p:cNvPr id="7" name="Marcador de Posição do Número do Diapositivo 6"/>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5" name="Marcador de Posição do Rodapé 4"/>
          <p:cNvSpPr>
            <a:spLocks noGrp="1"/>
          </p:cNvSpPr>
          <p:nvPr>
            <p:ph type="ftr" sz="quarter" idx="11"/>
          </p:nvPr>
        </p:nvSpPr>
        <p:spPr/>
        <p:txBody>
          <a:bodyPr/>
          <a:lstStyle/>
          <a:p>
            <a:endParaRPr kumimoji="0" lang="pt-PT" sz="1200"/>
          </a:p>
        </p:txBody>
      </p:sp>
      <p:sp>
        <p:nvSpPr>
          <p:cNvPr id="6" name="Marcador de Posição do Número do Diapositivo 5"/>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e Conteúdo">
    <p:spTree>
      <p:nvGrpSpPr>
        <p:cNvPr id="1" name=""/>
        <p:cNvGrpSpPr/>
        <p:nvPr/>
      </p:nvGrpSpPr>
      <p:grpSpPr>
        <a:xfrm>
          <a:off x="0" y="0"/>
          <a:ext cx="0" cy="0"/>
          <a:chOff x="0" y="0"/>
          <a:chExt cx="0" cy="0"/>
        </a:xfrm>
      </p:grpSpPr>
      <p:sp>
        <p:nvSpPr>
          <p:cNvPr id="10" name="Rectangle 3"/>
          <p:cNvSpPr>
            <a:spLocks noGrp="1"/>
          </p:cNvSpPr>
          <p:nvPr>
            <p:ph idx="1"/>
          </p:nvPr>
        </p:nvSpPr>
        <p:spPr/>
        <p:txBody>
          <a:bodyPr/>
          <a:lstStyle>
            <a:extLs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a:p>
        </p:txBody>
      </p:sp>
      <p:sp>
        <p:nvSpPr>
          <p:cNvPr id="12" name="Rectangle 10"/>
          <p:cNvSpPr>
            <a:spLocks noGrp="1"/>
          </p:cNvSpPr>
          <p:nvPr>
            <p:ph type="dt" sz="half" idx="10"/>
          </p:nvPr>
        </p:nvSpPr>
        <p:spPr/>
        <p:txBody>
          <a:bodyPr rtlCol="0"/>
          <a:lstStyle>
            <a:extLst/>
          </a:lstStyle>
          <a:p>
            <a:pPr algn="r"/>
            <a:fld id="{8F67D422-08A8-451B-9A67-21962FC4B660}" type="datetimeFigureOut">
              <a:rPr kumimoji="0" lang="pt-PT" sz="1100"/>
              <a:pPr algn="r"/>
              <a:t>18-02-2013</a:t>
            </a:fld>
            <a:endParaRPr kumimoji="0" lang="pt-PT"/>
          </a:p>
        </p:txBody>
      </p:sp>
      <p:sp>
        <p:nvSpPr>
          <p:cNvPr id="27" name="Rectangle 11"/>
          <p:cNvSpPr>
            <a:spLocks noGrp="1"/>
          </p:cNvSpPr>
          <p:nvPr>
            <p:ph type="sldNum" sz="quarter" idx="11"/>
          </p:nvPr>
        </p:nvSpPr>
        <p:spPr/>
        <p:txBody>
          <a:bodyPr rtlCol="0"/>
          <a:lstStyle>
            <a:extLst/>
          </a:lstStyle>
          <a:p>
            <a:fld id="{169B2101-2E9F-420A-91A3-890890D84497}" type="slidenum">
              <a:rPr kumimoji="0" lang="pt-PT" sz="1200"/>
              <a:pPr/>
              <a:t>‹nº›</a:t>
            </a:fld>
            <a:endParaRPr kumimoji="0" lang="pt-PT"/>
          </a:p>
        </p:txBody>
      </p:sp>
      <p:sp>
        <p:nvSpPr>
          <p:cNvPr id="4" name="Rectangle 12"/>
          <p:cNvSpPr>
            <a:spLocks noGrp="1"/>
          </p:cNvSpPr>
          <p:nvPr>
            <p:ph type="ftr" sz="quarter" idx="12"/>
          </p:nvPr>
        </p:nvSpPr>
        <p:spPr/>
        <p:txBody>
          <a:bodyPr rtlCol="0"/>
          <a:lstStyle>
            <a:extLst/>
          </a:lstStyle>
          <a:p>
            <a:endParaRPr kumimoji="0" lang="pt-PT"/>
          </a:p>
        </p:txBody>
      </p:sp>
      <p:sp>
        <p:nvSpPr>
          <p:cNvPr id="28" name="Rectangle 14"/>
          <p:cNvSpPr>
            <a:spLocks noGrp="1"/>
          </p:cNvSpPr>
          <p:nvPr>
            <p:ph type="title"/>
          </p:nvPr>
        </p:nvSpPr>
        <p:spPr/>
        <p:txBody>
          <a:bodyPr rtlCol="0" anchor="b"/>
          <a:lstStyle>
            <a:extLst/>
          </a:lstStyle>
          <a:p>
            <a:pPr eaLnBrk="1" latinLnBrk="0" hangingPunct="1"/>
            <a:r>
              <a:rPr lang="pt-PT" smtClean="0"/>
              <a:t>Clique para editar o estilo</a:t>
            </a:r>
            <a:endParaRPr/>
          </a:p>
        </p:txBody>
      </p:sp>
    </p:spTree>
  </p:cSld>
  <p:clrMapOvr>
    <a:masterClrMapping/>
  </p:clrMapOvr>
  <p:transition>
    <p:wedg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pPr algn="r"/>
            <a:fld id="{8F67D422-08A8-451B-9A67-21962FC4B660}" type="datetimeFigureOut">
              <a:rPr kumimoji="0" lang="pt-PT" sz="1100" smtClean="0"/>
              <a:pPr algn="r"/>
              <a:t>18-02-2013</a:t>
            </a:fld>
            <a:endParaRPr kumimoji="0" lang="pt-PT" sz="1050"/>
          </a:p>
        </p:txBody>
      </p:sp>
      <p:sp>
        <p:nvSpPr>
          <p:cNvPr id="5" name="Marcador de Posição do Rodapé 4"/>
          <p:cNvSpPr>
            <a:spLocks noGrp="1"/>
          </p:cNvSpPr>
          <p:nvPr>
            <p:ph type="ftr" sz="quarter" idx="11"/>
          </p:nvPr>
        </p:nvSpPr>
        <p:spPr/>
        <p:txBody>
          <a:bodyPr/>
          <a:lstStyle/>
          <a:p>
            <a:endParaRPr kumimoji="0" lang="pt-PT" sz="1200"/>
          </a:p>
        </p:txBody>
      </p:sp>
      <p:sp>
        <p:nvSpPr>
          <p:cNvPr id="6" name="Marcador de Posição do Número do Diapositivo 5"/>
          <p:cNvSpPr>
            <a:spLocks noGrp="1"/>
          </p:cNvSpPr>
          <p:nvPr>
            <p:ph type="sldNum" sz="quarter" idx="12"/>
          </p:nvPr>
        </p:nvSpPr>
        <p:spPr/>
        <p:txBody>
          <a:bodyPr/>
          <a:lstStyle/>
          <a:p>
            <a:fld id="{169B2101-2E9F-420A-91A3-890890D84497}" type="slidenum">
              <a:rPr kumimoji="0" lang="pt-PT" sz="1200" smtClean="0"/>
              <a:pPr/>
              <a:t>‹nº›</a:t>
            </a:fld>
            <a:endParaRPr kumimoji="0" lang="pt-PT" sz="1200"/>
          </a:p>
        </p:txBody>
      </p:sp>
    </p:spTree>
  </p:cSld>
  <p:clrMapOvr>
    <a:masterClrMapping/>
  </p:clrMapOvr>
  <p:transition>
    <p:wedg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Pergunta e Resposta Simples">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eaLnBrk="1" latinLnBrk="0" hangingPunct="1">
              <a:defRPr kumimoji="0" lang="pt-PT"/>
            </a:lvl1pPr>
            <a:extLst/>
          </a:lstStyle>
          <a:p>
            <a:fld id="{1BEBB2CB-903D-46EF-8227-E770ED8FF514}" type="datetimeFigureOut">
              <a:rPr/>
              <a:pPr/>
              <a:t>30/06/2006</a:t>
            </a:fld>
            <a:endParaRPr kumimoji="0" lang="pt-PT"/>
          </a:p>
        </p:txBody>
      </p:sp>
      <p:sp>
        <p:nvSpPr>
          <p:cNvPr id="22" name="Rectangle 4"/>
          <p:cNvSpPr>
            <a:spLocks noGrp="1"/>
          </p:cNvSpPr>
          <p:nvPr>
            <p:ph type="ftr" sz="quarter" idx="11"/>
          </p:nvPr>
        </p:nvSpPr>
        <p:spPr/>
        <p:txBody>
          <a:bodyPr vert="horz"/>
          <a:lstStyle>
            <a:extLst/>
          </a:lstStyle>
          <a:p>
            <a:endParaRPr kumimoji="0" lang="pt-PT"/>
          </a:p>
        </p:txBody>
      </p:sp>
      <p:sp>
        <p:nvSpPr>
          <p:cNvPr id="31" name="Rectangle 5"/>
          <p:cNvSpPr>
            <a:spLocks noGrp="1"/>
          </p:cNvSpPr>
          <p:nvPr>
            <p:ph type="sldNum" sz="quarter" idx="12"/>
          </p:nvPr>
        </p:nvSpPr>
        <p:spPr/>
        <p:txBody>
          <a:bodyPr vert="horz"/>
          <a:lstStyle>
            <a:extLst/>
          </a:lstStyle>
          <a:p>
            <a:fld id="{C75B88FA-3392-4D65-A457-DB2A9953195B}" type="slidenum">
              <a:rPr/>
              <a:pPr/>
              <a:t>‹nº›</a:t>
            </a:fld>
            <a:endParaRPr kumimoji="0" lang="pt-PT"/>
          </a:p>
        </p:txBody>
      </p:sp>
      <p:sp>
        <p:nvSpPr>
          <p:cNvPr id="4" name="Rectangle 8"/>
          <p:cNvSpPr>
            <a:spLocks noGrp="1"/>
          </p:cNvSpPr>
          <p:nvPr>
            <p:ph type="title" hasCustomPrompt="1"/>
          </p:nvPr>
        </p:nvSpPr>
        <p:spPr>
          <a:xfrm>
            <a:off x="228600" y="457200"/>
            <a:ext cx="8229600" cy="1143000"/>
          </a:xfrm>
        </p:spPr>
        <p:txBody>
          <a:bodyPr rtlCol="0" anchor="ctr"/>
          <a:lstStyle>
            <a:lvl1pPr algn="l" eaLnBrk="1" latinLnBrk="0" hangingPunct="1">
              <a:defRPr kumimoji="0" lang="pt-PT" i="1">
                <a:solidFill>
                  <a:schemeClr val="tx1">
                    <a:shade val="75000"/>
                  </a:schemeClr>
                </a:solidFill>
              </a:defRPr>
            </a:lvl1pPr>
            <a:extLst/>
          </a:lstStyle>
          <a:p>
            <a:r>
              <a:rPr kumimoji="0" lang="pt-PT"/>
              <a:t>Clique para adicionar uma pergunta</a:t>
            </a:r>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eaLnBrk="1" latinLnBrk="0" hangingPunct="1">
              <a:buFontTx/>
              <a:buNone/>
              <a:defRPr kumimoji="0" lang="pt-PT"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kumimoji="0" lang="pt-PT"/>
              <a:t>Clique para adicionar uma resposta</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9"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abeçalho da Secção">
    <p:spTree>
      <p:nvGrpSpPr>
        <p:cNvPr id="1" name=""/>
        <p:cNvGrpSpPr/>
        <p:nvPr/>
      </p:nvGrpSpPr>
      <p:grpSpPr>
        <a:xfrm>
          <a:off x="0" y="0"/>
          <a:ext cx="0" cy="0"/>
          <a:chOff x="0" y="0"/>
          <a:chExt cx="0" cy="0"/>
        </a:xfrm>
      </p:grpSpPr>
      <p:sp>
        <p:nvSpPr>
          <p:cNvPr id="29" name="Rectangle 3"/>
          <p:cNvSpPr>
            <a:spLocks noGrp="1"/>
          </p:cNvSpPr>
          <p:nvPr>
            <p:ph type="dt" sz="half" idx="10"/>
          </p:nvPr>
        </p:nvSpPr>
        <p:spPr/>
        <p:txBody>
          <a:bodyPr rtlCol="0"/>
          <a:lstStyle>
            <a:extLst/>
          </a:lstStyle>
          <a:p>
            <a:pPr algn="r"/>
            <a:fld id="{8F67D422-08A8-451B-9A67-21962FC4B660}" type="datetimeFigureOut">
              <a:rPr kumimoji="0" lang="pt-PT" sz="1100"/>
              <a:pPr algn="r"/>
              <a:t>18-02-2013</a:t>
            </a:fld>
            <a:endParaRPr kumimoji="0" lang="pt-PT"/>
          </a:p>
        </p:txBody>
      </p:sp>
      <p:sp>
        <p:nvSpPr>
          <p:cNvPr id="26" name="Rectangle 4"/>
          <p:cNvSpPr>
            <a:spLocks noGrp="1"/>
          </p:cNvSpPr>
          <p:nvPr>
            <p:ph type="ftr" sz="quarter" idx="11"/>
          </p:nvPr>
        </p:nvSpPr>
        <p:spPr/>
        <p:txBody>
          <a:bodyPr rtlCol="0"/>
          <a:lstStyle>
            <a:extLst/>
          </a:lstStyle>
          <a:p>
            <a:endParaRPr kumimoji="0" lang="pt-PT"/>
          </a:p>
        </p:txBody>
      </p:sp>
      <p:sp>
        <p:nvSpPr>
          <p:cNvPr id="12" name="Rectangle 5"/>
          <p:cNvSpPr>
            <a:spLocks noGrp="1"/>
          </p:cNvSpPr>
          <p:nvPr>
            <p:ph type="sldNum" sz="quarter" idx="12"/>
          </p:nvPr>
        </p:nvSpPr>
        <p:spPr/>
        <p:txBody>
          <a:bodyPr rtlCol="0"/>
          <a:lstStyle>
            <a:extLst/>
          </a:lstStyle>
          <a:p>
            <a:fld id="{169B2101-2E9F-420A-91A3-890890D84497}" type="slidenum">
              <a:rPr kumimoji="0" lang="pt-PT" sz="1200"/>
              <a:pPr/>
              <a:t>‹nº›</a:t>
            </a:fld>
            <a:endParaRPr kumimoji="0" lang="pt-PT"/>
          </a:p>
        </p:txBody>
      </p:sp>
      <p:sp>
        <p:nvSpPr>
          <p:cNvPr id="27" name="Rectangle 6"/>
          <p:cNvSpPr>
            <a:spLocks noGrp="1"/>
          </p:cNvSpPr>
          <p:nvPr>
            <p:ph type="title" hasCustomPrompt="1"/>
          </p:nvPr>
        </p:nvSpPr>
        <p:spPr>
          <a:xfrm>
            <a:off x="228600" y="1676400"/>
            <a:ext cx="8229600" cy="1143000"/>
          </a:xfrm>
        </p:spPr>
        <p:txBody>
          <a:bodyPr rtlCol="0" anchor="ctr">
            <a:normAutofit/>
          </a:bodyPr>
          <a:lstStyle>
            <a:lvl1pPr eaLnBrk="1" latinLnBrk="0" hangingPunct="1">
              <a:defRPr kumimoji="0" lang="pt-PT" sz="4800" b="1" i="0" u="none" strike="noStrike" kern="0" cap="none" spc="0" normalizeH="0" baseline="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Trebuchet MS"/>
                <a:ea typeface="+mj-ea"/>
                <a:cs typeface="+mj-cs"/>
              </a:defRPr>
            </a:lvl1pPr>
            <a:extLst/>
          </a:lstStyle>
          <a:p>
            <a:r>
              <a:rPr kumimoji="0" lang="pt-PT"/>
              <a:t>Clique para adicionar um título de secção</a:t>
            </a:r>
          </a:p>
        </p:txBody>
      </p:sp>
    </p:spTree>
  </p:cSld>
  <p:clrMapOvr>
    <a:masterClrMapping/>
  </p:clrMapOvr>
  <p:transition>
    <p:wedg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Pergunta e Resposta Simples">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eaLnBrk="1" latinLnBrk="0" hangingPunct="1">
              <a:defRPr kumimoji="0" lang="pt-PT"/>
            </a:lvl1pPr>
            <a:extLst/>
          </a:lstStyle>
          <a:p>
            <a:fld id="{1BEBB2CB-903D-46EF-8227-E770ED8FF514}" type="datetimeFigureOut">
              <a:rPr/>
              <a:pPr/>
              <a:t>30/06/2006</a:t>
            </a:fld>
            <a:endParaRPr kumimoji="0" lang="pt-PT"/>
          </a:p>
        </p:txBody>
      </p:sp>
      <p:sp>
        <p:nvSpPr>
          <p:cNvPr id="22" name="Rectangle 4"/>
          <p:cNvSpPr>
            <a:spLocks noGrp="1"/>
          </p:cNvSpPr>
          <p:nvPr>
            <p:ph type="ftr" sz="quarter" idx="11"/>
          </p:nvPr>
        </p:nvSpPr>
        <p:spPr/>
        <p:txBody>
          <a:bodyPr vert="horz"/>
          <a:lstStyle>
            <a:extLst/>
          </a:lstStyle>
          <a:p>
            <a:endParaRPr kumimoji="0" lang="pt-PT"/>
          </a:p>
        </p:txBody>
      </p:sp>
      <p:sp>
        <p:nvSpPr>
          <p:cNvPr id="31" name="Rectangle 5"/>
          <p:cNvSpPr>
            <a:spLocks noGrp="1"/>
          </p:cNvSpPr>
          <p:nvPr>
            <p:ph type="sldNum" sz="quarter" idx="12"/>
          </p:nvPr>
        </p:nvSpPr>
        <p:spPr/>
        <p:txBody>
          <a:bodyPr vert="horz"/>
          <a:lstStyle>
            <a:extLst/>
          </a:lstStyle>
          <a:p>
            <a:fld id="{C75B88FA-3392-4D65-A457-DB2A9953195B}" type="slidenum">
              <a:rPr/>
              <a:pPr/>
              <a:t>‹nº›</a:t>
            </a:fld>
            <a:endParaRPr kumimoji="0" lang="pt-PT"/>
          </a:p>
        </p:txBody>
      </p:sp>
      <p:sp>
        <p:nvSpPr>
          <p:cNvPr id="4" name="Rectangle 8"/>
          <p:cNvSpPr>
            <a:spLocks noGrp="1"/>
          </p:cNvSpPr>
          <p:nvPr>
            <p:ph type="title" hasCustomPrompt="1"/>
          </p:nvPr>
        </p:nvSpPr>
        <p:spPr>
          <a:xfrm>
            <a:off x="228600" y="457200"/>
            <a:ext cx="8229600" cy="1143000"/>
          </a:xfrm>
        </p:spPr>
        <p:txBody>
          <a:bodyPr rtlCol="0" anchor="ctr"/>
          <a:lstStyle>
            <a:lvl1pPr algn="l" eaLnBrk="1" latinLnBrk="0" hangingPunct="1">
              <a:defRPr kumimoji="0" lang="pt-PT" i="1">
                <a:solidFill>
                  <a:schemeClr val="tx1">
                    <a:shade val="75000"/>
                  </a:schemeClr>
                </a:solidFill>
              </a:defRPr>
            </a:lvl1pPr>
            <a:extLst/>
          </a:lstStyle>
          <a:p>
            <a:r>
              <a:rPr kumimoji="0" lang="pt-PT"/>
              <a:t>Clique para adicionar uma pergunta</a:t>
            </a:r>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eaLnBrk="1" latinLnBrk="0" hangingPunct="1">
              <a:buFontTx/>
              <a:buNone/>
              <a:defRPr kumimoji="0" lang="pt-PT"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kumimoji="0" lang="pt-PT"/>
              <a:t>Clique para adicionar uma resposta</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4"/>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1000"/>
                                        <p:tgtEl>
                                          <p:spTgt spid="13">
                                            <p:txEl>
                                              <p:pRg st="0" end="0"/>
                                            </p:txEl>
                                          </p:spTgt>
                                        </p:tgtEl>
                                      </p:cBhvr>
                                    </p:animEffect>
                                    <p:anim calcmode="lin" valueType="num">
                                      <p:cBhvr>
                                        <p:cTn id="11"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ergunta e Resposta Detalhada">
    <p:spTree>
      <p:nvGrpSpPr>
        <p:cNvPr id="1" name=""/>
        <p:cNvGrpSpPr/>
        <p:nvPr/>
      </p:nvGrpSpPr>
      <p:grpSpPr>
        <a:xfrm>
          <a:off x="0" y="0"/>
          <a:ext cx="0" cy="0"/>
          <a:chOff x="0" y="0"/>
          <a:chExt cx="0" cy="0"/>
        </a:xfrm>
      </p:grpSpPr>
      <p:sp>
        <p:nvSpPr>
          <p:cNvPr id="27" name="Rectangle 3"/>
          <p:cNvSpPr>
            <a:spLocks noGrp="1"/>
          </p:cNvSpPr>
          <p:nvPr>
            <p:ph type="dt" sz="half" idx="10"/>
          </p:nvPr>
        </p:nvSpPr>
        <p:spPr/>
        <p:txBody>
          <a:bodyPr vert="horz"/>
          <a:lstStyle>
            <a:lvl1pPr algn="r" eaLnBrk="1" latinLnBrk="0" hangingPunct="1">
              <a:defRPr kumimoji="0" lang="pt-PT"/>
            </a:lvl1pPr>
            <a:extLst/>
          </a:lstStyle>
          <a:p>
            <a:fld id="{1BEBB2CB-903D-46EF-8227-E770ED8FF514}" type="datetimeFigureOut">
              <a:rPr/>
              <a:pPr/>
              <a:t>30/06/2006</a:t>
            </a:fld>
            <a:endParaRPr kumimoji="0" lang="pt-PT"/>
          </a:p>
        </p:txBody>
      </p:sp>
      <p:sp>
        <p:nvSpPr>
          <p:cNvPr id="28" name="Rectangle 4"/>
          <p:cNvSpPr>
            <a:spLocks noGrp="1"/>
          </p:cNvSpPr>
          <p:nvPr>
            <p:ph type="ftr" sz="quarter" idx="11"/>
          </p:nvPr>
        </p:nvSpPr>
        <p:spPr/>
        <p:txBody>
          <a:bodyPr vert="horz"/>
          <a:lstStyle>
            <a:extLst/>
          </a:lstStyle>
          <a:p>
            <a:endParaRPr kumimoji="0" lang="pt-PT"/>
          </a:p>
        </p:txBody>
      </p:sp>
      <p:sp>
        <p:nvSpPr>
          <p:cNvPr id="10" name="Rectangle 5"/>
          <p:cNvSpPr>
            <a:spLocks noGrp="1"/>
          </p:cNvSpPr>
          <p:nvPr>
            <p:ph type="sldNum" sz="quarter" idx="12"/>
          </p:nvPr>
        </p:nvSpPr>
        <p:spPr/>
        <p:txBody>
          <a:bodyPr vert="horz"/>
          <a:lstStyle>
            <a:extLst/>
          </a:lstStyle>
          <a:p>
            <a:fld id="{C75B88FA-3392-4D65-A457-DB2A9953195B}" type="slidenum">
              <a:rPr/>
              <a:pPr/>
              <a:t>‹nº›</a:t>
            </a:fld>
            <a:endParaRPr kumimoji="0" lang="pt-PT"/>
          </a:p>
        </p:txBody>
      </p:sp>
      <p:sp>
        <p:nvSpPr>
          <p:cNvPr id="31" name="Rectangle 8"/>
          <p:cNvSpPr>
            <a:spLocks noGrp="1"/>
          </p:cNvSpPr>
          <p:nvPr>
            <p:ph type="title" hasCustomPrompt="1"/>
          </p:nvPr>
        </p:nvSpPr>
        <p:spPr>
          <a:xfrm>
            <a:off x="228600" y="457200"/>
            <a:ext cx="8229600" cy="1143000"/>
          </a:xfrm>
        </p:spPr>
        <p:txBody>
          <a:bodyPr rtlCol="0" anchor="ctr"/>
          <a:lstStyle>
            <a:lvl1pPr algn="l" eaLnBrk="1" latinLnBrk="0" hangingPunct="1">
              <a:defRPr kumimoji="0" lang="pt-PT" i="1">
                <a:solidFill>
                  <a:schemeClr val="tx1">
                    <a:shade val="75000"/>
                  </a:schemeClr>
                </a:solidFill>
              </a:defRPr>
            </a:lvl1pPr>
            <a:extLst/>
          </a:lstStyle>
          <a:p>
            <a:r>
              <a:rPr kumimoji="0" lang="pt-PT"/>
              <a:t>Clique para adicionar uma pergunta</a:t>
            </a:r>
          </a:p>
        </p:txBody>
      </p:sp>
      <p:sp>
        <p:nvSpPr>
          <p:cNvPr id="25" name="Rectangle 13"/>
          <p:cNvSpPr>
            <a:spLocks noGrp="1"/>
          </p:cNvSpPr>
          <p:nvPr>
            <p:ph type="body" sz="quarter" idx="14" hasCustomPrompt="1"/>
          </p:nvPr>
        </p:nvSpPr>
        <p:spPr>
          <a:xfrm>
            <a:off x="228600" y="1676400"/>
            <a:ext cx="8229600" cy="1143000"/>
          </a:xfrm>
        </p:spPr>
        <p:txBody>
          <a:bodyPr rtlCol="0" anchor="ctr"/>
          <a:lstStyle>
            <a:lvl1pPr algn="ctr" eaLnBrk="1" latinLnBrk="0" hangingPunct="1">
              <a:buFontTx/>
              <a:buNone/>
              <a:defRPr kumimoji="0" lang="pt-PT"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kumimoji="0" lang="pt-PT"/>
              <a:t>Clique para adicionar uma resposta</a:t>
            </a:r>
          </a:p>
        </p:txBody>
      </p:sp>
      <p:sp>
        <p:nvSpPr>
          <p:cNvPr id="22" name="Rectangle 9"/>
          <p:cNvSpPr>
            <a:spLocks noGrp="1"/>
          </p:cNvSpPr>
          <p:nvPr>
            <p:ph type="body" sz="quarter" idx="15" hasCustomPrompt="1"/>
          </p:nvPr>
        </p:nvSpPr>
        <p:spPr>
          <a:xfrm>
            <a:off x="1828800" y="3124200"/>
            <a:ext cx="5105400" cy="1981200"/>
          </a:xfrm>
        </p:spPr>
        <p:txBody>
          <a:bodyPr vert="horz"/>
          <a:lstStyle>
            <a:lvl1pPr algn="ctr" eaLnBrk="1" latinLnBrk="0" hangingPunct="1">
              <a:buFontTx/>
              <a:buNone/>
              <a:defRPr kumimoji="0" lang="pt-PT" i="1" baseline="0"/>
            </a:lvl1pPr>
            <a:extLst/>
          </a:lstStyle>
          <a:p>
            <a:pPr lvl="0"/>
            <a:r>
              <a:rPr kumimoji="0" lang="pt-PT"/>
              <a:t>Clique para adicionar detalhes à resposta</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31"/>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25">
                                            <p:txEl>
                                              <p:pRg st="0" end="0"/>
                                            </p:txEl>
                                          </p:spTgt>
                                        </p:tgtEl>
                                        <p:attrNameLst>
                                          <p:attrName>style.visibility</p:attrName>
                                        </p:attrNameLst>
                                      </p:cBhvr>
                                      <p:to>
                                        <p:strVal val="visible"/>
                                      </p:to>
                                    </p:set>
                                    <p:animEffect transition="in" filter="fade">
                                      <p:cBhvr>
                                        <p:cTn id="10" dur="1000"/>
                                        <p:tgtEl>
                                          <p:spTgt spid="25">
                                            <p:txEl>
                                              <p:pRg st="0" end="0"/>
                                            </p:txEl>
                                          </p:spTgt>
                                        </p:tgtEl>
                                      </p:cBhvr>
                                    </p:animEffect>
                                    <p:anim calcmode="lin" valueType="num">
                                      <p:cBhvr>
                                        <p:cTn id="11" dur="1000" fill="hold"/>
                                        <p:tgtEl>
                                          <p:spTgt spid="25">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25">
                                            <p:txEl>
                                              <p:pRg st="0" end="0"/>
                                            </p:txEl>
                                          </p:spTgt>
                                        </p:tgtEl>
                                        <p:attrNameLst>
                                          <p:attrName>ppt_h</p:attrName>
                                        </p:attrNameLst>
                                      </p:cBhvr>
                                      <p:tavLst>
                                        <p:tav tm="0">
                                          <p:val>
                                            <p:strVal val="#ppt_h"/>
                                          </p:val>
                                        </p:tav>
                                        <p:tav tm="100000">
                                          <p:val>
                                            <p:strVal val="#ppt_h"/>
                                          </p:val>
                                        </p:tav>
                                      </p:tavLst>
                                    </p:anim>
                                  </p:childTnLst>
                                </p:cTn>
                              </p:par>
                            </p:childTnLst>
                          </p:cTn>
                        </p:par>
                        <p:par>
                          <p:cTn id="13" fill="hold">
                            <p:stCondLst>
                              <p:cond delay="3000"/>
                            </p:stCondLst>
                            <p:childTnLst>
                              <p:par>
                                <p:cTn id="14" presetID="10" presetClass="entr" presetSubtype="0" fill="hold" grpId="0" nodeType="after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fade">
                                      <p:cBhvr>
                                        <p:cTn id="16" dur="10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5"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25"/>
                        </p:tgtEl>
                        <p:attrNameLst>
                          <p:attrName>style.visibility</p:attrName>
                        </p:attrNameLst>
                      </p:cBhvr>
                      <p:to>
                        <p:strVal val="visible"/>
                      </p:to>
                    </p:set>
                    <p:animEffect transition="in" filter="fade">
                      <p:cBhvr>
                        <p:cTn dur="1000"/>
                        <p:tgtEl>
                          <p:spTgt spid="25"/>
                        </p:tgtEl>
                      </p:cBhvr>
                    </p:animEffect>
                    <p:anim calcmode="lin" valueType="num">
                      <p:cBhvr>
                        <p:cTn dur="1000" fill="hold"/>
                        <p:tgtEl>
                          <p:spTgt spid="25"/>
                        </p:tgtEl>
                        <p:attrNameLst>
                          <p:attrName>ppt_w</p:attrName>
                        </p:attrNameLst>
                      </p:cBhvr>
                      <p:tavLst>
                        <p:tav tm="0" fmla="#ppt_w*sin(2.5*pi*$)">
                          <p:val>
                            <p:fltVal val="0"/>
                          </p:val>
                        </p:tav>
                        <p:tav tm="100000">
                          <p:val>
                            <p:fltVal val="1"/>
                          </p:val>
                        </p:tav>
                      </p:tavLst>
                    </p:anim>
                    <p:anim calcmode="lin" valueType="num">
                      <p:cBhvr>
                        <p:cTn dur="1000" fill="hold"/>
                        <p:tgtEl>
                          <p:spTgt spid="25"/>
                        </p:tgtEl>
                        <p:attrNameLst>
                          <p:attrName>ppt_h</p:attrName>
                        </p:attrNameLst>
                      </p:cBhvr>
                      <p:tavLst>
                        <p:tav tm="0">
                          <p:val>
                            <p:strVal val="#ppt_h"/>
                          </p:val>
                        </p:tav>
                        <p:tav tm="100000">
                          <p:val>
                            <p:strVal val="#ppt_h"/>
                          </p:val>
                        </p:tav>
                      </p:tavLst>
                    </p:anim>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1000"/>
                        <p:tgtEl>
                          <p:spTgt spid="22"/>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ergunta de Verdadeiro ou Falso (Resposta: Verdadeiro)">
    <p:spTree>
      <p:nvGrpSpPr>
        <p:cNvPr id="1" name=""/>
        <p:cNvGrpSpPr/>
        <p:nvPr/>
      </p:nvGrpSpPr>
      <p:grpSpPr>
        <a:xfrm>
          <a:off x="0" y="0"/>
          <a:ext cx="0" cy="0"/>
          <a:chOff x="0" y="0"/>
          <a:chExt cx="0" cy="0"/>
        </a:xfrm>
      </p:grpSpPr>
      <p:sp>
        <p:nvSpPr>
          <p:cNvPr id="22" name="Rectangle 3"/>
          <p:cNvSpPr>
            <a:spLocks noGrp="1"/>
          </p:cNvSpPr>
          <p:nvPr>
            <p:ph type="dt" sz="half" idx="10"/>
          </p:nvPr>
        </p:nvSpPr>
        <p:spPr/>
        <p:txBody>
          <a:bodyPr vert="horz"/>
          <a:lstStyle>
            <a:lvl1pPr algn="r" eaLnBrk="1" latinLnBrk="0" hangingPunct="1">
              <a:defRPr kumimoji="0" lang="pt-PT"/>
            </a:lvl1pPr>
            <a:extLst/>
          </a:lstStyle>
          <a:p>
            <a:fld id="{1BEBB2CB-903D-46EF-8227-E770ED8FF514}" type="datetimeFigureOut">
              <a:rPr/>
              <a:pPr/>
              <a:t>30/06/2006</a:t>
            </a:fld>
            <a:endParaRPr kumimoji="0" lang="pt-PT"/>
          </a:p>
        </p:txBody>
      </p:sp>
      <p:sp>
        <p:nvSpPr>
          <p:cNvPr id="11" name="Rectangle 4"/>
          <p:cNvSpPr>
            <a:spLocks noGrp="1"/>
          </p:cNvSpPr>
          <p:nvPr>
            <p:ph type="ftr" sz="quarter" idx="11"/>
          </p:nvPr>
        </p:nvSpPr>
        <p:spPr/>
        <p:txBody>
          <a:bodyPr vert="horz"/>
          <a:lstStyle>
            <a:extLst/>
          </a:lstStyle>
          <a:p>
            <a:endParaRPr kumimoji="0" lang="pt-PT"/>
          </a:p>
        </p:txBody>
      </p:sp>
      <p:sp>
        <p:nvSpPr>
          <p:cNvPr id="10" name="Rectangle 5"/>
          <p:cNvSpPr>
            <a:spLocks noGrp="1"/>
          </p:cNvSpPr>
          <p:nvPr>
            <p:ph type="sldNum" sz="quarter" idx="12"/>
          </p:nvPr>
        </p:nvSpPr>
        <p:spPr/>
        <p:txBody>
          <a:bodyPr vert="horz"/>
          <a:lstStyle>
            <a:extLst/>
          </a:lstStyle>
          <a:p>
            <a:fld id="{C75B88FA-3392-4D65-A457-DB2A9953195B}" type="slidenum">
              <a:rPr/>
              <a:pPr/>
              <a:t>‹nº›</a:t>
            </a:fld>
            <a:endParaRPr kumimoji="0" lang="pt-PT"/>
          </a:p>
        </p:txBody>
      </p:sp>
      <p:sp>
        <p:nvSpPr>
          <p:cNvPr id="27" name="Question"/>
          <p:cNvSpPr>
            <a:spLocks noGrp="1"/>
          </p:cNvSpPr>
          <p:nvPr>
            <p:ph type="title" hasCustomPrompt="1"/>
          </p:nvPr>
        </p:nvSpPr>
        <p:spPr>
          <a:xfrm>
            <a:off x="228600" y="457200"/>
            <a:ext cx="8229600" cy="1143000"/>
          </a:xfrm>
        </p:spPr>
        <p:txBody>
          <a:bodyPr rtlCol="0" anchor="ctr"/>
          <a:lstStyle>
            <a:lvl1pPr algn="l" eaLnBrk="1" latinLnBrk="0" hangingPunct="1">
              <a:defRPr kumimoji="0" lang="pt-PT" i="1">
                <a:solidFill>
                  <a:schemeClr val="tx1">
                    <a:shade val="75000"/>
                  </a:schemeClr>
                </a:solidFill>
              </a:defRPr>
            </a:lvl1pPr>
            <a:extLst/>
          </a:lstStyle>
          <a:p>
            <a:r>
              <a:rPr kumimoji="0" lang="pt-PT"/>
              <a:t>Clique para adicionar uma pergunta</a:t>
            </a:r>
          </a:p>
        </p:txBody>
      </p:sp>
      <p:sp>
        <p:nvSpPr>
          <p:cNvPr id="8" name="Answer Base"/>
          <p:cNvSpPr txBox="1"/>
          <p:nvPr userDrawn="1"/>
        </p:nvSpPr>
        <p:spPr>
          <a:xfrm>
            <a:off x="182880" y="1676400"/>
            <a:ext cx="8321040" cy="1828800"/>
          </a:xfrm>
          <a:prstGeom prst="rect">
            <a:avLst/>
          </a:prstGeom>
          <a:noFill/>
        </p:spPr>
        <p:txBody>
          <a:bodyPr wrap="square">
            <a:noAutofit/>
          </a:bodyPr>
          <a:lstStyle>
            <a:extLst/>
          </a:lstStyle>
          <a:p>
            <a:pPr marL="0" indent="0" algn="ctr" latinLnBrk="0">
              <a:spcBef>
                <a:spcPct val="20000"/>
              </a:spcBef>
              <a:buNone/>
            </a:pPr>
            <a:r>
              <a:rPr kumimoji="0" lang="pt-PT" sz="7200">
                <a:solidFill>
                  <a:schemeClr val="tx1">
                    <a:alpha val="40000"/>
                  </a:schemeClr>
                </a:solidFill>
              </a:rPr>
              <a:t>VERDADEIRO</a:t>
            </a:r>
            <a:r>
              <a:rPr kumimoji="0" lang="pt-PT" sz="7200" baseline="0">
                <a:solidFill>
                  <a:schemeClr val="tx1">
                    <a:alpha val="40000"/>
                  </a:schemeClr>
                </a:solidFill>
              </a:rPr>
              <a:t> </a:t>
            </a:r>
            <a:r>
              <a:rPr kumimoji="0" lang="pt-PT" sz="7200">
                <a:solidFill>
                  <a:schemeClr val="tx1">
                    <a:alpha val="40000"/>
                  </a:schemeClr>
                </a:solidFill>
              </a:rPr>
              <a:t>ou FALSO?</a:t>
            </a:r>
          </a:p>
        </p:txBody>
      </p:sp>
      <p:sp>
        <p:nvSpPr>
          <p:cNvPr id="7" name="Answer"/>
          <p:cNvSpPr/>
          <p:nvPr userDrawn="1"/>
        </p:nvSpPr>
        <p:spPr>
          <a:xfrm>
            <a:off x="182880" y="1676400"/>
            <a:ext cx="8321040" cy="1200329"/>
          </a:xfrm>
          <a:prstGeom prst="rect">
            <a:avLst/>
          </a:prstGeom>
        </p:spPr>
        <p:txBody>
          <a:bodyPr wrap="square">
            <a:spAutoFit/>
          </a:bodyPr>
          <a:lstStyle>
            <a:extLst/>
          </a:lstStyle>
          <a:p>
            <a:pPr indent="0" algn="ctr" latinLnBrk="0">
              <a:spcBef>
                <a:spcPct val="20000"/>
              </a:spcBef>
              <a:buNone/>
            </a:pPr>
            <a:r>
              <a:rPr kumimoji="0" lang="pt-PT" sz="720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VERDADEIRO </a:t>
            </a:r>
            <a:r>
              <a:rPr kumimoji="0" lang="pt-PT" sz="7200">
                <a:solidFill>
                  <a:prstClr val="white">
                    <a:alpha val="40000"/>
                  </a:prstClr>
                </a:solidFill>
                <a:ea typeface="+mn-ea"/>
                <a:cs typeface="+mn-cs"/>
              </a:rPr>
              <a:t>ou FALSO?</a:t>
            </a:r>
            <a:endParaRPr kumimoji="0" lang="pt-PT"/>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8"/>
                                        </p:tgtEl>
                                      </p:cBhvr>
                                    </p:animEffect>
                                    <p:set>
                                      <p:cBhvr>
                                        <p:cTn id="7" dur="1" fill="hold">
                                          <p:stCondLst>
                                            <p:cond delay="2999"/>
                                          </p:stCondLst>
                                        </p:cTn>
                                        <p:tgtEl>
                                          <p:spTgt spid="8"/>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ergunta de Verdadeiro ou Falso (Resposta: Falso)">
    <p:spTree>
      <p:nvGrpSpPr>
        <p:cNvPr id="1" name=""/>
        <p:cNvGrpSpPr/>
        <p:nvPr/>
      </p:nvGrpSpPr>
      <p:grpSpPr>
        <a:xfrm>
          <a:off x="0" y="0"/>
          <a:ext cx="0" cy="0"/>
          <a:chOff x="0" y="0"/>
          <a:chExt cx="0" cy="0"/>
        </a:xfrm>
      </p:grpSpPr>
      <p:sp>
        <p:nvSpPr>
          <p:cNvPr id="31" name="Rectangle 3"/>
          <p:cNvSpPr>
            <a:spLocks noGrp="1"/>
          </p:cNvSpPr>
          <p:nvPr>
            <p:ph type="dt" sz="half" idx="10"/>
          </p:nvPr>
        </p:nvSpPr>
        <p:spPr/>
        <p:txBody>
          <a:bodyPr vert="horz"/>
          <a:lstStyle>
            <a:lvl1pPr algn="r" eaLnBrk="1" latinLnBrk="0" hangingPunct="1">
              <a:defRPr kumimoji="0" lang="pt-PT"/>
            </a:lvl1pPr>
            <a:extLst/>
          </a:lstStyle>
          <a:p>
            <a:fld id="{1BEBB2CB-903D-46EF-8227-E770ED8FF514}" type="datetimeFigureOut">
              <a:rPr/>
              <a:pPr/>
              <a:t>30/06/2006</a:t>
            </a:fld>
            <a:endParaRPr kumimoji="0" lang="pt-PT"/>
          </a:p>
        </p:txBody>
      </p:sp>
      <p:sp>
        <p:nvSpPr>
          <p:cNvPr id="2" name="Rectangle 4"/>
          <p:cNvSpPr>
            <a:spLocks noGrp="1"/>
          </p:cNvSpPr>
          <p:nvPr>
            <p:ph type="ftr" sz="quarter" idx="11"/>
          </p:nvPr>
        </p:nvSpPr>
        <p:spPr/>
        <p:txBody>
          <a:bodyPr vert="horz"/>
          <a:lstStyle>
            <a:extLst/>
          </a:lstStyle>
          <a:p>
            <a:endParaRPr kumimoji="0" lang="pt-PT"/>
          </a:p>
        </p:txBody>
      </p:sp>
      <p:sp>
        <p:nvSpPr>
          <p:cNvPr id="28" name="Rectangle 5"/>
          <p:cNvSpPr>
            <a:spLocks noGrp="1"/>
          </p:cNvSpPr>
          <p:nvPr>
            <p:ph type="sldNum" sz="quarter" idx="12"/>
          </p:nvPr>
        </p:nvSpPr>
        <p:spPr/>
        <p:txBody>
          <a:bodyPr vert="horz"/>
          <a:lstStyle>
            <a:extLst/>
          </a:lstStyle>
          <a:p>
            <a:fld id="{C75B88FA-3392-4D65-A457-DB2A9953195B}" type="slidenum">
              <a:rPr/>
              <a:pPr/>
              <a:t>‹nº›</a:t>
            </a:fld>
            <a:endParaRPr kumimoji="0" lang="pt-PT"/>
          </a:p>
        </p:txBody>
      </p:sp>
      <p:sp>
        <p:nvSpPr>
          <p:cNvPr id="6" name="Question"/>
          <p:cNvSpPr>
            <a:spLocks noGrp="1"/>
          </p:cNvSpPr>
          <p:nvPr>
            <p:ph type="title" hasCustomPrompt="1"/>
          </p:nvPr>
        </p:nvSpPr>
        <p:spPr>
          <a:xfrm>
            <a:off x="228600" y="457200"/>
            <a:ext cx="8229600" cy="1143000"/>
          </a:xfrm>
        </p:spPr>
        <p:txBody>
          <a:bodyPr rtlCol="0" anchor="ctr"/>
          <a:lstStyle>
            <a:lvl1pPr algn="l" eaLnBrk="1" latinLnBrk="0" hangingPunct="1">
              <a:defRPr kumimoji="0" lang="pt-PT" i="1">
                <a:solidFill>
                  <a:schemeClr val="tx1">
                    <a:shade val="75000"/>
                  </a:schemeClr>
                </a:solidFill>
              </a:defRPr>
            </a:lvl1pPr>
            <a:extLst/>
          </a:lstStyle>
          <a:p>
            <a:r>
              <a:rPr kumimoji="0" lang="pt-PT"/>
              <a:t>Clique para adicionar uma pergunta</a:t>
            </a:r>
          </a:p>
        </p:txBody>
      </p:sp>
      <p:sp>
        <p:nvSpPr>
          <p:cNvPr id="29" name="Answer Base"/>
          <p:cNvSpPr txBox="1"/>
          <p:nvPr userDrawn="1"/>
        </p:nvSpPr>
        <p:spPr>
          <a:xfrm>
            <a:off x="228600" y="1600200"/>
            <a:ext cx="8229600" cy="1293926"/>
          </a:xfrm>
          <a:prstGeom prst="rect">
            <a:avLst/>
          </a:prstGeom>
          <a:noFill/>
        </p:spPr>
        <p:txBody>
          <a:bodyPr wrap="square">
            <a:noAutofit/>
          </a:bodyPr>
          <a:lstStyle>
            <a:extLst/>
          </a:lstStyle>
          <a:p>
            <a:pPr marL="0" indent="0" algn="ctr" latinLnBrk="0">
              <a:spcBef>
                <a:spcPct val="20000"/>
              </a:spcBef>
              <a:buNone/>
            </a:pPr>
            <a:r>
              <a:rPr kumimoji="0" lang="pt-PT" sz="7200">
                <a:solidFill>
                  <a:schemeClr val="tx1">
                    <a:alpha val="40000"/>
                  </a:schemeClr>
                </a:solidFill>
              </a:rPr>
              <a:t>VERDADEIRO</a:t>
            </a:r>
            <a:r>
              <a:rPr kumimoji="0" lang="pt-PT" sz="7200" baseline="0">
                <a:solidFill>
                  <a:schemeClr val="tx1">
                    <a:alpha val="40000"/>
                  </a:schemeClr>
                </a:solidFill>
              </a:rPr>
              <a:t> </a:t>
            </a:r>
            <a:r>
              <a:rPr kumimoji="0" lang="pt-PT" sz="7200">
                <a:solidFill>
                  <a:schemeClr val="tx1">
                    <a:alpha val="40000"/>
                  </a:schemeClr>
                </a:solidFill>
              </a:rPr>
              <a:t>ou FALSO?</a:t>
            </a:r>
          </a:p>
        </p:txBody>
      </p:sp>
      <p:sp>
        <p:nvSpPr>
          <p:cNvPr id="7" name="Answer"/>
          <p:cNvSpPr/>
          <p:nvPr userDrawn="1"/>
        </p:nvSpPr>
        <p:spPr>
          <a:xfrm>
            <a:off x="228600" y="1600200"/>
            <a:ext cx="8229600" cy="1200329"/>
          </a:xfrm>
          <a:prstGeom prst="rect">
            <a:avLst/>
          </a:prstGeom>
        </p:spPr>
        <p:txBody>
          <a:bodyPr wrap="square">
            <a:spAutoFit/>
          </a:bodyPr>
          <a:lstStyle>
            <a:extLst/>
          </a:lstStyle>
          <a:p>
            <a:pPr algn="ctr"/>
            <a:r>
              <a:rPr kumimoji="0" lang="pt-PT" sz="7200">
                <a:solidFill>
                  <a:prstClr val="white">
                    <a:alpha val="40000"/>
                  </a:prstClr>
                </a:solidFill>
                <a:ea typeface="+mn-ea"/>
                <a:cs typeface="+mn-cs"/>
              </a:rPr>
              <a:t>VERDADEIRO ou </a:t>
            </a:r>
            <a:r>
              <a:rPr kumimoji="0" lang="pt-PT" sz="720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FALSO</a:t>
            </a:r>
            <a:r>
              <a:rPr kumimoji="0" lang="pt-PT" sz="7200">
                <a:solidFill>
                  <a:prstClr val="white">
                    <a:alpha val="40000"/>
                  </a:prstClr>
                </a:solidFill>
                <a:ea typeface="+mn-ea"/>
                <a:cs typeface="+mn-cs"/>
              </a:rPr>
              <a:t>?</a:t>
            </a:r>
            <a:endParaRPr kumimoji="0" lang="pt-PT"/>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29"/>
                                        </p:tgtEl>
                                      </p:cBhvr>
                                    </p:animEffect>
                                    <p:set>
                                      <p:cBhvr>
                                        <p:cTn id="7" dur="1" fill="hold">
                                          <p:stCondLst>
                                            <p:cond delay="2999"/>
                                          </p:stCondLst>
                                        </p:cTn>
                                        <p:tgtEl>
                                          <p:spTgt spid="29"/>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7"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cSld name="Escolha Múltipla">
    <p:spTree>
      <p:nvGrpSpPr>
        <p:cNvPr id="1" name=""/>
        <p:cNvGrpSpPr/>
        <p:nvPr/>
      </p:nvGrpSpPr>
      <p:grpSpPr>
        <a:xfrm>
          <a:off x="0" y="0"/>
          <a:ext cx="0" cy="0"/>
          <a:chOff x="0" y="0"/>
          <a:chExt cx="0" cy="0"/>
        </a:xfrm>
      </p:grpSpPr>
      <p:sp>
        <p:nvSpPr>
          <p:cNvPr id="11" name="Rectangle 2"/>
          <p:cNvSpPr>
            <a:spLocks noGrp="1"/>
          </p:cNvSpPr>
          <p:nvPr>
            <p:ph type="title" hasCustomPrompt="1"/>
          </p:nvPr>
        </p:nvSpPr>
        <p:spPr>
          <a:xfrm>
            <a:off x="685800" y="228600"/>
            <a:ext cx="7696200" cy="1371600"/>
          </a:xfrm>
        </p:spPr>
        <p:txBody>
          <a:bodyPr vert="horz"/>
          <a:lstStyle>
            <a:lvl1pPr algn="l" eaLnBrk="1" latinLnBrk="0" hangingPunct="1">
              <a:defRPr kumimoji="0" lang="pt-PT" i="1" baseline="0"/>
            </a:lvl1pPr>
            <a:extLst/>
          </a:lstStyle>
          <a:p>
            <a:r>
              <a:rPr kumimoji="0" lang="pt-PT"/>
              <a:t>Clique para adicionar uma pergunta</a:t>
            </a:r>
          </a:p>
        </p:txBody>
      </p:sp>
      <p:sp>
        <p:nvSpPr>
          <p:cNvPr id="31" name="Rectangle 3"/>
          <p:cNvSpPr>
            <a:spLocks noGrp="1"/>
          </p:cNvSpPr>
          <p:nvPr>
            <p:ph type="dt" sz="half" idx="10"/>
          </p:nvPr>
        </p:nvSpPr>
        <p:spPr/>
        <p:txBody>
          <a:bodyPr vert="horz"/>
          <a:lstStyle>
            <a:lvl1pPr algn="r" eaLnBrk="1" latinLnBrk="0" hangingPunct="1">
              <a:defRPr kumimoji="0" lang="pt-PT"/>
            </a:lvl1pPr>
            <a:extLst/>
          </a:lstStyle>
          <a:p>
            <a:fld id="{1BEBB2CB-903D-46EF-8227-E770ED8FF514}" type="datetimeFigureOut">
              <a:rPr/>
              <a:pPr/>
              <a:t>30/06/2006</a:t>
            </a:fld>
            <a:endParaRPr kumimoji="0" lang="pt-PT"/>
          </a:p>
        </p:txBody>
      </p:sp>
      <p:sp>
        <p:nvSpPr>
          <p:cNvPr id="26" name="Rectangle 4"/>
          <p:cNvSpPr>
            <a:spLocks noGrp="1"/>
          </p:cNvSpPr>
          <p:nvPr>
            <p:ph type="ftr" sz="quarter" idx="11"/>
          </p:nvPr>
        </p:nvSpPr>
        <p:spPr/>
        <p:txBody>
          <a:bodyPr vert="horz"/>
          <a:lstStyle>
            <a:extLst/>
          </a:lstStyle>
          <a:p>
            <a:endParaRPr kumimoji="0" lang="pt-PT"/>
          </a:p>
        </p:txBody>
      </p:sp>
      <p:sp>
        <p:nvSpPr>
          <p:cNvPr id="9" name="Rectangle 5"/>
          <p:cNvSpPr>
            <a:spLocks noGrp="1"/>
          </p:cNvSpPr>
          <p:nvPr>
            <p:ph type="sldNum" sz="quarter" idx="12"/>
          </p:nvPr>
        </p:nvSpPr>
        <p:spPr/>
        <p:txBody>
          <a:bodyPr vert="horz"/>
          <a:lstStyle>
            <a:extLst/>
          </a:lstStyle>
          <a:p>
            <a:fld id="{C75B88FA-3392-4D65-A457-DB2A9953195B}" type="slidenum">
              <a:rPr/>
              <a:pPr/>
              <a:t>‹nº›</a:t>
            </a:fld>
            <a:endParaRPr kumimoji="0" lang="pt-PT"/>
          </a:p>
        </p:txBody>
      </p:sp>
      <p:sp>
        <p:nvSpPr>
          <p:cNvPr id="10" name="Rectangle 10"/>
          <p:cNvSpPr txBox="1"/>
          <p:nvPr userDrawn="1"/>
        </p:nvSpPr>
        <p:spPr>
          <a:xfrm>
            <a:off x="457200" y="2057400"/>
            <a:ext cx="685800" cy="492443"/>
          </a:xfrm>
          <a:prstGeom prst="rect">
            <a:avLst/>
          </a:prstGeom>
          <a:noFill/>
        </p:spPr>
        <p:txBody>
          <a:bodyPr wrap="square" tIns="91440" bIns="91440" rtlCol="0">
            <a:spAutoFit/>
          </a:bodyPr>
          <a:lstStyle>
            <a:extLst/>
          </a:lstStyle>
          <a:p>
            <a:pPr algn="r">
              <a:lnSpc>
                <a:spcPct val="100000"/>
              </a:lnSpc>
            </a:pPr>
            <a:r>
              <a:rPr kumimoji="0" lang="pt-PT" sz="2000" b="1">
                <a:ln>
                  <a:solidFill>
                    <a:schemeClr val="tx2"/>
                  </a:solidFill>
                </a:ln>
                <a:solidFill>
                  <a:schemeClr val="bg2"/>
                </a:solidFill>
                <a:effectLst>
                  <a:outerShdw blurRad="50800" dist="50800" dir="2700000" algn="tl" rotWithShape="0">
                    <a:srgbClr val="000000">
                      <a:alpha val="43137"/>
                    </a:srgbClr>
                  </a:outerShdw>
                </a:effectLst>
              </a:rPr>
              <a:t>A.</a:t>
            </a:r>
          </a:p>
        </p:txBody>
      </p:sp>
      <p:sp>
        <p:nvSpPr>
          <p:cNvPr id="15" name="Rectangle 13"/>
          <p:cNvSpPr>
            <a:spLocks noGrp="1"/>
          </p:cNvSpPr>
          <p:nvPr>
            <p:ph type="body" sz="quarter" idx="17" hasCustomPrompt="1"/>
          </p:nvPr>
        </p:nvSpPr>
        <p:spPr>
          <a:xfrm>
            <a:off x="1143000" y="4800600"/>
            <a:ext cx="7086600" cy="457200"/>
          </a:xfrm>
        </p:spPr>
        <p:txBody>
          <a:bodyPr rtlCol="0" anchor="ctr"/>
          <a:lstStyle>
            <a:lvl1pPr marL="0" indent="0" eaLnBrk="1" latinLnBrk="0" hangingPunct="1">
              <a:buFontTx/>
              <a:buNone/>
              <a:defRPr kumimoji="0" lang="pt-PT" i="0" baseline="0"/>
            </a:lvl1pPr>
            <a:extLst/>
          </a:lstStyle>
          <a:p>
            <a:pPr lvl="0"/>
            <a:r>
              <a:rPr kumimoji="0" lang="pt-PT"/>
              <a:t>Clique para adicionar uma resposta incorrecta</a:t>
            </a:r>
          </a:p>
        </p:txBody>
      </p:sp>
      <p:sp>
        <p:nvSpPr>
          <p:cNvPr id="16" name="Rectangle 13"/>
          <p:cNvSpPr>
            <a:spLocks noGrp="1"/>
          </p:cNvSpPr>
          <p:nvPr>
            <p:ph type="body" sz="quarter" idx="18" hasCustomPrompt="1"/>
          </p:nvPr>
        </p:nvSpPr>
        <p:spPr>
          <a:xfrm>
            <a:off x="1143000" y="4114800"/>
            <a:ext cx="7086600" cy="457200"/>
          </a:xfrm>
        </p:spPr>
        <p:txBody>
          <a:bodyPr rtlCol="0" anchor="ctr"/>
          <a:lstStyle>
            <a:lvl1pPr marL="0" indent="0" eaLnBrk="1" latinLnBrk="0" hangingPunct="1">
              <a:buFontTx/>
              <a:buNone/>
              <a:defRPr kumimoji="0" lang="pt-PT" i="0" baseline="0"/>
            </a:lvl1pPr>
            <a:extLst/>
          </a:lstStyle>
          <a:p>
            <a:pPr lvl="0"/>
            <a:r>
              <a:rPr kumimoji="0" lang="pt-PT"/>
              <a:t>Clique para adicionar uma resposta incorrecta</a:t>
            </a:r>
          </a:p>
        </p:txBody>
      </p:sp>
      <p:sp>
        <p:nvSpPr>
          <p:cNvPr id="17" name="Rectangle 13"/>
          <p:cNvSpPr>
            <a:spLocks noGrp="1"/>
          </p:cNvSpPr>
          <p:nvPr>
            <p:ph type="body" sz="quarter" idx="19" hasCustomPrompt="1"/>
          </p:nvPr>
        </p:nvSpPr>
        <p:spPr>
          <a:xfrm>
            <a:off x="1143000" y="3429000"/>
            <a:ext cx="7086600" cy="457200"/>
          </a:xfrm>
        </p:spPr>
        <p:txBody>
          <a:bodyPr rtlCol="0" anchor="ctr"/>
          <a:lstStyle>
            <a:lvl1pPr marL="0" indent="0" eaLnBrk="1" latinLnBrk="0" hangingPunct="1">
              <a:buFontTx/>
              <a:buNone/>
              <a:defRPr kumimoji="0" lang="pt-PT" i="0" baseline="0"/>
            </a:lvl1pPr>
            <a:extLst/>
          </a:lstStyle>
          <a:p>
            <a:pPr lvl="0"/>
            <a:r>
              <a:rPr kumimoji="0" lang="pt-PT"/>
              <a:t>Clique para adicionar uma resposta incorrecta</a:t>
            </a:r>
          </a:p>
        </p:txBody>
      </p:sp>
      <p:sp>
        <p:nvSpPr>
          <p:cNvPr id="18" name="Rectangle 13"/>
          <p:cNvSpPr>
            <a:spLocks noGrp="1"/>
          </p:cNvSpPr>
          <p:nvPr>
            <p:ph type="body" sz="quarter" idx="20" hasCustomPrompt="1"/>
          </p:nvPr>
        </p:nvSpPr>
        <p:spPr>
          <a:xfrm>
            <a:off x="1143000" y="2743200"/>
            <a:ext cx="7086600" cy="457200"/>
          </a:xfrm>
        </p:spPr>
        <p:txBody>
          <a:bodyPr rtlCol="0" anchor="ctr"/>
          <a:lstStyle>
            <a:lvl1pPr marL="0" indent="0" eaLnBrk="1" latinLnBrk="0" hangingPunct="1">
              <a:buFontTx/>
              <a:buNone/>
              <a:defRPr kumimoji="0" lang="pt-PT" i="0" baseline="0"/>
            </a:lvl1pPr>
            <a:extLst/>
          </a:lstStyle>
          <a:p>
            <a:pPr lvl="0"/>
            <a:r>
              <a:rPr kumimoji="0" lang="pt-PT"/>
              <a:t>Clique para adicionar uma resposta incorrecta</a:t>
            </a:r>
          </a:p>
        </p:txBody>
      </p:sp>
      <p:sp>
        <p:nvSpPr>
          <p:cNvPr id="19" name="Rectangle 13"/>
          <p:cNvSpPr>
            <a:spLocks noGrp="1"/>
          </p:cNvSpPr>
          <p:nvPr>
            <p:ph type="body" sz="quarter" idx="21" hasCustomPrompt="1"/>
          </p:nvPr>
        </p:nvSpPr>
        <p:spPr>
          <a:xfrm>
            <a:off x="1143000" y="2057400"/>
            <a:ext cx="7086600" cy="457200"/>
          </a:xfrm>
        </p:spPr>
        <p:txBody>
          <a:bodyPr rtlCol="0" anchor="ctr"/>
          <a:lstStyle>
            <a:lvl1pPr marL="0" indent="0" eaLnBrk="1" latinLnBrk="0" hangingPunct="1">
              <a:buFontTx/>
              <a:buNone/>
              <a:defRPr kumimoji="0" lang="pt-PT" i="0" baseline="0"/>
            </a:lvl1pPr>
            <a:extLst/>
          </a:lstStyle>
          <a:p>
            <a:pPr lvl="0"/>
            <a:r>
              <a:rPr kumimoji="0" lang="pt-PT"/>
              <a:t>Clique para adicionar uma resposta correcta (reorganize as opções)</a:t>
            </a:r>
          </a:p>
        </p:txBody>
      </p:sp>
      <p:sp>
        <p:nvSpPr>
          <p:cNvPr id="13" name="TextBox 12"/>
          <p:cNvSpPr txBox="1"/>
          <p:nvPr userDrawn="1"/>
        </p:nvSpPr>
        <p:spPr>
          <a:xfrm>
            <a:off x="457200" y="2707957"/>
            <a:ext cx="685800" cy="492443"/>
          </a:xfrm>
          <a:prstGeom prst="rect">
            <a:avLst/>
          </a:prstGeom>
          <a:noFill/>
        </p:spPr>
        <p:txBody>
          <a:bodyPr wrap="square" tIns="91440" bIns="91440" rtlCol="0">
            <a:spAutoFit/>
          </a:bodyPr>
          <a:lstStyle>
            <a:extLst/>
          </a:lstStyle>
          <a:p>
            <a:pPr algn="r">
              <a:lnSpc>
                <a:spcPct val="100000"/>
              </a:lnSpc>
            </a:pPr>
            <a:r>
              <a:rPr kumimoji="0" lang="pt-PT" sz="2000" b="1">
                <a:ln>
                  <a:solidFill>
                    <a:schemeClr val="tx2"/>
                  </a:solidFill>
                </a:ln>
                <a:solidFill>
                  <a:schemeClr val="bg2"/>
                </a:solidFill>
                <a:effectLst>
                  <a:outerShdw blurRad="50800" dist="50800" dir="2700000" algn="tl" rotWithShape="0">
                    <a:srgbClr val="000000">
                      <a:alpha val="43137"/>
                    </a:srgbClr>
                  </a:outerShdw>
                </a:effectLst>
              </a:rPr>
              <a:t>B.</a:t>
            </a:r>
          </a:p>
        </p:txBody>
      </p:sp>
      <p:sp>
        <p:nvSpPr>
          <p:cNvPr id="14" name="TextBox 13"/>
          <p:cNvSpPr txBox="1"/>
          <p:nvPr userDrawn="1"/>
        </p:nvSpPr>
        <p:spPr>
          <a:xfrm>
            <a:off x="457200" y="3429000"/>
            <a:ext cx="685800" cy="492443"/>
          </a:xfrm>
          <a:prstGeom prst="rect">
            <a:avLst/>
          </a:prstGeom>
          <a:noFill/>
        </p:spPr>
        <p:txBody>
          <a:bodyPr wrap="square" tIns="91440" bIns="91440" rtlCol="0">
            <a:spAutoFit/>
          </a:bodyPr>
          <a:lstStyle>
            <a:extLst/>
          </a:lstStyle>
          <a:p>
            <a:pPr algn="r">
              <a:lnSpc>
                <a:spcPct val="100000"/>
              </a:lnSpc>
            </a:pPr>
            <a:r>
              <a:rPr kumimoji="0" lang="pt-PT" sz="2000" b="1">
                <a:ln>
                  <a:solidFill>
                    <a:schemeClr val="tx2"/>
                  </a:solidFill>
                </a:ln>
                <a:solidFill>
                  <a:schemeClr val="bg2"/>
                </a:solidFill>
                <a:effectLst>
                  <a:outerShdw blurRad="50800" dist="50800" dir="2700000" algn="tl" rotWithShape="0">
                    <a:srgbClr val="000000">
                      <a:alpha val="43137"/>
                    </a:srgbClr>
                  </a:outerShdw>
                </a:effectLst>
              </a:rPr>
              <a:t>C.</a:t>
            </a:r>
          </a:p>
        </p:txBody>
      </p:sp>
      <p:sp>
        <p:nvSpPr>
          <p:cNvPr id="20" name="TextBox 19"/>
          <p:cNvSpPr txBox="1"/>
          <p:nvPr userDrawn="1"/>
        </p:nvSpPr>
        <p:spPr>
          <a:xfrm>
            <a:off x="457200" y="4114800"/>
            <a:ext cx="685800" cy="492443"/>
          </a:xfrm>
          <a:prstGeom prst="rect">
            <a:avLst/>
          </a:prstGeom>
          <a:noFill/>
        </p:spPr>
        <p:txBody>
          <a:bodyPr wrap="square" tIns="91440" bIns="91440" rtlCol="0">
            <a:spAutoFit/>
          </a:bodyPr>
          <a:lstStyle>
            <a:extLst/>
          </a:lstStyle>
          <a:p>
            <a:pPr algn="r">
              <a:lnSpc>
                <a:spcPct val="100000"/>
              </a:lnSpc>
            </a:pPr>
            <a:r>
              <a:rPr kumimoji="0" lang="pt-PT" sz="2000" b="1">
                <a:ln>
                  <a:solidFill>
                    <a:schemeClr val="tx2"/>
                  </a:solidFill>
                </a:ln>
                <a:solidFill>
                  <a:schemeClr val="bg2"/>
                </a:solidFill>
                <a:effectLst>
                  <a:outerShdw blurRad="50800" dist="50800" dir="2700000" algn="tl" rotWithShape="0">
                    <a:srgbClr val="000000">
                      <a:alpha val="43137"/>
                    </a:srgbClr>
                  </a:outerShdw>
                </a:effectLst>
              </a:rPr>
              <a:t>D.</a:t>
            </a:r>
          </a:p>
        </p:txBody>
      </p:sp>
      <p:sp>
        <p:nvSpPr>
          <p:cNvPr id="21" name="TextBox 20"/>
          <p:cNvSpPr txBox="1"/>
          <p:nvPr userDrawn="1"/>
        </p:nvSpPr>
        <p:spPr>
          <a:xfrm>
            <a:off x="457200" y="4800600"/>
            <a:ext cx="685800" cy="492443"/>
          </a:xfrm>
          <a:prstGeom prst="rect">
            <a:avLst/>
          </a:prstGeom>
          <a:noFill/>
        </p:spPr>
        <p:txBody>
          <a:bodyPr wrap="square" tIns="91440" bIns="91440" rtlCol="0">
            <a:spAutoFit/>
          </a:bodyPr>
          <a:lstStyle>
            <a:extLst/>
          </a:lstStyle>
          <a:p>
            <a:pPr algn="r">
              <a:lnSpc>
                <a:spcPct val="100000"/>
              </a:lnSpc>
            </a:pPr>
            <a:r>
              <a:rPr kumimoji="0" lang="pt-PT" sz="2000" b="1">
                <a:ln>
                  <a:solidFill>
                    <a:schemeClr val="tx2"/>
                  </a:solidFill>
                </a:ln>
                <a:solidFill>
                  <a:schemeClr val="bg2"/>
                </a:solidFill>
                <a:effectLst>
                  <a:outerShdw blurRad="50800" dist="50800" dir="2700000" algn="tl" rotWithShape="0">
                    <a:srgbClr val="000000">
                      <a:alpha val="43137"/>
                    </a:srgbClr>
                  </a:outerShdw>
                </a:effectLst>
              </a:rPr>
              <a:t>E.</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18">
                                            <p:txEl>
                                              <p:pRg st="0" end="0"/>
                                            </p:txEl>
                                          </p:spTgt>
                                        </p:tgtEl>
                                      </p:cBhvr>
                                    </p:animEffect>
                                    <p:set>
                                      <p:cBhvr>
                                        <p:cTn id="7" dur="1" fill="hold">
                                          <p:stCondLst>
                                            <p:cond delay="999"/>
                                          </p:stCondLst>
                                        </p:cTn>
                                        <p:tgtEl>
                                          <p:spTgt spid="18">
                                            <p:txEl>
                                              <p:pRg st="0" end="0"/>
                                            </p:txEl>
                                          </p:spTgt>
                                        </p:tgtEl>
                                        <p:attrNameLst>
                                          <p:attrName>style.visibility</p:attrName>
                                        </p:attrNameLst>
                                      </p:cBhvr>
                                      <p:to>
                                        <p:strVal val="hidden"/>
                                      </p:to>
                                    </p:set>
                                  </p:childTnLst>
                                </p:cTn>
                              </p:par>
                            </p:childTnLst>
                          </p:cTn>
                        </p:par>
                        <p:par>
                          <p:cTn id="8" fill="hold">
                            <p:stCondLst>
                              <p:cond delay="1000"/>
                            </p:stCondLst>
                            <p:childTnLst>
                              <p:par>
                                <p:cTn id="9" presetID="10" presetClass="exit" presetSubtype="0" fill="hold" grpId="0" nodeType="afterEffect">
                                  <p:stCondLst>
                                    <p:cond delay="0"/>
                                  </p:stCondLst>
                                  <p:childTnLst>
                                    <p:animEffect transition="out" filter="fade">
                                      <p:cBhvr>
                                        <p:cTn id="10" dur="1000"/>
                                        <p:tgtEl>
                                          <p:spTgt spid="16">
                                            <p:txEl>
                                              <p:pRg st="0" end="0"/>
                                            </p:txEl>
                                          </p:spTgt>
                                        </p:tgtEl>
                                      </p:cBhvr>
                                    </p:animEffect>
                                    <p:set>
                                      <p:cBhvr>
                                        <p:cTn id="11" dur="1" fill="hold">
                                          <p:stCondLst>
                                            <p:cond delay="999"/>
                                          </p:stCondLst>
                                        </p:cTn>
                                        <p:tgtEl>
                                          <p:spTgt spid="16">
                                            <p:txEl>
                                              <p:pRg st="0" end="0"/>
                                            </p:txEl>
                                          </p:spTgt>
                                        </p:tgtEl>
                                        <p:attrNameLst>
                                          <p:attrName>style.visibility</p:attrName>
                                        </p:attrNameLst>
                                      </p:cBhvr>
                                      <p:to>
                                        <p:strVal val="hidden"/>
                                      </p:to>
                                    </p:set>
                                  </p:childTnLst>
                                </p:cTn>
                              </p:par>
                            </p:childTnLst>
                          </p:cTn>
                        </p:par>
                        <p:par>
                          <p:cTn id="12" fill="hold">
                            <p:stCondLst>
                              <p:cond delay="2000"/>
                            </p:stCondLst>
                            <p:childTnLst>
                              <p:par>
                                <p:cTn id="13" presetID="10" presetClass="exit" presetSubtype="0" fill="hold" grpId="0" nodeType="afterEffect">
                                  <p:stCondLst>
                                    <p:cond delay="0"/>
                                  </p:stCondLst>
                                  <p:childTnLst>
                                    <p:animEffect transition="out" filter="fade">
                                      <p:cBhvr>
                                        <p:cTn id="14" dur="1000"/>
                                        <p:tgtEl>
                                          <p:spTgt spid="15">
                                            <p:txEl>
                                              <p:pRg st="0" end="0"/>
                                            </p:txEl>
                                          </p:spTgt>
                                        </p:tgtEl>
                                      </p:cBhvr>
                                    </p:animEffect>
                                    <p:set>
                                      <p:cBhvr>
                                        <p:cTn id="15" dur="1" fill="hold">
                                          <p:stCondLst>
                                            <p:cond delay="999"/>
                                          </p:stCondLst>
                                        </p:cTn>
                                        <p:tgtEl>
                                          <p:spTgt spid="15">
                                            <p:txEl>
                                              <p:pRg st="0" end="0"/>
                                            </p:txEl>
                                          </p:spTgt>
                                        </p:tgtEl>
                                        <p:attrNameLst>
                                          <p:attrName>style.visibility</p:attrName>
                                        </p:attrNameLst>
                                      </p:cBhvr>
                                      <p:to>
                                        <p:strVal val="hidden"/>
                                      </p:to>
                                    </p:set>
                                  </p:childTnLst>
                                </p:cTn>
                              </p:par>
                            </p:childTnLst>
                          </p:cTn>
                        </p:par>
                        <p:par>
                          <p:cTn id="16" fill="hold">
                            <p:stCondLst>
                              <p:cond delay="3000"/>
                            </p:stCondLst>
                            <p:childTnLst>
                              <p:par>
                                <p:cTn id="17" presetID="10" presetClass="exit" presetSubtype="0" fill="hold" grpId="0" nodeType="afterEffect">
                                  <p:stCondLst>
                                    <p:cond delay="0"/>
                                  </p:stCondLst>
                                  <p:childTnLst>
                                    <p:animEffect transition="out" filter="fade">
                                      <p:cBhvr>
                                        <p:cTn id="18" dur="1000"/>
                                        <p:tgtEl>
                                          <p:spTgt spid="17">
                                            <p:txEl>
                                              <p:pRg st="0" end="0"/>
                                            </p:txEl>
                                          </p:spTgt>
                                        </p:tgtEl>
                                      </p:cBhvr>
                                    </p:animEffect>
                                    <p:set>
                                      <p:cBhvr>
                                        <p:cTn id="19" dur="1" fill="hold">
                                          <p:stCondLst>
                                            <p:cond delay="999"/>
                                          </p:stCondLst>
                                        </p:cTn>
                                        <p:tgtEl>
                                          <p:spTgt spid="1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tmplLst>
          <p:tmpl lvl="1">
            <p:tnLst>
              <p:par>
                <p:cTn presetID="10" presetClass="exit" presetSubtype="0" fill="hold" nodeType="afterEffect">
                  <p:stCondLst>
                    <p:cond delay="0"/>
                  </p:stCondLst>
                  <p:childTnLst>
                    <p:animEffect transition="out" filter="fade">
                      <p:cBhvr>
                        <p:cTn dur="1000"/>
                        <p:tgtEl>
                          <p:spTgt spid="15"/>
                        </p:tgtEl>
                      </p:cBhvr>
                    </p:animEffect>
                    <p:set>
                      <p:cBhvr>
                        <p:cTn dur="1" fill="hold">
                          <p:stCondLst>
                            <p:cond delay="999"/>
                          </p:stCondLst>
                        </p:cTn>
                        <p:tgtEl>
                          <p:spTgt spid="15"/>
                        </p:tgtEl>
                        <p:attrNameLst>
                          <p:attrName>style.visibility</p:attrName>
                        </p:attrNameLst>
                      </p:cBhvr>
                      <p:to>
                        <p:strVal val="hidden"/>
                      </p:to>
                    </p:set>
                  </p:childTnLst>
                </p:cTn>
              </p:par>
            </p:tnLst>
          </p:tmpl>
        </p:tmplLst>
      </p:bldP>
      <p:bldP spid="16" grpId="0" build="p">
        <p:tmplLst>
          <p:tmpl lvl="1">
            <p:tnLst>
              <p:par>
                <p:cTn presetID="10" presetClass="exit" presetSubtype="0" fill="hold" nodeType="afterEffect">
                  <p:stCondLst>
                    <p:cond delay="0"/>
                  </p:stCondLst>
                  <p:childTnLst>
                    <p:animEffect transition="out" filter="fade">
                      <p:cBhvr>
                        <p:cTn dur="1000"/>
                        <p:tgtEl>
                          <p:spTgt spid="16"/>
                        </p:tgtEl>
                      </p:cBhvr>
                    </p:animEffect>
                    <p:set>
                      <p:cBhvr>
                        <p:cTn dur="1" fill="hold">
                          <p:stCondLst>
                            <p:cond delay="999"/>
                          </p:stCondLst>
                        </p:cTn>
                        <p:tgtEl>
                          <p:spTgt spid="16"/>
                        </p:tgtEl>
                        <p:attrNameLst>
                          <p:attrName>style.visibility</p:attrName>
                        </p:attrNameLst>
                      </p:cBhvr>
                      <p:to>
                        <p:strVal val="hidden"/>
                      </p:to>
                    </p:set>
                  </p:childTnLst>
                </p:cTn>
              </p:par>
            </p:tnLst>
          </p:tmpl>
        </p:tmplLst>
      </p:bldP>
      <p:bldP spid="17" grpId="0" build="p">
        <p:tmplLst>
          <p:tmpl lvl="1">
            <p:tnLst>
              <p:par>
                <p:cTn presetID="10" presetClass="exit" presetSubtype="0" fill="hold" nodeType="afterEffect">
                  <p:stCondLst>
                    <p:cond delay="0"/>
                  </p:stCondLst>
                  <p:childTnLst>
                    <p:animEffect transition="out" filter="fade">
                      <p:cBhvr>
                        <p:cTn dur="1000"/>
                        <p:tgtEl>
                          <p:spTgt spid="17"/>
                        </p:tgtEl>
                      </p:cBhvr>
                    </p:animEffect>
                    <p:set>
                      <p:cBhvr>
                        <p:cTn dur="1" fill="hold">
                          <p:stCondLst>
                            <p:cond delay="999"/>
                          </p:stCondLst>
                        </p:cTn>
                        <p:tgtEl>
                          <p:spTgt spid="17"/>
                        </p:tgtEl>
                        <p:attrNameLst>
                          <p:attrName>style.visibility</p:attrName>
                        </p:attrNameLst>
                      </p:cBhvr>
                      <p:to>
                        <p:strVal val="hidden"/>
                      </p:to>
                    </p:set>
                  </p:childTnLst>
                </p:cTn>
              </p:par>
            </p:tnLst>
          </p:tmpl>
        </p:tmplLst>
      </p:bldP>
      <p:bldP spid="18" grpId="0" build="p">
        <p:tmplLst>
          <p:tmpl lvl="1">
            <p:tnLst>
              <p:par>
                <p:cTn presetID="10" presetClass="exit" presetSubtype="0" fill="hold" nodeType="clickEffect">
                  <p:stCondLst>
                    <p:cond delay="0"/>
                  </p:stCondLst>
                  <p:childTnLst>
                    <p:animEffect transition="out" filter="fade">
                      <p:cBhvr>
                        <p:cTn dur="1000"/>
                        <p:tgtEl>
                          <p:spTgt spid="18"/>
                        </p:tgtEl>
                      </p:cBhvr>
                    </p:animEffect>
                    <p:set>
                      <p:cBhvr>
                        <p:cTn dur="1" fill="hold">
                          <p:stCondLst>
                            <p:cond delay="999"/>
                          </p:stCondLst>
                        </p:cTn>
                        <p:tgtEl>
                          <p:spTgt spid="18"/>
                        </p:tgtEl>
                        <p:attrNameLst>
                          <p:attrName>style.visibility</p:attrName>
                        </p:attrNameLst>
                      </p:cBhvr>
                      <p:to>
                        <p:strVal val="hidden"/>
                      </p:to>
                    </p:se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rrespondência de Itens">
    <p:spTree>
      <p:nvGrpSpPr>
        <p:cNvPr id="1" name=""/>
        <p:cNvGrpSpPr/>
        <p:nvPr/>
      </p:nvGrpSpPr>
      <p:grpSpPr>
        <a:xfrm>
          <a:off x="0" y="0"/>
          <a:ext cx="0" cy="0"/>
          <a:chOff x="0" y="0"/>
          <a:chExt cx="0" cy="0"/>
        </a:xfrm>
      </p:grpSpPr>
      <p:sp>
        <p:nvSpPr>
          <p:cNvPr id="25" name="Rectangle 4"/>
          <p:cNvSpPr>
            <a:spLocks noGrp="1"/>
          </p:cNvSpPr>
          <p:nvPr>
            <p:ph type="ftr" sz="quarter" idx="11"/>
          </p:nvPr>
        </p:nvSpPr>
        <p:spPr/>
        <p:txBody>
          <a:bodyPr vert="horz"/>
          <a:lstStyle>
            <a:extLst/>
          </a:lstStyle>
          <a:p>
            <a:endParaRPr kumimoji="0" lang="pt-PT"/>
          </a:p>
        </p:txBody>
      </p:sp>
      <p:sp>
        <p:nvSpPr>
          <p:cNvPr id="16" name="Rectangle 7"/>
          <p:cNvSpPr>
            <a:spLocks noGrp="1"/>
          </p:cNvSpPr>
          <p:nvPr>
            <p:ph type="body" sz="quarter" idx="13" hasCustomPrompt="1"/>
          </p:nvPr>
        </p:nvSpPr>
        <p:spPr>
          <a:xfrm>
            <a:off x="914400" y="20574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o item 1</a:t>
            </a:r>
          </a:p>
        </p:txBody>
      </p:sp>
      <p:sp>
        <p:nvSpPr>
          <p:cNvPr id="12" name="Rectangle 7"/>
          <p:cNvSpPr>
            <a:spLocks noGrp="1"/>
          </p:cNvSpPr>
          <p:nvPr>
            <p:ph type="body" sz="quarter" idx="14" hasCustomPrompt="1"/>
          </p:nvPr>
        </p:nvSpPr>
        <p:spPr>
          <a:xfrm>
            <a:off x="914400" y="29718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o item 2</a:t>
            </a:r>
          </a:p>
        </p:txBody>
      </p:sp>
      <p:sp>
        <p:nvSpPr>
          <p:cNvPr id="13" name="Rectangle 7"/>
          <p:cNvSpPr>
            <a:spLocks noGrp="1"/>
          </p:cNvSpPr>
          <p:nvPr>
            <p:ph type="body" sz="quarter" idx="15" hasCustomPrompt="1"/>
          </p:nvPr>
        </p:nvSpPr>
        <p:spPr>
          <a:xfrm>
            <a:off x="914400" y="38862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o item 3</a:t>
            </a:r>
          </a:p>
        </p:txBody>
      </p:sp>
      <p:sp>
        <p:nvSpPr>
          <p:cNvPr id="14" name="Rectangle 7"/>
          <p:cNvSpPr>
            <a:spLocks noGrp="1"/>
          </p:cNvSpPr>
          <p:nvPr>
            <p:ph type="body" sz="quarter" idx="16" hasCustomPrompt="1"/>
          </p:nvPr>
        </p:nvSpPr>
        <p:spPr>
          <a:xfrm>
            <a:off x="914400" y="48006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o item 4</a:t>
            </a:r>
          </a:p>
        </p:txBody>
      </p:sp>
      <p:sp>
        <p:nvSpPr>
          <p:cNvPr id="10" name="Rectangle 7"/>
          <p:cNvSpPr>
            <a:spLocks noGrp="1"/>
          </p:cNvSpPr>
          <p:nvPr>
            <p:ph type="body" sz="quarter" idx="17" hasCustomPrompt="1"/>
          </p:nvPr>
        </p:nvSpPr>
        <p:spPr>
          <a:xfrm>
            <a:off x="914400" y="57150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o item 5</a:t>
            </a:r>
          </a:p>
        </p:txBody>
      </p:sp>
      <p:sp>
        <p:nvSpPr>
          <p:cNvPr id="20" name="Rectangle 3"/>
          <p:cNvSpPr>
            <a:spLocks noGrp="1"/>
          </p:cNvSpPr>
          <p:nvPr>
            <p:ph type="dt" sz="half" idx="10"/>
          </p:nvPr>
        </p:nvSpPr>
        <p:spPr/>
        <p:txBody>
          <a:bodyPr vert="horz"/>
          <a:lstStyle>
            <a:lvl1pPr algn="r" eaLnBrk="1" latinLnBrk="0" hangingPunct="1">
              <a:defRPr kumimoji="0" lang="pt-PT"/>
            </a:lvl1pPr>
            <a:extLst/>
          </a:lstStyle>
          <a:p>
            <a:fld id="{1BEBB2CB-903D-46EF-8227-E770ED8FF514}" type="datetimeFigureOut">
              <a:rPr/>
              <a:pPr/>
              <a:t>30/06/2006</a:t>
            </a:fld>
            <a:endParaRPr kumimoji="0" lang="pt-PT"/>
          </a:p>
        </p:txBody>
      </p:sp>
      <p:sp>
        <p:nvSpPr>
          <p:cNvPr id="15" name="Rectangle 7"/>
          <p:cNvSpPr>
            <a:spLocks noGrp="1"/>
          </p:cNvSpPr>
          <p:nvPr>
            <p:ph type="body" sz="quarter" idx="18" hasCustomPrompt="1"/>
          </p:nvPr>
        </p:nvSpPr>
        <p:spPr>
          <a:xfrm>
            <a:off x="4800600" y="20574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a correspondência 5</a:t>
            </a:r>
          </a:p>
        </p:txBody>
      </p:sp>
      <p:sp>
        <p:nvSpPr>
          <p:cNvPr id="17" name="Rectangle 7"/>
          <p:cNvSpPr>
            <a:spLocks noGrp="1"/>
          </p:cNvSpPr>
          <p:nvPr>
            <p:ph type="body" sz="quarter" idx="19" hasCustomPrompt="1"/>
          </p:nvPr>
        </p:nvSpPr>
        <p:spPr>
          <a:xfrm>
            <a:off x="4800600" y="29718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a correspondência 3</a:t>
            </a:r>
          </a:p>
        </p:txBody>
      </p:sp>
      <p:sp>
        <p:nvSpPr>
          <p:cNvPr id="18" name="Rectangle 7"/>
          <p:cNvSpPr>
            <a:spLocks noGrp="1"/>
          </p:cNvSpPr>
          <p:nvPr>
            <p:ph type="body" sz="quarter" idx="20" hasCustomPrompt="1"/>
          </p:nvPr>
        </p:nvSpPr>
        <p:spPr>
          <a:xfrm>
            <a:off x="4800600" y="38862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a correspondência 1</a:t>
            </a:r>
          </a:p>
        </p:txBody>
      </p:sp>
      <p:sp>
        <p:nvSpPr>
          <p:cNvPr id="19" name="Rectangle 7"/>
          <p:cNvSpPr>
            <a:spLocks noGrp="1"/>
          </p:cNvSpPr>
          <p:nvPr>
            <p:ph type="body" sz="quarter" idx="21" hasCustomPrompt="1"/>
          </p:nvPr>
        </p:nvSpPr>
        <p:spPr>
          <a:xfrm>
            <a:off x="4800600" y="48006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a correspondência 2</a:t>
            </a:r>
          </a:p>
        </p:txBody>
      </p:sp>
      <p:sp>
        <p:nvSpPr>
          <p:cNvPr id="21" name="Rectangle 7"/>
          <p:cNvSpPr>
            <a:spLocks noGrp="1"/>
          </p:cNvSpPr>
          <p:nvPr>
            <p:ph type="body" sz="quarter" idx="22" hasCustomPrompt="1"/>
          </p:nvPr>
        </p:nvSpPr>
        <p:spPr>
          <a:xfrm>
            <a:off x="4800600" y="57150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pt-PT"/>
            </a:lvl1pPr>
            <a:lvl2pPr eaLnBrk="1" latinLnBrk="0" hangingPunct="1">
              <a:buFontTx/>
              <a:buChar char="•"/>
              <a:defRPr kumimoji="0" lang="pt-PT"/>
            </a:lvl2pPr>
            <a:lvl3pPr eaLnBrk="1" latinLnBrk="0" hangingPunct="1">
              <a:buFontTx/>
              <a:buChar char="•"/>
              <a:defRPr kumimoji="0" lang="pt-PT"/>
            </a:lvl3pPr>
            <a:lvl4pPr eaLnBrk="1" latinLnBrk="0" hangingPunct="1">
              <a:buFontTx/>
              <a:buChar char="•"/>
              <a:defRPr kumimoji="0" lang="pt-PT"/>
            </a:lvl4pPr>
            <a:lvl5pPr eaLnBrk="1" latinLnBrk="0" hangingPunct="1">
              <a:buFontTx/>
              <a:buChar char="•"/>
              <a:defRPr kumimoji="0" lang="pt-PT"/>
            </a:lvl5pPr>
            <a:extLst/>
          </a:lstStyle>
          <a:p>
            <a:pPr lvl="0"/>
            <a:r>
              <a:rPr kumimoji="0" lang="pt-PT"/>
              <a:t>Clique para adicionar a correspondência 4</a:t>
            </a:r>
          </a:p>
        </p:txBody>
      </p:sp>
      <p:sp>
        <p:nvSpPr>
          <p:cNvPr id="11" name="Rectangle 2"/>
          <p:cNvSpPr>
            <a:spLocks noGrp="1"/>
          </p:cNvSpPr>
          <p:nvPr>
            <p:ph type="title" hasCustomPrompt="1"/>
          </p:nvPr>
        </p:nvSpPr>
        <p:spPr/>
        <p:txBody>
          <a:bodyPr vert="horz"/>
          <a:lstStyle>
            <a:lvl1pPr algn="l" eaLnBrk="1" latinLnBrk="0" hangingPunct="1">
              <a:defRPr kumimoji="0" lang="pt-PT" i="1" baseline="0"/>
            </a:lvl1pPr>
            <a:extLst/>
          </a:lstStyle>
          <a:p>
            <a:r>
              <a:rPr kumimoji="0" lang="pt-PT"/>
              <a:t>Clique para escrever a sua pergunta</a:t>
            </a:r>
          </a:p>
        </p:txBody>
      </p:sp>
      <p:sp>
        <p:nvSpPr>
          <p:cNvPr id="7" name="Rectangle 5"/>
          <p:cNvSpPr>
            <a:spLocks noGrp="1"/>
          </p:cNvSpPr>
          <p:nvPr>
            <p:ph type="sldNum" sz="quarter" idx="12"/>
          </p:nvPr>
        </p:nvSpPr>
        <p:spPr/>
        <p:txBody>
          <a:bodyPr vert="horz"/>
          <a:lstStyle>
            <a:extLst/>
          </a:lstStyle>
          <a:p>
            <a:fld id="{C75B88FA-3392-4D65-A457-DB2A9953195B}" type="slidenum">
              <a:rPr/>
              <a:pPr/>
              <a:t>‹nº›</a:t>
            </a:fld>
            <a:endParaRPr kumimoji="0" lang="pt-PT"/>
          </a:p>
        </p:txBody>
      </p:sp>
      <p:cxnSp>
        <p:nvCxnSpPr>
          <p:cNvPr id="23" name="Straight Connector 23"/>
          <p:cNvCxnSpPr>
            <a:stCxn id="16" idx="3"/>
            <a:endCxn id="18" idx="1"/>
          </p:cNvCxnSpPr>
          <p:nvPr/>
        </p:nvCxnSpPr>
        <p:spPr>
          <a:xfrm>
            <a:off x="3886200" y="22860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24" name="Straight Connector 23"/>
          <p:cNvCxnSpPr>
            <a:stCxn id="12" idx="3"/>
            <a:endCxn id="19" idx="1"/>
          </p:cNvCxnSpPr>
          <p:nvPr/>
        </p:nvCxnSpPr>
        <p:spPr>
          <a:xfrm>
            <a:off x="3886200" y="32004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0" name="Straight Connector 23"/>
          <p:cNvCxnSpPr>
            <a:stCxn id="13" idx="3"/>
            <a:endCxn id="17" idx="1"/>
          </p:cNvCxnSpPr>
          <p:nvPr/>
        </p:nvCxnSpPr>
        <p:spPr>
          <a:xfrm flipV="1">
            <a:off x="3886200" y="32004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4" name="Straight Connector 23"/>
          <p:cNvCxnSpPr>
            <a:stCxn id="14" idx="3"/>
            <a:endCxn id="21" idx="1"/>
          </p:cNvCxnSpPr>
          <p:nvPr/>
        </p:nvCxnSpPr>
        <p:spPr>
          <a:xfrm>
            <a:off x="3886200" y="50292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9" name="Straight Connector 23"/>
          <p:cNvCxnSpPr>
            <a:stCxn id="10" idx="3"/>
            <a:endCxn id="15" idx="1"/>
          </p:cNvCxnSpPr>
          <p:nvPr/>
        </p:nvCxnSpPr>
        <p:spPr>
          <a:xfrm flipV="1">
            <a:off x="3886200" y="2286000"/>
            <a:ext cx="914400" cy="36576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shade val="100000"/>
                <a:satMod val="150000"/>
              </a:schemeClr>
            </a:gs>
            <a:gs pos="66000">
              <a:schemeClr val="bg2">
                <a:lumMod val="75000"/>
                <a:alpha val="87000"/>
              </a:schemeClr>
            </a:gs>
            <a:gs pos="100000">
              <a:schemeClr val="bg2">
                <a:tint val="88000"/>
                <a:satMod val="40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0" name="Rectangle 2"/>
          <p:cNvSpPr>
            <a:spLocks noGrp="1"/>
          </p:cNvSpPr>
          <p:nvPr>
            <p:ph type="title"/>
          </p:nvPr>
        </p:nvSpPr>
        <p:spPr>
          <a:xfrm>
            <a:off x="914400" y="457200"/>
            <a:ext cx="7696200" cy="1143000"/>
          </a:xfrm>
          <a:prstGeom prst="rect">
            <a:avLst/>
          </a:prstGeom>
        </p:spPr>
        <p:txBody>
          <a:bodyPr vert="horz" anchor="b">
            <a:normAutofit/>
          </a:bodyPr>
          <a:lstStyle>
            <a:extLst/>
          </a:lstStyle>
          <a:p>
            <a:pPr eaLnBrk="1" latinLnBrk="0" hangingPunct="1"/>
            <a:r>
              <a:rPr kumimoji="0" lang="pt-PT" smtClean="0"/>
              <a:t>Clique para editar o estilo</a:t>
            </a:r>
            <a:endParaRPr kumimoji="0" lang="en-US" smtClean="0"/>
          </a:p>
        </p:txBody>
      </p:sp>
      <p:sp>
        <p:nvSpPr>
          <p:cNvPr id="5" name="Rectangle 3"/>
          <p:cNvSpPr>
            <a:spLocks noGrp="1"/>
          </p:cNvSpPr>
          <p:nvPr>
            <p:ph type="body" idx="1"/>
          </p:nvPr>
        </p:nvSpPr>
        <p:spPr>
          <a:xfrm>
            <a:off x="914400" y="1905000"/>
            <a:ext cx="7467600" cy="4221163"/>
          </a:xfrm>
          <a:prstGeom prst="rect">
            <a:avLst/>
          </a:prstGeom>
        </p:spPr>
        <p:txBody>
          <a:bodyPr vert="horz">
            <a:normAutofit/>
          </a:bodyPr>
          <a:lstStyle>
            <a:extLst/>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29" name="Rectangle 4"/>
          <p:cNvSpPr>
            <a:spLocks noGrp="1"/>
          </p:cNvSpPr>
          <p:nvPr>
            <p:ph type="dt" sz="half" idx="2"/>
          </p:nvPr>
        </p:nvSpPr>
        <p:spPr>
          <a:xfrm>
            <a:off x="6705600" y="6248400"/>
            <a:ext cx="1828800" cy="323850"/>
          </a:xfrm>
          <a:prstGeom prst="rect">
            <a:avLst/>
          </a:prstGeom>
        </p:spPr>
        <p:txBody>
          <a:bodyPr vert="horz" anchor="ctr"/>
          <a:lstStyle>
            <a:lvl1pPr eaLnBrk="1" latinLnBrk="0" hangingPunct="1">
              <a:defRPr kumimoji="0" lang="pt-PT" sz="1100"/>
            </a:lvl1pPr>
            <a:extLst/>
          </a:lstStyle>
          <a:p>
            <a:pPr algn="r"/>
            <a:fld id="{8F67D422-08A8-451B-9A67-21962FC4B660}" type="datetimeFigureOut">
              <a:rPr kumimoji="0" lang="pt-PT" sz="1100"/>
              <a:pPr algn="r"/>
              <a:t>18-02-2013</a:t>
            </a:fld>
            <a:endParaRPr kumimoji="0" lang="pt-PT" sz="1050"/>
          </a:p>
        </p:txBody>
      </p:sp>
      <p:sp>
        <p:nvSpPr>
          <p:cNvPr id="18" name="Rectangle 5"/>
          <p:cNvSpPr>
            <a:spLocks noGrp="1"/>
          </p:cNvSpPr>
          <p:nvPr>
            <p:ph type="ftr" sz="quarter" idx="3"/>
          </p:nvPr>
        </p:nvSpPr>
        <p:spPr>
          <a:xfrm>
            <a:off x="457200" y="6248400"/>
            <a:ext cx="3260886" cy="323850"/>
          </a:xfrm>
          <a:prstGeom prst="rect">
            <a:avLst/>
          </a:prstGeom>
        </p:spPr>
        <p:txBody>
          <a:bodyPr vert="horz"/>
          <a:lstStyle>
            <a:lvl1pPr eaLnBrk="1" latinLnBrk="0" hangingPunct="1">
              <a:defRPr kumimoji="0" lang="pt-PT" sz="1200"/>
            </a:lvl1pPr>
            <a:extLst/>
          </a:lstStyle>
          <a:p>
            <a:endParaRPr kumimoji="0" lang="pt-PT" sz="1200"/>
          </a:p>
        </p:txBody>
      </p:sp>
      <p:sp>
        <p:nvSpPr>
          <p:cNvPr id="7" name="Slide Number Placeholder 6"/>
          <p:cNvSpPr>
            <a:spLocks noGrp="1"/>
          </p:cNvSpPr>
          <p:nvPr>
            <p:ph type="sldNum" sz="quarter" idx="4"/>
          </p:nvPr>
        </p:nvSpPr>
        <p:spPr>
          <a:xfrm>
            <a:off x="8714936" y="6151098"/>
            <a:ext cx="429064" cy="457200"/>
          </a:xfrm>
          <a:prstGeom prst="rect">
            <a:avLst/>
          </a:prstGeom>
        </p:spPr>
        <p:txBody>
          <a:bodyPr vert="horz" anchor="ctr"/>
          <a:lstStyle>
            <a:lvl1pPr eaLnBrk="1" latinLnBrk="0" hangingPunct="1">
              <a:defRPr kumimoji="0" lang="pt-PT" sz="1200"/>
            </a:lvl1pPr>
            <a:extLst/>
          </a:lstStyle>
          <a:p>
            <a:fld id="{169B2101-2E9F-420A-91A3-890890D84497}" type="slidenum">
              <a:rPr kumimoji="0" lang="pt-PT" sz="1200"/>
              <a:pPr/>
              <a:t>‹nº›</a:t>
            </a:fld>
            <a:endParaRPr kumimoji="0" lang="pt-PT" sz="1200"/>
          </a:p>
        </p:txBody>
      </p:sp>
      <p:grpSp>
        <p:nvGrpSpPr>
          <p:cNvPr id="2" name="Group 23"/>
          <p:cNvGrpSpPr/>
          <p:nvPr/>
        </p:nvGrpSpPr>
        <p:grpSpPr>
          <a:xfrm>
            <a:off x="11555" y="2000250"/>
            <a:ext cx="133350" cy="533400"/>
            <a:chOff x="0" y="2000250"/>
            <a:chExt cx="3733800" cy="533400"/>
          </a:xfrm>
        </p:grpSpPr>
        <p:sp>
          <p:nvSpPr>
            <p:cNvPr id="3"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pt-PT"/>
            </a:p>
          </p:txBody>
        </p:sp>
        <p:sp>
          <p:nvSpPr>
            <p:cNvPr id="28"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pt-PT"/>
            </a:p>
          </p:txBody>
        </p:sp>
        <p:sp>
          <p:nvSpPr>
            <p:cNvPr id="4"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pt-PT"/>
            </a:p>
          </p:txBody>
        </p:sp>
        <p:sp>
          <p:nvSpPr>
            <p:cNvPr id="12"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pt-PT"/>
            </a:p>
          </p:txBody>
        </p:sp>
        <p:sp>
          <p:nvSpPr>
            <p:cNvPr id="9"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pt-PT"/>
            </a:p>
          </p:txBody>
        </p:sp>
        <p:sp>
          <p:nvSpPr>
            <p:cNvPr id="11"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sp>
          <p:nvSpPr>
            <p:cNvPr id="31"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grpSp>
      <p:grpSp>
        <p:nvGrpSpPr>
          <p:cNvPr id="10" name="Group 35"/>
          <p:cNvGrpSpPr/>
          <p:nvPr/>
        </p:nvGrpSpPr>
        <p:grpSpPr>
          <a:xfrm>
            <a:off x="8584055" y="2000250"/>
            <a:ext cx="552450" cy="542925"/>
            <a:chOff x="8667750" y="2000250"/>
            <a:chExt cx="476250" cy="542925"/>
          </a:xfrm>
        </p:grpSpPr>
        <p:sp>
          <p:nvSpPr>
            <p:cNvPr id="13"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pt-PT"/>
            </a:p>
          </p:txBody>
        </p:sp>
        <p:sp>
          <p:nvSpPr>
            <p:cNvPr id="24"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pt-PT"/>
            </a:p>
          </p:txBody>
        </p:sp>
        <p:sp>
          <p:nvSpPr>
            <p:cNvPr id="19"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pt-PT"/>
            </a:p>
          </p:txBody>
        </p:sp>
        <p:sp>
          <p:nvSpPr>
            <p:cNvPr id="30"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pt-PT"/>
            </a:p>
          </p:txBody>
        </p:sp>
        <p:sp>
          <p:nvSpPr>
            <p:cNvPr id="17"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pt-PT"/>
            </a:p>
          </p:txBody>
        </p:sp>
        <p:sp>
          <p:nvSpPr>
            <p:cNvPr id="16"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sp>
          <p:nvSpPr>
            <p:cNvPr id="15"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pt-PT"/>
            </a:p>
          </p:txBody>
        </p:sp>
      </p:grpSp>
      <p:sp>
        <p:nvSpPr>
          <p:cNvPr id="23" name="Oval 28"/>
          <p:cNvSpPr/>
          <p:nvPr/>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pt-PT"/>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p:wedge/>
  </p:transition>
  <p:timing>
    <p:tnLst>
      <p:par>
        <p:cTn id="1" dur="indefinite" restart="never" nodeType="tmRoot"/>
      </p:par>
    </p:tnLst>
  </p:timing>
  <p:txStyles>
    <p:titleStyle>
      <a:lvl1pPr algn="l" rtl="0" eaLnBrk="1" latinLnBrk="0" hangingPunct="1">
        <a:spcBef>
          <a:spcPct val="0"/>
        </a:spcBef>
        <a:buNone/>
        <a:defRPr kumimoji="0" lang="pt-PT" sz="3600">
          <a:solidFill>
            <a:schemeClr val="tx1"/>
          </a:solidFill>
          <a:latin typeface="+mj-lt"/>
          <a:ea typeface="+mj-ea"/>
          <a:cs typeface="+mj-cs"/>
        </a:defRPr>
      </a:lvl1pPr>
      <a:lvl2pPr eaLnBrk="1" latinLnBrk="0" hangingPunct="1">
        <a:defRPr kumimoji="0" lang="pt-PT">
          <a:solidFill>
            <a:schemeClr val="tx2"/>
          </a:solidFill>
        </a:defRPr>
      </a:lvl2pPr>
      <a:lvl3pPr eaLnBrk="1" latinLnBrk="0" hangingPunct="1">
        <a:defRPr kumimoji="0" lang="pt-PT">
          <a:solidFill>
            <a:schemeClr val="tx2"/>
          </a:solidFill>
        </a:defRPr>
      </a:lvl3pPr>
      <a:lvl4pPr eaLnBrk="1" latinLnBrk="0" hangingPunct="1">
        <a:defRPr kumimoji="0" lang="pt-PT">
          <a:solidFill>
            <a:schemeClr val="tx2"/>
          </a:solidFill>
        </a:defRPr>
      </a:lvl4pPr>
      <a:lvl5pPr eaLnBrk="1" latinLnBrk="0" hangingPunct="1">
        <a:defRPr kumimoji="0" lang="pt-PT">
          <a:solidFill>
            <a:schemeClr val="tx2"/>
          </a:solidFill>
        </a:defRPr>
      </a:lvl5pPr>
      <a:lvl6pPr eaLnBrk="1" latinLnBrk="0" hangingPunct="1">
        <a:defRPr kumimoji="0" lang="pt-PT">
          <a:solidFill>
            <a:schemeClr val="tx2"/>
          </a:solidFill>
        </a:defRPr>
      </a:lvl6pPr>
      <a:lvl7pPr eaLnBrk="1" latinLnBrk="0" hangingPunct="1">
        <a:defRPr kumimoji="0" lang="pt-PT">
          <a:solidFill>
            <a:schemeClr val="tx2"/>
          </a:solidFill>
        </a:defRPr>
      </a:lvl7pPr>
      <a:lvl8pPr eaLnBrk="1" latinLnBrk="0" hangingPunct="1">
        <a:defRPr kumimoji="0" lang="pt-PT">
          <a:solidFill>
            <a:schemeClr val="tx2"/>
          </a:solidFill>
        </a:defRPr>
      </a:lvl8pPr>
      <a:lvl9pPr eaLnBrk="1" latinLnBrk="0" hangingPunct="1">
        <a:defRPr kumimoji="0" lang="pt-PT">
          <a:solidFill>
            <a:schemeClr val="tx2"/>
          </a:solidFill>
        </a:defRPr>
      </a:lvl9pPr>
      <a:extLst/>
    </p:titleStyle>
    <p:bodyStyle>
      <a:lvl1pPr marL="342900" indent="-342900" algn="l" rtl="0" eaLnBrk="1" latinLnBrk="0" hangingPunct="1">
        <a:spcBef>
          <a:spcPct val="20000"/>
        </a:spcBef>
        <a:buChar char="•"/>
        <a:defRPr kumimoji="0" lang="pt-PT" sz="2000">
          <a:solidFill>
            <a:schemeClr val="tx1"/>
          </a:solidFill>
          <a:latin typeface="+mn-lt"/>
          <a:ea typeface="+mn-ea"/>
          <a:cs typeface="+mn-cs"/>
        </a:defRPr>
      </a:lvl1pPr>
      <a:lvl2pPr marL="742950" indent="-285750" algn="l" rtl="0" eaLnBrk="1" latinLnBrk="0" hangingPunct="1">
        <a:spcBef>
          <a:spcPct val="20000"/>
        </a:spcBef>
        <a:buChar char="–"/>
        <a:defRPr kumimoji="0" lang="pt-PT" sz="2000">
          <a:solidFill>
            <a:schemeClr val="tx1"/>
          </a:solidFill>
          <a:latin typeface="+mn-lt"/>
          <a:ea typeface="+mn-ea"/>
          <a:cs typeface="+mn-cs"/>
        </a:defRPr>
      </a:lvl2pPr>
      <a:lvl3pPr marL="1143000" indent="-228600" algn="l" rtl="0" eaLnBrk="1" latinLnBrk="0" hangingPunct="1">
        <a:spcBef>
          <a:spcPct val="20000"/>
        </a:spcBef>
        <a:buChar char="•"/>
        <a:defRPr kumimoji="0" lang="pt-PT" sz="2000">
          <a:solidFill>
            <a:schemeClr val="tx1"/>
          </a:solidFill>
          <a:latin typeface="+mn-lt"/>
          <a:ea typeface="+mn-ea"/>
          <a:cs typeface="+mn-cs"/>
        </a:defRPr>
      </a:lvl3pPr>
      <a:lvl4pPr marL="1600200" indent="-228600" algn="l" rtl="0" eaLnBrk="1" latinLnBrk="0" hangingPunct="1">
        <a:spcBef>
          <a:spcPct val="20000"/>
        </a:spcBef>
        <a:buChar char="–"/>
        <a:defRPr kumimoji="0" lang="pt-PT" sz="2000">
          <a:solidFill>
            <a:schemeClr val="tx1"/>
          </a:solidFill>
          <a:latin typeface="+mn-lt"/>
          <a:ea typeface="+mn-ea"/>
          <a:cs typeface="+mn-cs"/>
        </a:defRPr>
      </a:lvl4pPr>
      <a:lvl5pPr marL="2057400" indent="-228600" algn="l" rtl="0" eaLnBrk="1" latinLnBrk="0" hangingPunct="1">
        <a:spcBef>
          <a:spcPct val="20000"/>
        </a:spcBef>
        <a:buChar char="»"/>
        <a:defRPr kumimoji="0" lang="pt-PT" sz="2000">
          <a:solidFill>
            <a:schemeClr val="tx1"/>
          </a:solidFill>
          <a:latin typeface="+mn-lt"/>
          <a:ea typeface="+mn-ea"/>
          <a:cs typeface="+mn-cs"/>
        </a:defRPr>
      </a:lvl5pPr>
      <a:lvl6pPr marL="2514600" indent="-228600" algn="l" rtl="0" eaLnBrk="1" latinLnBrk="0" hangingPunct="1">
        <a:spcBef>
          <a:spcPct val="20000"/>
        </a:spcBef>
        <a:buChar char="•"/>
        <a:defRPr kumimoji="0" lang="pt-PT" sz="2000">
          <a:solidFill>
            <a:schemeClr val="tx1"/>
          </a:solidFill>
          <a:latin typeface="+mn-lt"/>
          <a:ea typeface="+mn-ea"/>
          <a:cs typeface="+mn-cs"/>
        </a:defRPr>
      </a:lvl6pPr>
      <a:lvl7pPr marL="2971800" indent="-228600" algn="l" rtl="0" eaLnBrk="1" latinLnBrk="0" hangingPunct="1">
        <a:spcBef>
          <a:spcPct val="20000"/>
        </a:spcBef>
        <a:buChar char="•"/>
        <a:defRPr kumimoji="0" lang="pt-PT" sz="2000">
          <a:solidFill>
            <a:schemeClr val="tx1"/>
          </a:solidFill>
          <a:latin typeface="+mn-lt"/>
          <a:ea typeface="+mn-ea"/>
          <a:cs typeface="+mn-cs"/>
        </a:defRPr>
      </a:lvl7pPr>
      <a:lvl8pPr marL="3429000" indent="-228600" algn="l" rtl="0" eaLnBrk="1" latinLnBrk="0" hangingPunct="1">
        <a:spcBef>
          <a:spcPct val="20000"/>
        </a:spcBef>
        <a:buChar char="•"/>
        <a:defRPr kumimoji="0" lang="pt-PT" sz="2000">
          <a:solidFill>
            <a:schemeClr val="tx1"/>
          </a:solidFill>
          <a:latin typeface="+mn-lt"/>
          <a:ea typeface="+mn-ea"/>
          <a:cs typeface="+mn-cs"/>
        </a:defRPr>
      </a:lvl8pPr>
      <a:lvl9pPr marL="3886200" indent="-228600" algn="l" rtl="0" eaLnBrk="1" latinLnBrk="0" hangingPunct="1">
        <a:spcBef>
          <a:spcPct val="20000"/>
        </a:spcBef>
        <a:buChar char="•"/>
        <a:defRPr kumimoji="0" lang="pt-PT" sz="2000">
          <a:solidFill>
            <a:schemeClr val="tx1"/>
          </a:solidFill>
          <a:latin typeface="+mn-lt"/>
          <a:ea typeface="+mn-ea"/>
          <a:cs typeface="+mn-cs"/>
        </a:defRPr>
      </a:lvl9pPr>
      <a:extLst/>
    </p:bodyStyle>
    <p:otherStyle>
      <a:lvl1pPr marL="0" algn="l" rtl="0" eaLnBrk="1" latinLnBrk="0" hangingPunct="1">
        <a:defRPr kumimoji="0" lang="pt-PT">
          <a:solidFill>
            <a:schemeClr val="tx1"/>
          </a:solidFill>
          <a:latin typeface="+mn-lt"/>
          <a:ea typeface="+mn-ea"/>
          <a:cs typeface="+mn-cs"/>
        </a:defRPr>
      </a:lvl1pPr>
      <a:lvl2pPr marL="457200" algn="l" rtl="0" eaLnBrk="1" latinLnBrk="0" hangingPunct="1">
        <a:defRPr kumimoji="0" lang="pt-PT">
          <a:solidFill>
            <a:schemeClr val="tx1"/>
          </a:solidFill>
          <a:latin typeface="+mn-lt"/>
          <a:ea typeface="+mn-ea"/>
          <a:cs typeface="+mn-cs"/>
        </a:defRPr>
      </a:lvl2pPr>
      <a:lvl3pPr marL="914400" algn="l" rtl="0" eaLnBrk="1" latinLnBrk="0" hangingPunct="1">
        <a:defRPr kumimoji="0" lang="pt-PT">
          <a:solidFill>
            <a:schemeClr val="tx1"/>
          </a:solidFill>
          <a:latin typeface="+mn-lt"/>
          <a:ea typeface="+mn-ea"/>
          <a:cs typeface="+mn-cs"/>
        </a:defRPr>
      </a:lvl3pPr>
      <a:lvl4pPr marL="1371600" algn="l" rtl="0" eaLnBrk="1" latinLnBrk="0" hangingPunct="1">
        <a:defRPr kumimoji="0" lang="pt-PT">
          <a:solidFill>
            <a:schemeClr val="tx1"/>
          </a:solidFill>
          <a:latin typeface="+mn-lt"/>
          <a:ea typeface="+mn-ea"/>
          <a:cs typeface="+mn-cs"/>
        </a:defRPr>
      </a:lvl4pPr>
      <a:lvl5pPr marL="1828800" algn="l" rtl="0" eaLnBrk="1" latinLnBrk="0" hangingPunct="1">
        <a:defRPr kumimoji="0" lang="pt-PT">
          <a:solidFill>
            <a:schemeClr val="tx1"/>
          </a:solidFill>
          <a:latin typeface="+mn-lt"/>
          <a:ea typeface="+mn-ea"/>
          <a:cs typeface="+mn-cs"/>
        </a:defRPr>
      </a:lvl5pPr>
      <a:lvl6pPr marL="2286000" algn="l" rtl="0" eaLnBrk="1" latinLnBrk="0" hangingPunct="1">
        <a:defRPr kumimoji="0" lang="pt-PT">
          <a:solidFill>
            <a:schemeClr val="tx1"/>
          </a:solidFill>
          <a:latin typeface="+mn-lt"/>
          <a:ea typeface="+mn-ea"/>
          <a:cs typeface="+mn-cs"/>
        </a:defRPr>
      </a:lvl6pPr>
      <a:lvl7pPr marL="2743200" algn="l" rtl="0" eaLnBrk="1" latinLnBrk="0" hangingPunct="1">
        <a:defRPr kumimoji="0" lang="pt-PT">
          <a:solidFill>
            <a:schemeClr val="tx1"/>
          </a:solidFill>
          <a:latin typeface="+mn-lt"/>
          <a:ea typeface="+mn-ea"/>
          <a:cs typeface="+mn-cs"/>
        </a:defRPr>
      </a:lvl7pPr>
      <a:lvl8pPr marL="3200400" algn="l" rtl="0" eaLnBrk="1" latinLnBrk="0" hangingPunct="1">
        <a:defRPr kumimoji="0" lang="pt-PT">
          <a:solidFill>
            <a:schemeClr val="tx1"/>
          </a:solidFill>
          <a:latin typeface="+mn-lt"/>
          <a:ea typeface="+mn-ea"/>
          <a:cs typeface="+mn-cs"/>
        </a:defRPr>
      </a:lvl8pPr>
      <a:lvl9pPr marL="3657600" algn="l" rtl="0" eaLnBrk="1" latinLnBrk="0" hangingPunct="1">
        <a:defRPr kumimoji="0" lang="pt-PT">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a liv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a liv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Marcador de Posição do Título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pt-PT" smtClean="0"/>
              <a:t>Clique para editar o estilo</a:t>
            </a:r>
            <a:endParaRPr kumimoji="0" lang="en-US"/>
          </a:p>
        </p:txBody>
      </p:sp>
      <p:sp>
        <p:nvSpPr>
          <p:cNvPr id="30" name="Marcador de Posição do Texto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0" name="Marcador de Posição da Data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lgn="r"/>
            <a:fld id="{8F67D422-08A8-451B-9A67-21962FC4B660}" type="datetimeFigureOut">
              <a:rPr kumimoji="0" lang="pt-PT" sz="1100" smtClean="0"/>
              <a:pPr algn="r"/>
              <a:t>18-02-2013</a:t>
            </a:fld>
            <a:endParaRPr kumimoji="0" lang="pt-PT" sz="1050"/>
          </a:p>
        </p:txBody>
      </p:sp>
      <p:sp>
        <p:nvSpPr>
          <p:cNvPr id="22" name="Marcador de Posição do Rodapé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kumimoji="0" lang="pt-PT" sz="1200"/>
          </a:p>
        </p:txBody>
      </p:sp>
      <p:sp>
        <p:nvSpPr>
          <p:cNvPr id="18" name="Marcador de Posição do Número do Diapositivo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169B2101-2E9F-420A-91A3-890890D84497}" type="slidenum">
              <a:rPr kumimoji="0" lang="pt-PT" sz="1200" smtClean="0"/>
              <a:pPr/>
              <a:t>‹nº›</a:t>
            </a:fld>
            <a:endParaRPr kumimoji="0" lang="pt-PT" sz="1200"/>
          </a:p>
        </p:txBody>
      </p:sp>
    </p:spTree>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Lst>
  <p:transition>
    <p:wedge/>
  </p:transition>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4365104"/>
            <a:ext cx="8229600" cy="792088"/>
          </a:xfrm>
        </p:spPr>
        <p:txBody>
          <a:bodyPr>
            <a:normAutofit/>
          </a:bodyPr>
          <a:lstStyle/>
          <a:p>
            <a:r>
              <a:rPr lang="pt-PT" sz="2000" i="0" dirty="0" smtClean="0">
                <a:solidFill>
                  <a:schemeClr val="tx1"/>
                </a:solidFill>
                <a:effectLst>
                  <a:outerShdw blurRad="38100" dist="38100" dir="2700000" algn="tl">
                    <a:srgbClr val="000000">
                      <a:alpha val="43137"/>
                    </a:srgbClr>
                  </a:outerShdw>
                </a:effectLst>
                <a:latin typeface="Century Gothic" pitchFamily="34" charset="0"/>
              </a:rPr>
              <a:t>Decreto Regulamentar Regional n.º 26/2012/M, de 8 de outubro</a:t>
            </a:r>
            <a:br>
              <a:rPr lang="pt-PT" sz="2000" i="0" dirty="0" smtClean="0">
                <a:solidFill>
                  <a:schemeClr val="tx1"/>
                </a:solidFill>
                <a:effectLst>
                  <a:outerShdw blurRad="38100" dist="38100" dir="2700000" algn="tl">
                    <a:srgbClr val="000000">
                      <a:alpha val="43137"/>
                    </a:srgbClr>
                  </a:outerShdw>
                </a:effectLst>
                <a:latin typeface="Century Gothic" pitchFamily="34" charset="0"/>
              </a:rPr>
            </a:br>
            <a:endParaRPr lang="pt-PT" sz="2000" i="0" dirty="0">
              <a:solidFill>
                <a:schemeClr val="tx1"/>
              </a:solidFill>
              <a:effectLst>
                <a:outerShdw blurRad="38100" dist="38100" dir="2700000" algn="tl">
                  <a:srgbClr val="000000">
                    <a:alpha val="43137"/>
                  </a:srgbClr>
                </a:outerShdw>
              </a:effectLst>
              <a:latin typeface="Century Gothic" pitchFamily="34" charset="0"/>
            </a:endParaRPr>
          </a:p>
        </p:txBody>
      </p:sp>
      <p:pic>
        <p:nvPicPr>
          <p:cNvPr id="4" name="Imagem 3" descr="sre-drrhae-pequeno.png"/>
          <p:cNvPicPr>
            <a:picLocks noChangeAspect="1"/>
          </p:cNvPicPr>
          <p:nvPr/>
        </p:nvPicPr>
        <p:blipFill>
          <a:blip r:embed="rId2" cstate="print">
            <a:lum contrast="-19000"/>
          </a:blip>
          <a:stretch>
            <a:fillRect/>
          </a:stretch>
        </p:blipFill>
        <p:spPr>
          <a:xfrm>
            <a:off x="7092280" y="5733256"/>
            <a:ext cx="1835696" cy="864096"/>
          </a:xfrm>
          <a:prstGeom prst="rect">
            <a:avLst/>
          </a:prstGeom>
          <a:effectLst>
            <a:outerShdw blurRad="50800" dist="38100" dir="2700000" algn="tl" rotWithShape="0">
              <a:prstClr val="black">
                <a:alpha val="40000"/>
              </a:prstClr>
            </a:outerShdw>
          </a:effectLst>
        </p:spPr>
      </p:pic>
      <p:sp>
        <p:nvSpPr>
          <p:cNvPr id="6" name="CaixaDeTexto 5"/>
          <p:cNvSpPr txBox="1"/>
          <p:nvPr/>
        </p:nvSpPr>
        <p:spPr>
          <a:xfrm>
            <a:off x="611560" y="908720"/>
            <a:ext cx="7560840" cy="2123658"/>
          </a:xfrm>
          <a:prstGeom prst="rect">
            <a:avLst/>
          </a:prstGeom>
          <a:noFill/>
        </p:spPr>
        <p:txBody>
          <a:bodyPr wrap="square" rtlCol="0">
            <a:spAutoFit/>
          </a:bodyPr>
          <a:lstStyle/>
          <a:p>
            <a:pPr algn="ctr"/>
            <a:r>
              <a:rPr lang="pt-PT" sz="4400" b="1" dirty="0" smtClean="0">
                <a:effectLst>
                  <a:outerShdw blurRad="38100" dist="38100" dir="2700000" algn="tl">
                    <a:srgbClr val="000000">
                      <a:alpha val="43137"/>
                    </a:srgbClr>
                  </a:outerShdw>
                </a:effectLst>
                <a:latin typeface="Century Gothic" pitchFamily="34" charset="0"/>
              </a:rPr>
              <a:t>AVALIAÇÃO DE DESEMPENHO DO PESSOAL DOCENTE</a:t>
            </a: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584775"/>
          </a:xfrm>
          <a:prstGeom prst="rect">
            <a:avLst/>
          </a:prstGeom>
          <a:noFill/>
        </p:spPr>
        <p:txBody>
          <a:bodyPr wrap="square" rtlCol="0">
            <a:spAutoFit/>
          </a:bodyPr>
          <a:lstStyle/>
          <a:p>
            <a:r>
              <a:rPr lang="pt-PT" sz="3200" b="1" dirty="0" smtClean="0">
                <a:latin typeface="Century Gothic" pitchFamily="34" charset="0"/>
              </a:rPr>
              <a:t>AVALIADOR EXTERNO (1)</a:t>
            </a:r>
            <a:endParaRPr lang="pt-PT" sz="3200" dirty="0">
              <a:latin typeface="Century Gothic" pitchFamily="34" charset="0"/>
            </a:endParaRPr>
          </a:p>
        </p:txBody>
      </p:sp>
      <p:sp>
        <p:nvSpPr>
          <p:cNvPr id="8" name="CaixaDeTexto 7"/>
          <p:cNvSpPr txBox="1"/>
          <p:nvPr/>
        </p:nvSpPr>
        <p:spPr>
          <a:xfrm>
            <a:off x="323528" y="1268760"/>
            <a:ext cx="8280920" cy="837152"/>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endParaRPr lang="pt-PT" sz="2200" b="1" dirty="0" smtClean="0"/>
          </a:p>
          <a:p>
            <a:pPr marL="342900" indent="-342900" algn="just">
              <a:spcBef>
                <a:spcPct val="20000"/>
              </a:spcBef>
              <a:buSzPct val="111000"/>
              <a:buFont typeface="Wingdings" pitchFamily="2" charset="2"/>
              <a:buChar char="v"/>
              <a:defRPr lang="pt-PT"/>
            </a:pPr>
            <a:endParaRPr lang="pt-PT" sz="2200" b="1" dirty="0" smtClean="0"/>
          </a:p>
        </p:txBody>
      </p:sp>
      <p:sp>
        <p:nvSpPr>
          <p:cNvPr id="6" name="CaixaDeTexto 5"/>
          <p:cNvSpPr txBox="1"/>
          <p:nvPr/>
        </p:nvSpPr>
        <p:spPr>
          <a:xfrm>
            <a:off x="323528" y="1052736"/>
            <a:ext cx="8352928" cy="830997"/>
          </a:xfrm>
          <a:prstGeom prst="rect">
            <a:avLst/>
          </a:prstGeom>
          <a:noFill/>
        </p:spPr>
        <p:txBody>
          <a:bodyPr wrap="square" rtlCol="0">
            <a:spAutoFit/>
          </a:bodyPr>
          <a:lstStyle/>
          <a:p>
            <a:pPr algn="just"/>
            <a:r>
              <a:rPr lang="pt-PT" sz="2400" dirty="0" smtClean="0">
                <a:latin typeface="Century Gothic" pitchFamily="34" charset="0"/>
              </a:rPr>
              <a:t>O avaliador externo deve reunir, cumulativamente, os seguintes requisitos:</a:t>
            </a:r>
          </a:p>
        </p:txBody>
      </p:sp>
      <p:sp>
        <p:nvSpPr>
          <p:cNvPr id="7" name="CaixaDeTexto 6"/>
          <p:cNvSpPr txBox="1"/>
          <p:nvPr/>
        </p:nvSpPr>
        <p:spPr>
          <a:xfrm>
            <a:off x="467544" y="1988841"/>
            <a:ext cx="8352928" cy="4632037"/>
          </a:xfrm>
          <a:prstGeom prst="rect">
            <a:avLst/>
          </a:prstGeom>
          <a:noFill/>
        </p:spPr>
        <p:txBody>
          <a:bodyPr wrap="square" rtlCol="0">
            <a:spAutoFit/>
          </a:bodyPr>
          <a:lstStyle/>
          <a:p>
            <a:pPr marL="0" lvl="1" algn="just">
              <a:spcAft>
                <a:spcPts val="1800"/>
              </a:spcAft>
              <a:buClr>
                <a:srgbClr val="0FA0BE"/>
              </a:buClr>
              <a:buFont typeface="Wingdings 2" pitchFamily="18" charset="2"/>
              <a:buChar char=""/>
            </a:pPr>
            <a:r>
              <a:rPr lang="pt-PT" sz="2400" dirty="0" smtClean="0">
                <a:latin typeface="Century Gothic" pitchFamily="34" charset="0"/>
              </a:rPr>
              <a:t> </a:t>
            </a:r>
            <a:r>
              <a:rPr lang="pt-PT" sz="2500" dirty="0" smtClean="0">
                <a:latin typeface="Century Gothic" pitchFamily="34" charset="0"/>
              </a:rPr>
              <a:t>Estar integrado em escalão </a:t>
            </a:r>
            <a:r>
              <a:rPr lang="pt-PT" sz="2500" b="1" dirty="0" smtClean="0">
                <a:latin typeface="Century Gothic" pitchFamily="34" charset="0"/>
              </a:rPr>
              <a:t>igual ou superior </a:t>
            </a:r>
            <a:r>
              <a:rPr lang="pt-PT" sz="2500" dirty="0" smtClean="0">
                <a:latin typeface="Century Gothic" pitchFamily="34" charset="0"/>
              </a:rPr>
              <a:t>ao do avaliado;</a:t>
            </a:r>
          </a:p>
          <a:p>
            <a:pPr marL="0" lvl="1" algn="just">
              <a:spcAft>
                <a:spcPts val="1800"/>
              </a:spcAft>
              <a:buClr>
                <a:srgbClr val="0FA0BE"/>
              </a:buClr>
              <a:buFont typeface="Wingdings 2" pitchFamily="18" charset="2"/>
              <a:buChar char=""/>
            </a:pPr>
            <a:r>
              <a:rPr lang="pt-PT" sz="2500" dirty="0" smtClean="0">
                <a:latin typeface="Century Gothic" pitchFamily="34" charset="0"/>
              </a:rPr>
              <a:t> Pertencer ao mesmo </a:t>
            </a:r>
            <a:r>
              <a:rPr lang="pt-PT" sz="2500" b="1" dirty="0" smtClean="0">
                <a:latin typeface="Century Gothic" pitchFamily="34" charset="0"/>
              </a:rPr>
              <a:t>grupo de recrutamento </a:t>
            </a:r>
            <a:r>
              <a:rPr lang="pt-PT" sz="2500" dirty="0" smtClean="0">
                <a:latin typeface="Century Gothic" pitchFamily="34" charset="0"/>
              </a:rPr>
              <a:t>do avaliado;</a:t>
            </a:r>
          </a:p>
          <a:p>
            <a:pPr marL="0" lvl="1" algn="just">
              <a:spcAft>
                <a:spcPts val="1800"/>
              </a:spcAft>
              <a:buClr>
                <a:srgbClr val="0FA0BE"/>
              </a:buClr>
              <a:buFont typeface="Wingdings 2" pitchFamily="18" charset="2"/>
              <a:buChar char=""/>
            </a:pPr>
            <a:r>
              <a:rPr lang="pt-PT" sz="2500" dirty="0" smtClean="0">
                <a:latin typeface="Century Gothic" pitchFamily="34" charset="0"/>
              </a:rPr>
              <a:t> Possuir na última avaliação do desempenho menção </a:t>
            </a:r>
            <a:r>
              <a:rPr lang="pt-PT" sz="2500" b="1" dirty="0" smtClean="0">
                <a:latin typeface="Century Gothic" pitchFamily="34" charset="0"/>
              </a:rPr>
              <a:t>igual ou superior </a:t>
            </a:r>
            <a:r>
              <a:rPr lang="pt-PT" sz="2500" dirty="0" smtClean="0">
                <a:latin typeface="Century Gothic" pitchFamily="34" charset="0"/>
              </a:rPr>
              <a:t>a </a:t>
            </a:r>
            <a:r>
              <a:rPr lang="pt-PT" sz="2500" i="1" dirty="0" smtClean="0">
                <a:latin typeface="Century Gothic" pitchFamily="34" charset="0"/>
              </a:rPr>
              <a:t>Bom</a:t>
            </a:r>
            <a:r>
              <a:rPr lang="pt-PT" sz="2500" dirty="0" smtClean="0">
                <a:latin typeface="Century Gothic" pitchFamily="34" charset="0"/>
              </a:rPr>
              <a:t>;</a:t>
            </a:r>
          </a:p>
          <a:p>
            <a:pPr marL="0" lvl="1" algn="just">
              <a:spcAft>
                <a:spcPts val="1800"/>
              </a:spcAft>
              <a:buClr>
                <a:srgbClr val="0FA0BE"/>
              </a:buClr>
              <a:buFont typeface="Wingdings 2" pitchFamily="18" charset="2"/>
              <a:buChar char=""/>
            </a:pPr>
            <a:r>
              <a:rPr lang="pt-PT" sz="2500" dirty="0" smtClean="0">
                <a:latin typeface="Century Gothic" pitchFamily="34" charset="0"/>
              </a:rPr>
              <a:t> Ser </a:t>
            </a:r>
            <a:r>
              <a:rPr lang="pt-PT" sz="2500" b="1" dirty="0" smtClean="0">
                <a:latin typeface="Century Gothic" pitchFamily="34" charset="0"/>
              </a:rPr>
              <a:t>titular de formação </a:t>
            </a:r>
            <a:r>
              <a:rPr lang="pt-PT" sz="2500" dirty="0" smtClean="0">
                <a:latin typeface="Century Gothic" pitchFamily="34" charset="0"/>
              </a:rPr>
              <a:t>em avaliação do desempenho docente, supervisão pedagógica ou deter experiência profissional em supervisão pedagógica no âmbito da formação de docentes.</a:t>
            </a: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646331"/>
          </a:xfrm>
          <a:prstGeom prst="rect">
            <a:avLst/>
          </a:prstGeom>
          <a:noFill/>
        </p:spPr>
        <p:txBody>
          <a:bodyPr wrap="square" rtlCol="0">
            <a:spAutoFit/>
          </a:bodyPr>
          <a:lstStyle/>
          <a:p>
            <a:r>
              <a:rPr lang="pt-PT" sz="3600" b="1" dirty="0" smtClean="0">
                <a:latin typeface="Century Gothic" pitchFamily="34" charset="0"/>
              </a:rPr>
              <a:t>AVALIADOR EXTERNO (1</a:t>
            </a:r>
            <a:r>
              <a:rPr lang="pt-PT" sz="3200" b="1" dirty="0" smtClean="0">
                <a:latin typeface="Century Gothic" pitchFamily="34" charset="0"/>
              </a:rPr>
              <a:t>)</a:t>
            </a:r>
            <a:endParaRPr lang="pt-PT" sz="3200" dirty="0">
              <a:latin typeface="Century Gothic" pitchFamily="34" charset="0"/>
            </a:endParaRPr>
          </a:p>
        </p:txBody>
      </p:sp>
      <p:sp>
        <p:nvSpPr>
          <p:cNvPr id="8" name="CaixaDeTexto 7"/>
          <p:cNvSpPr txBox="1"/>
          <p:nvPr/>
        </p:nvSpPr>
        <p:spPr>
          <a:xfrm>
            <a:off x="323528" y="1268760"/>
            <a:ext cx="8280920" cy="837152"/>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endParaRPr lang="pt-PT" sz="2200" b="1" dirty="0" smtClean="0"/>
          </a:p>
          <a:p>
            <a:pPr marL="342900" indent="-342900" algn="just">
              <a:spcBef>
                <a:spcPct val="20000"/>
              </a:spcBef>
              <a:buSzPct val="111000"/>
              <a:buFont typeface="Wingdings" pitchFamily="2" charset="2"/>
              <a:buChar char="v"/>
              <a:defRPr lang="pt-PT"/>
            </a:pPr>
            <a:endParaRPr lang="pt-PT" sz="2200" b="1" dirty="0" smtClean="0"/>
          </a:p>
        </p:txBody>
      </p:sp>
      <p:sp>
        <p:nvSpPr>
          <p:cNvPr id="6" name="CaixaDeTexto 5"/>
          <p:cNvSpPr txBox="1"/>
          <p:nvPr/>
        </p:nvSpPr>
        <p:spPr>
          <a:xfrm>
            <a:off x="323528" y="1268760"/>
            <a:ext cx="8352928" cy="584775"/>
          </a:xfrm>
          <a:prstGeom prst="rect">
            <a:avLst/>
          </a:prstGeom>
          <a:noFill/>
        </p:spPr>
        <p:txBody>
          <a:bodyPr wrap="square" rtlCol="0">
            <a:spAutoFit/>
          </a:bodyPr>
          <a:lstStyle/>
          <a:p>
            <a:pPr algn="just"/>
            <a:r>
              <a:rPr lang="pt-PT" sz="3200" dirty="0" smtClean="0">
                <a:latin typeface="Century Gothic" pitchFamily="34" charset="0"/>
              </a:rPr>
              <a:t>Ao avaliador externo compete:</a:t>
            </a:r>
          </a:p>
        </p:txBody>
      </p:sp>
      <p:sp>
        <p:nvSpPr>
          <p:cNvPr id="7" name="CaixaDeTexto 6"/>
          <p:cNvSpPr txBox="1"/>
          <p:nvPr/>
        </p:nvSpPr>
        <p:spPr>
          <a:xfrm>
            <a:off x="467544" y="2492896"/>
            <a:ext cx="8352928" cy="2908489"/>
          </a:xfrm>
          <a:prstGeom prst="rect">
            <a:avLst/>
          </a:prstGeom>
          <a:noFill/>
        </p:spPr>
        <p:txBody>
          <a:bodyPr wrap="square" rtlCol="0">
            <a:spAutoFit/>
          </a:bodyPr>
          <a:lstStyle/>
          <a:p>
            <a:pPr marL="0" lvl="1" algn="just">
              <a:spcAft>
                <a:spcPts val="1800"/>
              </a:spcAft>
              <a:buClr>
                <a:srgbClr val="0FA0BE"/>
              </a:buClr>
              <a:buFont typeface="Wingdings 2" pitchFamily="18" charset="2"/>
              <a:buChar char=""/>
            </a:pPr>
            <a:r>
              <a:rPr lang="pt-PT" sz="2400" dirty="0" smtClean="0">
                <a:latin typeface="Century Gothic" pitchFamily="34" charset="0"/>
              </a:rPr>
              <a:t> </a:t>
            </a:r>
            <a:r>
              <a:rPr lang="pt-PT" sz="2800" dirty="0" smtClean="0">
                <a:latin typeface="Century Gothic" pitchFamily="34" charset="0"/>
              </a:rPr>
              <a:t>Proceder à avaliação externa da dimensão </a:t>
            </a:r>
            <a:r>
              <a:rPr lang="pt-PT" sz="2800" b="1" dirty="0" smtClean="0">
                <a:latin typeface="Century Gothic" pitchFamily="34" charset="0"/>
              </a:rPr>
              <a:t>científica e pedagógica </a:t>
            </a:r>
            <a:r>
              <a:rPr lang="pt-PT" sz="2800" dirty="0" smtClean="0">
                <a:latin typeface="Century Gothic" pitchFamily="34" charset="0"/>
              </a:rPr>
              <a:t>dos docentes por ela abrangidos;</a:t>
            </a:r>
          </a:p>
          <a:p>
            <a:pPr marL="0" lvl="1" algn="just">
              <a:spcAft>
                <a:spcPts val="1800"/>
              </a:spcAft>
              <a:buClr>
                <a:srgbClr val="0FA0BE"/>
              </a:buClr>
              <a:buFont typeface="Wingdings 2" pitchFamily="18" charset="2"/>
              <a:buChar char=""/>
            </a:pPr>
            <a:r>
              <a:rPr lang="pt-PT" sz="2800" dirty="0" smtClean="0">
                <a:latin typeface="Century Gothic" pitchFamily="34" charset="0"/>
              </a:rPr>
              <a:t> Integrar  uma </a:t>
            </a:r>
            <a:r>
              <a:rPr lang="pt-PT" sz="2800" b="1" dirty="0" smtClean="0">
                <a:latin typeface="Century Gothic" pitchFamily="34" charset="0"/>
              </a:rPr>
              <a:t>bolsa de avaliadores </a:t>
            </a:r>
            <a:r>
              <a:rPr lang="pt-PT" sz="2800" dirty="0" smtClean="0">
                <a:latin typeface="Century Gothic" pitchFamily="34" charset="0"/>
              </a:rPr>
              <a:t>constituída por docentes de todos os grupos de recrutamento.</a:t>
            </a: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646331"/>
          </a:xfrm>
          <a:prstGeom prst="rect">
            <a:avLst/>
          </a:prstGeom>
          <a:noFill/>
        </p:spPr>
        <p:txBody>
          <a:bodyPr wrap="square" rtlCol="0">
            <a:spAutoFit/>
          </a:bodyPr>
          <a:lstStyle/>
          <a:p>
            <a:r>
              <a:rPr lang="pt-PT" sz="3600" b="1" dirty="0" smtClean="0">
                <a:latin typeface="Century Gothic" pitchFamily="34" charset="0"/>
              </a:rPr>
              <a:t>AVALIAÇÃO EXTERNA </a:t>
            </a:r>
            <a:endParaRPr lang="pt-PT" sz="3200" dirty="0">
              <a:latin typeface="Century Gothic" pitchFamily="34" charset="0"/>
            </a:endParaRPr>
          </a:p>
        </p:txBody>
      </p:sp>
      <p:sp>
        <p:nvSpPr>
          <p:cNvPr id="8" name="CaixaDeTexto 7"/>
          <p:cNvSpPr txBox="1"/>
          <p:nvPr/>
        </p:nvSpPr>
        <p:spPr>
          <a:xfrm>
            <a:off x="323528" y="1268760"/>
            <a:ext cx="8280920" cy="837152"/>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endParaRPr lang="pt-PT" sz="2200" b="1" dirty="0" smtClean="0"/>
          </a:p>
          <a:p>
            <a:pPr marL="342900" indent="-342900" algn="just">
              <a:spcBef>
                <a:spcPct val="20000"/>
              </a:spcBef>
              <a:buSzPct val="111000"/>
              <a:buFont typeface="Wingdings" pitchFamily="2" charset="2"/>
              <a:buChar char="v"/>
              <a:defRPr lang="pt-PT"/>
            </a:pPr>
            <a:endParaRPr lang="pt-PT" sz="2200" b="1" dirty="0" smtClean="0"/>
          </a:p>
        </p:txBody>
      </p:sp>
      <p:sp>
        <p:nvSpPr>
          <p:cNvPr id="6" name="CaixaDeTexto 5"/>
          <p:cNvSpPr txBox="1"/>
          <p:nvPr/>
        </p:nvSpPr>
        <p:spPr>
          <a:xfrm>
            <a:off x="323528" y="1268760"/>
            <a:ext cx="8352928" cy="584775"/>
          </a:xfrm>
          <a:prstGeom prst="rect">
            <a:avLst/>
          </a:prstGeom>
          <a:noFill/>
        </p:spPr>
        <p:txBody>
          <a:bodyPr wrap="square" rtlCol="0">
            <a:spAutoFit/>
          </a:bodyPr>
          <a:lstStyle/>
          <a:p>
            <a:pPr algn="just"/>
            <a:r>
              <a:rPr lang="pt-PT" sz="3200" dirty="0" smtClean="0">
                <a:latin typeface="Century Gothic" pitchFamily="34" charset="0"/>
              </a:rPr>
              <a:t>Obrigatória para:</a:t>
            </a:r>
          </a:p>
        </p:txBody>
      </p:sp>
      <p:sp>
        <p:nvSpPr>
          <p:cNvPr id="7" name="CaixaDeTexto 6"/>
          <p:cNvSpPr txBox="1"/>
          <p:nvPr/>
        </p:nvSpPr>
        <p:spPr>
          <a:xfrm>
            <a:off x="467544" y="2060848"/>
            <a:ext cx="8352928" cy="4231928"/>
          </a:xfrm>
          <a:prstGeom prst="rect">
            <a:avLst/>
          </a:prstGeom>
          <a:noFill/>
        </p:spPr>
        <p:txBody>
          <a:bodyPr wrap="square" rtlCol="0">
            <a:spAutoFit/>
          </a:bodyPr>
          <a:lstStyle/>
          <a:p>
            <a:pPr marL="0" lvl="1" algn="just">
              <a:spcAft>
                <a:spcPts val="1800"/>
              </a:spcAft>
              <a:buClr>
                <a:srgbClr val="0FA0BE"/>
              </a:buClr>
              <a:buFont typeface="Wingdings 2" pitchFamily="18" charset="2"/>
              <a:buChar char=""/>
            </a:pPr>
            <a:r>
              <a:rPr lang="pt-PT" sz="2400" dirty="0" smtClean="0">
                <a:latin typeface="Century Gothic" pitchFamily="34" charset="0"/>
              </a:rPr>
              <a:t> </a:t>
            </a:r>
            <a:r>
              <a:rPr lang="pt-PT" sz="2800" dirty="0" smtClean="0">
                <a:latin typeface="Century Gothic" pitchFamily="34" charset="0"/>
              </a:rPr>
              <a:t>Docentes em período probatório;</a:t>
            </a:r>
          </a:p>
          <a:p>
            <a:pPr marL="0" lvl="1" algn="just">
              <a:spcAft>
                <a:spcPts val="1800"/>
              </a:spcAft>
              <a:buClr>
                <a:srgbClr val="0FA0BE"/>
              </a:buClr>
              <a:buFont typeface="Wingdings 2" pitchFamily="18" charset="2"/>
              <a:buChar char=""/>
            </a:pPr>
            <a:r>
              <a:rPr lang="pt-PT" sz="2800" dirty="0" smtClean="0">
                <a:latin typeface="Century Gothic" pitchFamily="34" charset="0"/>
              </a:rPr>
              <a:t> Docentes integrados nos 2º e 4º escalões da carreira;</a:t>
            </a:r>
          </a:p>
          <a:p>
            <a:pPr marL="0" lvl="1" algn="just">
              <a:spcAft>
                <a:spcPts val="1800"/>
              </a:spcAft>
              <a:buClr>
                <a:srgbClr val="0FA0BE"/>
              </a:buClr>
              <a:buFont typeface="Wingdings 2" pitchFamily="18" charset="2"/>
              <a:buChar char=""/>
            </a:pPr>
            <a:r>
              <a:rPr lang="pt-PT" sz="2800" dirty="0" smtClean="0">
                <a:latin typeface="Century Gothic" pitchFamily="34" charset="0"/>
              </a:rPr>
              <a:t>Para a atribuição da menção de </a:t>
            </a:r>
            <a:r>
              <a:rPr lang="pt-PT" sz="2800" i="1" dirty="0" smtClean="0">
                <a:latin typeface="Century Gothic" pitchFamily="34" charset="0"/>
              </a:rPr>
              <a:t>Excelente</a:t>
            </a:r>
            <a:r>
              <a:rPr lang="pt-PT" sz="2800" dirty="0" smtClean="0">
                <a:latin typeface="Century Gothic" pitchFamily="34" charset="0"/>
              </a:rPr>
              <a:t>, em qualquer escalão;</a:t>
            </a:r>
          </a:p>
          <a:p>
            <a:pPr marL="0" lvl="1" algn="just">
              <a:spcAft>
                <a:spcPts val="1800"/>
              </a:spcAft>
              <a:buClr>
                <a:srgbClr val="0FA0BE"/>
              </a:buClr>
              <a:buFont typeface="Wingdings 2" pitchFamily="18" charset="2"/>
              <a:buChar char=""/>
            </a:pPr>
            <a:r>
              <a:rPr lang="pt-PT" sz="2800" dirty="0" smtClean="0">
                <a:latin typeface="Century Gothic" pitchFamily="34" charset="0"/>
              </a:rPr>
              <a:t>Docentes integrados na carreira que tenham obtido na última avaliação de desempenho a menção de </a:t>
            </a:r>
            <a:r>
              <a:rPr lang="pt-PT" sz="2800" i="1" dirty="0" smtClean="0">
                <a:latin typeface="Century Gothic" pitchFamily="34" charset="0"/>
              </a:rPr>
              <a:t>Insuficiente</a:t>
            </a:r>
            <a:r>
              <a:rPr lang="pt-PT" sz="2800" dirty="0" smtClean="0">
                <a:latin typeface="Century Gothic" pitchFamily="34" charset="0"/>
              </a:rPr>
              <a:t>.</a:t>
            </a: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584775"/>
          </a:xfrm>
          <a:prstGeom prst="rect">
            <a:avLst/>
          </a:prstGeom>
          <a:noFill/>
        </p:spPr>
        <p:txBody>
          <a:bodyPr wrap="square" rtlCol="0">
            <a:spAutoFit/>
          </a:bodyPr>
          <a:lstStyle/>
          <a:p>
            <a:r>
              <a:rPr lang="pt-PT" sz="3200" b="1" dirty="0" smtClean="0">
                <a:latin typeface="Century Gothic" pitchFamily="34" charset="0"/>
              </a:rPr>
              <a:t>AVALIADOR INTERNO (1)</a:t>
            </a:r>
            <a:endParaRPr lang="pt-PT" sz="3200" dirty="0">
              <a:latin typeface="Century Gothic" pitchFamily="34" charset="0"/>
            </a:endParaRPr>
          </a:p>
        </p:txBody>
      </p:sp>
      <p:sp>
        <p:nvSpPr>
          <p:cNvPr id="8" name="CaixaDeTexto 7"/>
          <p:cNvSpPr txBox="1"/>
          <p:nvPr/>
        </p:nvSpPr>
        <p:spPr>
          <a:xfrm>
            <a:off x="323528" y="1124744"/>
            <a:ext cx="8280920" cy="1569660"/>
          </a:xfrm>
          <a:prstGeom prst="rect">
            <a:avLst/>
          </a:prstGeom>
          <a:noFill/>
        </p:spPr>
        <p:txBody>
          <a:bodyPr wrap="square" rtlCol="0">
            <a:spAutoFit/>
          </a:bodyPr>
          <a:lstStyle/>
          <a:p>
            <a:pPr algn="just"/>
            <a:r>
              <a:rPr lang="pt-PT" sz="2400" dirty="0" smtClean="0">
                <a:latin typeface="Century Gothic" pitchFamily="34" charset="0"/>
              </a:rPr>
              <a:t>É avaliador interno o docente que reúna, preferencialmente, </a:t>
            </a:r>
            <a:r>
              <a:rPr lang="pt-PT" sz="2400" b="1" dirty="0" smtClean="0">
                <a:latin typeface="Century Gothic" pitchFamily="34" charset="0"/>
              </a:rPr>
              <a:t>os requisitos previstos para os avaliadores externos</a:t>
            </a:r>
            <a:r>
              <a:rPr lang="pt-PT" sz="2400" dirty="0" smtClean="0">
                <a:latin typeface="Century Gothic" pitchFamily="34" charset="0"/>
              </a:rPr>
              <a:t>, e é designado nos seguintes termos:</a:t>
            </a:r>
          </a:p>
        </p:txBody>
      </p:sp>
      <p:sp>
        <p:nvSpPr>
          <p:cNvPr id="7" name="CaixaDeTexto 6"/>
          <p:cNvSpPr txBox="1"/>
          <p:nvPr/>
        </p:nvSpPr>
        <p:spPr>
          <a:xfrm>
            <a:off x="467544" y="1988841"/>
            <a:ext cx="8352928" cy="477054"/>
          </a:xfrm>
          <a:prstGeom prst="rect">
            <a:avLst/>
          </a:prstGeom>
          <a:noFill/>
        </p:spPr>
        <p:txBody>
          <a:bodyPr wrap="square" rtlCol="0">
            <a:spAutoFit/>
          </a:bodyPr>
          <a:lstStyle/>
          <a:p>
            <a:pPr marL="0" lvl="1" algn="just">
              <a:spcAft>
                <a:spcPts val="1800"/>
              </a:spcAft>
              <a:buClr>
                <a:srgbClr val="0FA0BE"/>
              </a:buClr>
            </a:pPr>
            <a:endParaRPr lang="pt-PT" sz="2500" dirty="0" smtClean="0">
              <a:latin typeface="Century Gothic" pitchFamily="34" charset="0"/>
            </a:endParaRPr>
          </a:p>
        </p:txBody>
      </p:sp>
      <p:sp>
        <p:nvSpPr>
          <p:cNvPr id="9" name="Rectângulo 8"/>
          <p:cNvSpPr/>
          <p:nvPr/>
        </p:nvSpPr>
        <p:spPr>
          <a:xfrm>
            <a:off x="323528" y="2852936"/>
            <a:ext cx="8280920" cy="3647152"/>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400" dirty="0" smtClean="0">
                <a:latin typeface="Century Gothic" pitchFamily="34" charset="0"/>
              </a:rPr>
              <a:t>Nos estabelecimentos de educação e nas escolas do 1.º ciclo do ensino básico com ou sem unidades de educação pré-escolar, respetivamente, pelo </a:t>
            </a:r>
            <a:r>
              <a:rPr lang="pt-PT" sz="2400" b="1" dirty="0" smtClean="0">
                <a:latin typeface="Century Gothic" pitchFamily="34" charset="0"/>
              </a:rPr>
              <a:t>conselho pedagógico </a:t>
            </a:r>
            <a:r>
              <a:rPr lang="pt-PT" sz="2400" dirty="0" smtClean="0">
                <a:latin typeface="Century Gothic" pitchFamily="34" charset="0"/>
              </a:rPr>
              <a:t>e pelo </a:t>
            </a:r>
            <a:r>
              <a:rPr lang="pt-PT" sz="2400" b="1" dirty="0" smtClean="0">
                <a:latin typeface="Century Gothic" pitchFamily="34" charset="0"/>
              </a:rPr>
              <a:t>conselho escolar</a:t>
            </a:r>
            <a:r>
              <a:rPr lang="pt-PT" sz="2400" dirty="0" smtClean="0">
                <a:latin typeface="Century Gothic" pitchFamily="34" charset="0"/>
              </a:rPr>
              <a:t>;</a:t>
            </a:r>
          </a:p>
          <a:p>
            <a:pPr marL="0" lvl="1" algn="just">
              <a:spcAft>
                <a:spcPts val="1800"/>
              </a:spcAft>
              <a:buClr>
                <a:srgbClr val="0FA0BE"/>
              </a:buClr>
              <a:buFont typeface="Wingdings 2" pitchFamily="18" charset="2"/>
              <a:buChar char=""/>
            </a:pPr>
            <a:r>
              <a:rPr lang="pt-PT" sz="2400" dirty="0" smtClean="0">
                <a:latin typeface="Century Gothic" pitchFamily="34" charset="0"/>
              </a:rPr>
              <a:t>Nos estabelecimentos dos 2.º e 3.º ciclos do ensino básico e ensino secundário pelo </a:t>
            </a:r>
            <a:r>
              <a:rPr lang="pt-PT" sz="2400" b="1" dirty="0" smtClean="0">
                <a:latin typeface="Century Gothic" pitchFamily="34" charset="0"/>
              </a:rPr>
              <a:t>coordenador de departamento curricular</a:t>
            </a:r>
            <a:r>
              <a:rPr lang="pt-PT" sz="2400" dirty="0" smtClean="0">
                <a:latin typeface="Century Gothic" pitchFamily="34" charset="0"/>
              </a:rPr>
              <a:t>, de entre os docentes do respetivo departamento, quando este não seja avaliador;</a:t>
            </a: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584775"/>
          </a:xfrm>
          <a:prstGeom prst="rect">
            <a:avLst/>
          </a:prstGeom>
          <a:noFill/>
        </p:spPr>
        <p:txBody>
          <a:bodyPr wrap="square" rtlCol="0">
            <a:spAutoFit/>
          </a:bodyPr>
          <a:lstStyle/>
          <a:p>
            <a:r>
              <a:rPr lang="pt-PT" sz="3200" b="1" dirty="0" smtClean="0">
                <a:latin typeface="Century Gothic" pitchFamily="34" charset="0"/>
              </a:rPr>
              <a:t>AVALIADOR INTERNO (2)</a:t>
            </a:r>
            <a:endParaRPr lang="pt-PT" sz="3200" dirty="0">
              <a:latin typeface="Century Gothic" pitchFamily="34" charset="0"/>
            </a:endParaRPr>
          </a:p>
        </p:txBody>
      </p:sp>
      <p:sp>
        <p:nvSpPr>
          <p:cNvPr id="8" name="CaixaDeTexto 7"/>
          <p:cNvSpPr txBox="1"/>
          <p:nvPr/>
        </p:nvSpPr>
        <p:spPr>
          <a:xfrm>
            <a:off x="323528" y="1412776"/>
            <a:ext cx="8280920" cy="1692771"/>
          </a:xfrm>
          <a:prstGeom prst="rect">
            <a:avLst/>
          </a:prstGeom>
          <a:noFill/>
        </p:spPr>
        <p:txBody>
          <a:bodyPr wrap="square" rtlCol="0">
            <a:spAutoFit/>
          </a:bodyPr>
          <a:lstStyle/>
          <a:p>
            <a:pPr algn="just"/>
            <a:r>
              <a:rPr lang="pt-PT" sz="2600" dirty="0" smtClean="0">
                <a:latin typeface="Century Gothic" pitchFamily="34" charset="0"/>
              </a:rPr>
              <a:t>É avaliador interno o docente que reúna, preferencialmente, </a:t>
            </a:r>
            <a:r>
              <a:rPr lang="pt-PT" sz="2600" b="1" dirty="0" smtClean="0">
                <a:latin typeface="Century Gothic" pitchFamily="34" charset="0"/>
              </a:rPr>
              <a:t>os requisitos previstos para os avaliadores externos</a:t>
            </a:r>
            <a:r>
              <a:rPr lang="pt-PT" sz="2600" dirty="0" smtClean="0">
                <a:latin typeface="Century Gothic" pitchFamily="34" charset="0"/>
              </a:rPr>
              <a:t>, e é designado nos seguintes termos:</a:t>
            </a:r>
          </a:p>
        </p:txBody>
      </p:sp>
      <p:sp>
        <p:nvSpPr>
          <p:cNvPr id="7" name="CaixaDeTexto 6"/>
          <p:cNvSpPr txBox="1"/>
          <p:nvPr/>
        </p:nvSpPr>
        <p:spPr>
          <a:xfrm>
            <a:off x="467544" y="1988841"/>
            <a:ext cx="8352928" cy="477054"/>
          </a:xfrm>
          <a:prstGeom prst="rect">
            <a:avLst/>
          </a:prstGeom>
          <a:noFill/>
        </p:spPr>
        <p:txBody>
          <a:bodyPr wrap="square" rtlCol="0">
            <a:spAutoFit/>
          </a:bodyPr>
          <a:lstStyle/>
          <a:p>
            <a:pPr marL="0" lvl="1" algn="just">
              <a:spcAft>
                <a:spcPts val="1800"/>
              </a:spcAft>
              <a:buClr>
                <a:srgbClr val="0FA0BE"/>
              </a:buClr>
            </a:pPr>
            <a:endParaRPr lang="pt-PT" sz="2500" dirty="0" smtClean="0">
              <a:latin typeface="Century Gothic" pitchFamily="34" charset="0"/>
            </a:endParaRPr>
          </a:p>
        </p:txBody>
      </p:sp>
      <p:sp>
        <p:nvSpPr>
          <p:cNvPr id="9" name="Rectângulo 8"/>
          <p:cNvSpPr/>
          <p:nvPr/>
        </p:nvSpPr>
        <p:spPr>
          <a:xfrm>
            <a:off x="323528" y="3645024"/>
            <a:ext cx="8280920" cy="1815882"/>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800" dirty="0" smtClean="0">
                <a:latin typeface="Century Gothic" pitchFamily="34" charset="0"/>
              </a:rPr>
              <a:t> Nas instituições de educação especial e serviços técnicos da Direção Regional de Educação pela </a:t>
            </a:r>
            <a:r>
              <a:rPr lang="pt-PT" sz="2800" b="1" dirty="0" smtClean="0">
                <a:latin typeface="Century Gothic" pitchFamily="34" charset="0"/>
              </a:rPr>
              <a:t>comissão de representação do pessoal docente</a:t>
            </a:r>
            <a:r>
              <a:rPr lang="pt-PT" sz="2800" dirty="0" smtClean="0">
                <a:latin typeface="Century Gothic" pitchFamily="34" charset="0"/>
              </a:rPr>
              <a:t>.</a:t>
            </a:r>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584775"/>
          </a:xfrm>
          <a:prstGeom prst="rect">
            <a:avLst/>
          </a:prstGeom>
          <a:noFill/>
        </p:spPr>
        <p:txBody>
          <a:bodyPr wrap="square" rtlCol="0">
            <a:spAutoFit/>
          </a:bodyPr>
          <a:lstStyle/>
          <a:p>
            <a:r>
              <a:rPr lang="pt-PT" sz="3200" b="1" dirty="0" smtClean="0">
                <a:latin typeface="Century Gothic" pitchFamily="34" charset="0"/>
              </a:rPr>
              <a:t>AVALIADOR INTERNO (3)</a:t>
            </a:r>
            <a:endParaRPr lang="pt-PT" sz="3200" dirty="0">
              <a:latin typeface="Century Gothic" pitchFamily="34" charset="0"/>
            </a:endParaRPr>
          </a:p>
        </p:txBody>
      </p:sp>
      <p:sp>
        <p:nvSpPr>
          <p:cNvPr id="8" name="CaixaDeTexto 7"/>
          <p:cNvSpPr txBox="1"/>
          <p:nvPr/>
        </p:nvSpPr>
        <p:spPr>
          <a:xfrm>
            <a:off x="323528" y="1340768"/>
            <a:ext cx="8280920" cy="1815882"/>
          </a:xfrm>
          <a:prstGeom prst="rect">
            <a:avLst/>
          </a:prstGeom>
          <a:noFill/>
        </p:spPr>
        <p:txBody>
          <a:bodyPr wrap="square" rtlCol="0">
            <a:spAutoFit/>
          </a:bodyPr>
          <a:lstStyle/>
          <a:p>
            <a:pPr algn="just"/>
            <a:r>
              <a:rPr lang="pt-PT" sz="2800" dirty="0" smtClean="0">
                <a:latin typeface="Century Gothic" pitchFamily="34" charset="0"/>
              </a:rPr>
              <a:t>Compete ao avaliador interno a avaliação do desenvolvimento das atividades realizadas pelos avaliados nas dimensões, através dos seguintes elementos:</a:t>
            </a:r>
          </a:p>
        </p:txBody>
      </p:sp>
      <p:sp>
        <p:nvSpPr>
          <p:cNvPr id="7" name="CaixaDeTexto 6"/>
          <p:cNvSpPr txBox="1"/>
          <p:nvPr/>
        </p:nvSpPr>
        <p:spPr>
          <a:xfrm>
            <a:off x="467544" y="1988841"/>
            <a:ext cx="8352928" cy="477054"/>
          </a:xfrm>
          <a:prstGeom prst="rect">
            <a:avLst/>
          </a:prstGeom>
          <a:noFill/>
        </p:spPr>
        <p:txBody>
          <a:bodyPr wrap="square" rtlCol="0">
            <a:spAutoFit/>
          </a:bodyPr>
          <a:lstStyle/>
          <a:p>
            <a:pPr marL="0" lvl="1" algn="just">
              <a:spcAft>
                <a:spcPts val="1800"/>
              </a:spcAft>
              <a:buClr>
                <a:srgbClr val="0FA0BE"/>
              </a:buClr>
            </a:pPr>
            <a:endParaRPr lang="pt-PT" sz="2500" dirty="0" smtClean="0">
              <a:latin typeface="Century Gothic" pitchFamily="34" charset="0"/>
            </a:endParaRPr>
          </a:p>
        </p:txBody>
      </p:sp>
      <p:sp>
        <p:nvSpPr>
          <p:cNvPr id="9" name="Rectângulo 8"/>
          <p:cNvSpPr/>
          <p:nvPr/>
        </p:nvSpPr>
        <p:spPr>
          <a:xfrm>
            <a:off x="323528" y="3429000"/>
            <a:ext cx="8280920" cy="3139321"/>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800" b="1" dirty="0" smtClean="0">
                <a:latin typeface="Century Gothic" pitchFamily="34" charset="0"/>
              </a:rPr>
              <a:t>Projeto docente </a:t>
            </a:r>
            <a:r>
              <a:rPr lang="pt-PT" sz="2800" dirty="0" smtClean="0">
                <a:latin typeface="Century Gothic" pitchFamily="34" charset="0"/>
              </a:rPr>
              <a:t>(caráter opcional, nos termos do n.º 4 do artigo 17.º); </a:t>
            </a:r>
          </a:p>
          <a:p>
            <a:pPr marL="0" lvl="1" algn="just">
              <a:spcAft>
                <a:spcPts val="1800"/>
              </a:spcAft>
              <a:buClr>
                <a:srgbClr val="0FA0BE"/>
              </a:buClr>
              <a:buFont typeface="Wingdings 2" pitchFamily="18" charset="2"/>
              <a:buChar char=""/>
            </a:pPr>
            <a:r>
              <a:rPr lang="pt-PT" sz="2800" dirty="0" smtClean="0">
                <a:latin typeface="Century Gothic" pitchFamily="34" charset="0"/>
              </a:rPr>
              <a:t> </a:t>
            </a:r>
            <a:r>
              <a:rPr lang="pt-PT" sz="2800" b="1" dirty="0" smtClean="0">
                <a:latin typeface="Century Gothic" pitchFamily="34" charset="0"/>
              </a:rPr>
              <a:t>Documento de registo e avaliação </a:t>
            </a:r>
            <a:r>
              <a:rPr lang="pt-PT" sz="2800" dirty="0" smtClean="0">
                <a:latin typeface="Century Gothic" pitchFamily="34" charset="0"/>
              </a:rPr>
              <a:t>aprovado pelo conselho pedagógico para esse efeito; </a:t>
            </a:r>
          </a:p>
          <a:p>
            <a:pPr marL="0" lvl="1" algn="just">
              <a:spcAft>
                <a:spcPts val="1800"/>
              </a:spcAft>
              <a:buClr>
                <a:srgbClr val="0FA0BE"/>
              </a:buClr>
              <a:buFont typeface="Wingdings 2" pitchFamily="18" charset="2"/>
              <a:buChar char=""/>
            </a:pPr>
            <a:r>
              <a:rPr lang="pt-PT" sz="2800" dirty="0" smtClean="0">
                <a:latin typeface="Century Gothic" pitchFamily="34" charset="0"/>
              </a:rPr>
              <a:t> Relatórios de </a:t>
            </a:r>
            <a:r>
              <a:rPr lang="pt-PT" sz="2800" b="1" dirty="0" smtClean="0">
                <a:latin typeface="Century Gothic" pitchFamily="34" charset="0"/>
              </a:rPr>
              <a:t>autoavaliação</a:t>
            </a:r>
            <a:r>
              <a:rPr lang="pt-PT" sz="2800" dirty="0" smtClean="0">
                <a:latin typeface="Century Gothic" pitchFamily="34" charset="0"/>
              </a:rPr>
              <a:t>. </a:t>
            </a:r>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584775"/>
          </a:xfrm>
          <a:prstGeom prst="rect">
            <a:avLst/>
          </a:prstGeom>
          <a:noFill/>
        </p:spPr>
        <p:txBody>
          <a:bodyPr wrap="square" rtlCol="0">
            <a:spAutoFit/>
          </a:bodyPr>
          <a:lstStyle/>
          <a:p>
            <a:r>
              <a:rPr lang="pt-PT" sz="3200" b="1" dirty="0" smtClean="0">
                <a:latin typeface="Century Gothic" pitchFamily="34" charset="0"/>
              </a:rPr>
              <a:t>PROCEDIMENTOS</a:t>
            </a:r>
            <a:endParaRPr lang="pt-PT" sz="3200" dirty="0">
              <a:latin typeface="Century Gothic" pitchFamily="34" charset="0"/>
            </a:endParaRPr>
          </a:p>
        </p:txBody>
      </p:sp>
      <p:sp>
        <p:nvSpPr>
          <p:cNvPr id="8" name="CaixaDeTexto 7"/>
          <p:cNvSpPr txBox="1"/>
          <p:nvPr/>
        </p:nvSpPr>
        <p:spPr>
          <a:xfrm>
            <a:off x="395536" y="1124744"/>
            <a:ext cx="8280920" cy="892552"/>
          </a:xfrm>
          <a:prstGeom prst="rect">
            <a:avLst/>
          </a:prstGeom>
          <a:noFill/>
        </p:spPr>
        <p:txBody>
          <a:bodyPr wrap="square" rtlCol="0">
            <a:spAutoFit/>
          </a:bodyPr>
          <a:lstStyle/>
          <a:p>
            <a:pPr algn="just"/>
            <a:r>
              <a:rPr lang="pt-PT" sz="2600" dirty="0" smtClean="0">
                <a:latin typeface="Century Gothic" pitchFamily="34" charset="0"/>
              </a:rPr>
              <a:t>Compete aos estabelecimentos e serviços a concretização dos seguintes processos:</a:t>
            </a:r>
          </a:p>
        </p:txBody>
      </p:sp>
      <p:sp>
        <p:nvSpPr>
          <p:cNvPr id="7" name="CaixaDeTexto 6"/>
          <p:cNvSpPr txBox="1"/>
          <p:nvPr/>
        </p:nvSpPr>
        <p:spPr>
          <a:xfrm>
            <a:off x="467544" y="1988841"/>
            <a:ext cx="8352928" cy="477054"/>
          </a:xfrm>
          <a:prstGeom prst="rect">
            <a:avLst/>
          </a:prstGeom>
          <a:noFill/>
        </p:spPr>
        <p:txBody>
          <a:bodyPr wrap="square" rtlCol="0">
            <a:spAutoFit/>
          </a:bodyPr>
          <a:lstStyle/>
          <a:p>
            <a:pPr marL="0" lvl="1" algn="just">
              <a:spcAft>
                <a:spcPts val="1800"/>
              </a:spcAft>
              <a:buClr>
                <a:srgbClr val="0FA0BE"/>
              </a:buClr>
            </a:pPr>
            <a:endParaRPr lang="pt-PT" sz="2500" dirty="0" smtClean="0">
              <a:latin typeface="Century Gothic" pitchFamily="34" charset="0"/>
            </a:endParaRPr>
          </a:p>
        </p:txBody>
      </p:sp>
      <p:sp>
        <p:nvSpPr>
          <p:cNvPr id="9" name="Rectângulo 8"/>
          <p:cNvSpPr/>
          <p:nvPr/>
        </p:nvSpPr>
        <p:spPr>
          <a:xfrm>
            <a:off x="395536" y="2132856"/>
            <a:ext cx="8280920" cy="5232202"/>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800" dirty="0" smtClean="0">
                <a:latin typeface="Century Gothic" pitchFamily="34" charset="0"/>
              </a:rPr>
              <a:t> </a:t>
            </a:r>
            <a:r>
              <a:rPr lang="pt-PT" sz="2400" dirty="0" smtClean="0">
                <a:latin typeface="Century Gothic" pitchFamily="34" charset="0"/>
              </a:rPr>
              <a:t>Constituição da secção de avaliação do desempenho docente;</a:t>
            </a:r>
          </a:p>
          <a:p>
            <a:pPr marL="0" lvl="1" algn="just">
              <a:spcAft>
                <a:spcPts val="1800"/>
              </a:spcAft>
              <a:buClr>
                <a:srgbClr val="0FA0BE"/>
              </a:buClr>
              <a:buFont typeface="Wingdings 2" pitchFamily="18" charset="2"/>
              <a:buChar char=""/>
            </a:pPr>
            <a:r>
              <a:rPr lang="pt-PT" sz="2400" dirty="0" smtClean="0">
                <a:latin typeface="Century Gothic" pitchFamily="34" charset="0"/>
              </a:rPr>
              <a:t> Aprovação dos parâmetros para a avaliação interna;</a:t>
            </a:r>
          </a:p>
          <a:p>
            <a:pPr marL="0" lvl="1" algn="just">
              <a:spcAft>
                <a:spcPts val="1800"/>
              </a:spcAft>
              <a:buClr>
                <a:srgbClr val="0FA0BE"/>
              </a:buClr>
              <a:buFont typeface="Wingdings 2" pitchFamily="18" charset="2"/>
              <a:buChar char=""/>
            </a:pPr>
            <a:r>
              <a:rPr lang="pt-PT" sz="2400" dirty="0" smtClean="0">
                <a:latin typeface="Century Gothic" pitchFamily="34" charset="0"/>
              </a:rPr>
              <a:t> Fixação da calendarização;</a:t>
            </a:r>
          </a:p>
          <a:p>
            <a:pPr marL="0" lvl="1" algn="just">
              <a:spcAft>
                <a:spcPts val="1800"/>
              </a:spcAft>
              <a:buClr>
                <a:srgbClr val="0FA0BE"/>
              </a:buClr>
              <a:buFont typeface="Wingdings 2" pitchFamily="18" charset="2"/>
              <a:buChar char=""/>
            </a:pPr>
            <a:r>
              <a:rPr lang="pt-PT" sz="2400" dirty="0" smtClean="0">
                <a:latin typeface="Century Gothic" pitchFamily="34" charset="0"/>
              </a:rPr>
              <a:t> Conceção do documento de registo e avaliação;</a:t>
            </a:r>
          </a:p>
          <a:p>
            <a:pPr marL="0" lvl="1" algn="just">
              <a:spcAft>
                <a:spcPts val="1800"/>
              </a:spcAft>
              <a:buClr>
                <a:srgbClr val="0FA0BE"/>
              </a:buClr>
              <a:buFont typeface="Wingdings 2" pitchFamily="18" charset="2"/>
              <a:buChar char=""/>
            </a:pPr>
            <a:r>
              <a:rPr lang="pt-PT" sz="2400" dirty="0" smtClean="0">
                <a:latin typeface="Century Gothic" pitchFamily="34" charset="0"/>
              </a:rPr>
              <a:t> Aprovação e publicitação do documento de registo e avaliação;</a:t>
            </a:r>
          </a:p>
          <a:p>
            <a:pPr marL="0" lvl="1" algn="just">
              <a:spcAft>
                <a:spcPts val="1800"/>
              </a:spcAft>
              <a:buClr>
                <a:srgbClr val="0FA0BE"/>
              </a:buClr>
              <a:buFont typeface="Wingdings 2" pitchFamily="18" charset="2"/>
              <a:buChar char=""/>
            </a:pPr>
            <a:r>
              <a:rPr lang="pt-PT" sz="2400" dirty="0" smtClean="0">
                <a:latin typeface="Century Gothic" pitchFamily="34" charset="0"/>
              </a:rPr>
              <a:t> Designação dos avaliadores internos;</a:t>
            </a:r>
          </a:p>
          <a:p>
            <a:pPr marL="0" lvl="1" algn="just">
              <a:spcAft>
                <a:spcPts val="1800"/>
              </a:spcAft>
              <a:buClr>
                <a:srgbClr val="0FA0BE"/>
              </a:buClr>
              <a:buFont typeface="Wingdings 2" pitchFamily="18" charset="2"/>
              <a:buChar char=""/>
            </a:pPr>
            <a:endParaRPr lang="pt-PT" sz="240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332656"/>
            <a:ext cx="8424936" cy="584775"/>
          </a:xfrm>
          <a:prstGeom prst="rect">
            <a:avLst/>
          </a:prstGeom>
          <a:noFill/>
        </p:spPr>
        <p:txBody>
          <a:bodyPr wrap="square" rtlCol="0">
            <a:spAutoFit/>
          </a:bodyPr>
          <a:lstStyle/>
          <a:p>
            <a:r>
              <a:rPr lang="pt-PT" sz="3200" b="1" dirty="0" smtClean="0">
                <a:latin typeface="Century Gothic" pitchFamily="34" charset="0"/>
              </a:rPr>
              <a:t>PROCEDIMENTOS</a:t>
            </a:r>
            <a:endParaRPr lang="pt-PT" sz="3200" dirty="0">
              <a:latin typeface="Century Gothic" pitchFamily="34" charset="0"/>
            </a:endParaRPr>
          </a:p>
        </p:txBody>
      </p:sp>
      <p:sp>
        <p:nvSpPr>
          <p:cNvPr id="8" name="CaixaDeTexto 7"/>
          <p:cNvSpPr txBox="1"/>
          <p:nvPr/>
        </p:nvSpPr>
        <p:spPr>
          <a:xfrm>
            <a:off x="395536" y="1268760"/>
            <a:ext cx="8280920" cy="954107"/>
          </a:xfrm>
          <a:prstGeom prst="rect">
            <a:avLst/>
          </a:prstGeom>
          <a:noFill/>
        </p:spPr>
        <p:txBody>
          <a:bodyPr wrap="square" rtlCol="0">
            <a:spAutoFit/>
          </a:bodyPr>
          <a:lstStyle/>
          <a:p>
            <a:pPr algn="just"/>
            <a:r>
              <a:rPr lang="pt-PT" sz="2800" dirty="0" smtClean="0">
                <a:latin typeface="Century Gothic" pitchFamily="34" charset="0"/>
              </a:rPr>
              <a:t>Compete aos estabelecimentos e serviços a concretização dos seguintes processos:</a:t>
            </a:r>
          </a:p>
        </p:txBody>
      </p:sp>
      <p:sp>
        <p:nvSpPr>
          <p:cNvPr id="7" name="CaixaDeTexto 6"/>
          <p:cNvSpPr txBox="1"/>
          <p:nvPr/>
        </p:nvSpPr>
        <p:spPr>
          <a:xfrm>
            <a:off x="467544" y="1988841"/>
            <a:ext cx="8352928" cy="477054"/>
          </a:xfrm>
          <a:prstGeom prst="rect">
            <a:avLst/>
          </a:prstGeom>
          <a:noFill/>
        </p:spPr>
        <p:txBody>
          <a:bodyPr wrap="square" rtlCol="0">
            <a:spAutoFit/>
          </a:bodyPr>
          <a:lstStyle/>
          <a:p>
            <a:pPr marL="0" lvl="1" algn="just">
              <a:spcAft>
                <a:spcPts val="1800"/>
              </a:spcAft>
              <a:buClr>
                <a:srgbClr val="0FA0BE"/>
              </a:buClr>
            </a:pPr>
            <a:endParaRPr lang="pt-PT" sz="2500" dirty="0" smtClean="0">
              <a:latin typeface="Century Gothic" pitchFamily="34" charset="0"/>
            </a:endParaRPr>
          </a:p>
        </p:txBody>
      </p:sp>
      <p:sp>
        <p:nvSpPr>
          <p:cNvPr id="9" name="Rectângulo 8"/>
          <p:cNvSpPr/>
          <p:nvPr/>
        </p:nvSpPr>
        <p:spPr>
          <a:xfrm>
            <a:off x="395536" y="2492896"/>
            <a:ext cx="8280920" cy="3600986"/>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800" dirty="0" smtClean="0">
                <a:latin typeface="Century Gothic" pitchFamily="34" charset="0"/>
              </a:rPr>
              <a:t> Avaliação interna;</a:t>
            </a:r>
          </a:p>
          <a:p>
            <a:pPr marL="0" lvl="1" algn="just">
              <a:spcAft>
                <a:spcPts val="1800"/>
              </a:spcAft>
              <a:buClr>
                <a:srgbClr val="0FA0BE"/>
              </a:buClr>
              <a:buFont typeface="Wingdings 2" pitchFamily="18" charset="2"/>
              <a:buChar char=""/>
            </a:pPr>
            <a:r>
              <a:rPr lang="pt-PT" sz="2800" dirty="0" smtClean="0">
                <a:latin typeface="Century Gothic" pitchFamily="34" charset="0"/>
              </a:rPr>
              <a:t> Harmonização e aprovação da classificação final;</a:t>
            </a:r>
          </a:p>
          <a:p>
            <a:pPr marL="0" lvl="1" algn="just">
              <a:spcAft>
                <a:spcPts val="1800"/>
              </a:spcAft>
              <a:buClr>
                <a:srgbClr val="0FA0BE"/>
              </a:buClr>
              <a:buFont typeface="Wingdings 2" pitchFamily="18" charset="2"/>
              <a:buChar char=""/>
            </a:pPr>
            <a:r>
              <a:rPr lang="pt-PT" sz="2800" dirty="0" smtClean="0">
                <a:latin typeface="Century Gothic" pitchFamily="34" charset="0"/>
              </a:rPr>
              <a:t> Aprovação da classificação final;</a:t>
            </a:r>
          </a:p>
          <a:p>
            <a:pPr marL="0" lvl="1" algn="just">
              <a:spcAft>
                <a:spcPts val="1800"/>
              </a:spcAft>
              <a:buClr>
                <a:srgbClr val="0FA0BE"/>
              </a:buClr>
              <a:buFont typeface="Wingdings 2" pitchFamily="18" charset="2"/>
              <a:buChar char=""/>
            </a:pPr>
            <a:r>
              <a:rPr lang="pt-PT" sz="2800" dirty="0" smtClean="0">
                <a:latin typeface="Century Gothic" pitchFamily="34" charset="0"/>
              </a:rPr>
              <a:t> Apreciação das reclamações;</a:t>
            </a:r>
          </a:p>
          <a:p>
            <a:pPr marL="0" lvl="1" algn="just">
              <a:spcAft>
                <a:spcPts val="1800"/>
              </a:spcAft>
              <a:buClr>
                <a:srgbClr val="0FA0BE"/>
              </a:buClr>
              <a:buFont typeface="Wingdings 2" pitchFamily="18" charset="2"/>
              <a:buChar char=""/>
            </a:pPr>
            <a:r>
              <a:rPr lang="pt-PT" sz="2800" dirty="0" smtClean="0">
                <a:latin typeface="Century Gothic" pitchFamily="34" charset="0"/>
              </a:rPr>
              <a:t> Aprovação do plano de formação.</a:t>
            </a:r>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646331"/>
          </a:xfrm>
          <a:prstGeom prst="rect">
            <a:avLst/>
          </a:prstGeom>
          <a:noFill/>
        </p:spPr>
        <p:txBody>
          <a:bodyPr wrap="square" rtlCol="0">
            <a:spAutoFit/>
          </a:bodyPr>
          <a:lstStyle/>
          <a:p>
            <a:r>
              <a:rPr lang="pt-PT" sz="3600" b="1" dirty="0" smtClean="0">
                <a:latin typeface="Century Gothic" pitchFamily="34" charset="0"/>
              </a:rPr>
              <a:t>CALENDARIZAÇÃO</a:t>
            </a:r>
            <a:endParaRPr lang="pt-PT" sz="3600" dirty="0">
              <a:latin typeface="Century Gothic" pitchFamily="34" charset="0"/>
            </a:endParaRPr>
          </a:p>
        </p:txBody>
      </p:sp>
      <p:sp>
        <p:nvSpPr>
          <p:cNvPr id="8" name="CaixaDeTexto 7"/>
          <p:cNvSpPr txBox="1"/>
          <p:nvPr/>
        </p:nvSpPr>
        <p:spPr>
          <a:xfrm>
            <a:off x="323528" y="1268760"/>
            <a:ext cx="8280920" cy="837152"/>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endParaRPr lang="pt-PT" sz="2200" b="1" dirty="0" smtClean="0"/>
          </a:p>
          <a:p>
            <a:pPr marL="342900" indent="-342900" algn="just">
              <a:spcBef>
                <a:spcPct val="20000"/>
              </a:spcBef>
              <a:buSzPct val="111000"/>
              <a:buFont typeface="Wingdings" pitchFamily="2" charset="2"/>
              <a:buChar char="v"/>
              <a:defRPr lang="pt-PT"/>
            </a:pPr>
            <a:endParaRPr lang="pt-PT" sz="2200" b="1" dirty="0" smtClean="0"/>
          </a:p>
        </p:txBody>
      </p:sp>
      <p:sp>
        <p:nvSpPr>
          <p:cNvPr id="4" name="Rectângulo 3"/>
          <p:cNvSpPr/>
          <p:nvPr/>
        </p:nvSpPr>
        <p:spPr>
          <a:xfrm>
            <a:off x="467544" y="1700808"/>
            <a:ext cx="8136904" cy="2554545"/>
          </a:xfrm>
          <a:prstGeom prst="rect">
            <a:avLst/>
          </a:prstGeom>
        </p:spPr>
        <p:txBody>
          <a:bodyPr wrap="square">
            <a:spAutoFit/>
          </a:bodyPr>
          <a:lstStyle/>
          <a:p>
            <a:pPr algn="just"/>
            <a:r>
              <a:rPr lang="pt-PT" sz="3200" dirty="0" smtClean="0">
                <a:latin typeface="Century Gothic" pitchFamily="34" charset="0"/>
              </a:rPr>
              <a:t>A calendarização do processo de avaliação do desempenho docente é </a:t>
            </a:r>
            <a:r>
              <a:rPr lang="pt-PT" sz="3200" b="1" dirty="0" smtClean="0">
                <a:latin typeface="Century Gothic" pitchFamily="34" charset="0"/>
              </a:rPr>
              <a:t>decidida em cada estabelecimento</a:t>
            </a:r>
            <a:r>
              <a:rPr lang="pt-PT" sz="3200" dirty="0" smtClean="0">
                <a:latin typeface="Century Gothic" pitchFamily="34" charset="0"/>
              </a:rPr>
              <a:t>, instituição ou serviço, em coordenação com os avaliadores.</a:t>
            </a:r>
          </a:p>
        </p:txBody>
      </p:sp>
    </p:spTree>
  </p:cSld>
  <p:clrMapOvr>
    <a:masterClrMapping/>
  </p:clrMapOvr>
  <p:transition>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p:cNvSpPr txBox="1"/>
          <p:nvPr/>
        </p:nvSpPr>
        <p:spPr>
          <a:xfrm>
            <a:off x="323528" y="1268760"/>
            <a:ext cx="8280920" cy="837152"/>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endParaRPr lang="pt-PT" sz="2200" b="1" dirty="0" smtClean="0"/>
          </a:p>
          <a:p>
            <a:pPr marL="342900" indent="-342900" algn="just">
              <a:spcBef>
                <a:spcPct val="20000"/>
              </a:spcBef>
              <a:buSzPct val="111000"/>
              <a:buFont typeface="Wingdings" pitchFamily="2" charset="2"/>
              <a:buChar char="v"/>
              <a:defRPr lang="pt-PT"/>
            </a:pPr>
            <a:endParaRPr lang="pt-PT" sz="2200" b="1" dirty="0" smtClean="0"/>
          </a:p>
        </p:txBody>
      </p:sp>
      <p:sp>
        <p:nvSpPr>
          <p:cNvPr id="4" name="Rectângulo 3"/>
          <p:cNvSpPr/>
          <p:nvPr/>
        </p:nvSpPr>
        <p:spPr>
          <a:xfrm>
            <a:off x="467544" y="260648"/>
            <a:ext cx="8136904" cy="1015663"/>
          </a:xfrm>
          <a:prstGeom prst="rect">
            <a:avLst/>
          </a:prstGeom>
        </p:spPr>
        <p:txBody>
          <a:bodyPr wrap="square">
            <a:spAutoFit/>
          </a:bodyPr>
          <a:lstStyle/>
          <a:p>
            <a:pPr algn="just"/>
            <a:r>
              <a:rPr lang="pt-PT" sz="2000" dirty="0" smtClean="0">
                <a:latin typeface="Century Gothic" pitchFamily="34" charset="0"/>
              </a:rPr>
              <a:t>Para o ano escolar 2012/2013, excecionalmente, devido à data de publicação dos diplomas regulamentares, poderá ser estabelecido o seguinte cronograma para a avaliação interna:</a:t>
            </a:r>
          </a:p>
        </p:txBody>
      </p:sp>
      <p:graphicFrame>
        <p:nvGraphicFramePr>
          <p:cNvPr id="6" name="Tabela 5"/>
          <p:cNvGraphicFramePr>
            <a:graphicFrameLocks noGrp="1"/>
          </p:cNvGraphicFramePr>
          <p:nvPr/>
        </p:nvGraphicFramePr>
        <p:xfrm>
          <a:off x="395536" y="1412777"/>
          <a:ext cx="8352927" cy="5202412"/>
        </p:xfrm>
        <a:graphic>
          <a:graphicData uri="http://schemas.openxmlformats.org/drawingml/2006/table">
            <a:tbl>
              <a:tblPr/>
              <a:tblGrid>
                <a:gridCol w="3096344"/>
                <a:gridCol w="1837708"/>
                <a:gridCol w="569313"/>
                <a:gridCol w="570312"/>
                <a:gridCol w="569313"/>
                <a:gridCol w="570312"/>
                <a:gridCol w="569313"/>
                <a:gridCol w="570312"/>
              </a:tblGrid>
              <a:tr h="936103">
                <a:tc>
                  <a:txBody>
                    <a:bodyPr/>
                    <a:lstStyle/>
                    <a:p>
                      <a:pPr algn="ctr">
                        <a:spcAft>
                          <a:spcPts val="0"/>
                        </a:spcAft>
                      </a:pPr>
                      <a:r>
                        <a:rPr lang="pt-PT" sz="1800" b="1" dirty="0">
                          <a:solidFill>
                            <a:schemeClr val="bg1"/>
                          </a:solidFill>
                          <a:latin typeface="Century Gothic"/>
                          <a:ea typeface="Times New Roman"/>
                        </a:rPr>
                        <a:t>ETAPA</a:t>
                      </a:r>
                      <a:endParaRPr lang="pt-PT" sz="1800" dirty="0">
                        <a:solidFill>
                          <a:schemeClr val="bg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A6A6A6"/>
                    </a:solidFill>
                  </a:tcPr>
                </a:tc>
                <a:tc>
                  <a:txBody>
                    <a:bodyPr/>
                    <a:lstStyle/>
                    <a:p>
                      <a:pPr algn="ctr">
                        <a:spcAft>
                          <a:spcPts val="0"/>
                        </a:spcAft>
                      </a:pPr>
                      <a:r>
                        <a:rPr lang="pt-PT" sz="1600" b="1" dirty="0">
                          <a:solidFill>
                            <a:schemeClr val="bg1"/>
                          </a:solidFill>
                          <a:latin typeface="Century Gothic"/>
                          <a:ea typeface="Times New Roman"/>
                        </a:rPr>
                        <a:t>INTERVENIENTE(S)</a:t>
                      </a:r>
                      <a:endParaRPr lang="pt-PT" sz="1600" dirty="0">
                        <a:solidFill>
                          <a:schemeClr val="bg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A6A6A6"/>
                    </a:solidFill>
                  </a:tcPr>
                </a:tc>
                <a:tc>
                  <a:txBody>
                    <a:bodyPr/>
                    <a:lstStyle/>
                    <a:p>
                      <a:pPr marL="71755" marR="71755" algn="ctr">
                        <a:spcAft>
                          <a:spcPts val="0"/>
                        </a:spcAft>
                      </a:pPr>
                      <a:r>
                        <a:rPr lang="pt-PT" sz="1400" dirty="0">
                          <a:solidFill>
                            <a:schemeClr val="bg1"/>
                          </a:solidFill>
                          <a:latin typeface="Century Gothic"/>
                          <a:ea typeface="Times New Roman"/>
                        </a:rPr>
                        <a:t>Janeiro</a:t>
                      </a:r>
                      <a:endParaRPr lang="pt-PT" sz="14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400" dirty="0">
                          <a:solidFill>
                            <a:schemeClr val="bg1"/>
                          </a:solidFill>
                          <a:latin typeface="Century Gothic"/>
                          <a:ea typeface="Times New Roman"/>
                        </a:rPr>
                        <a:t>Fevereiro</a:t>
                      </a:r>
                      <a:endParaRPr lang="pt-PT" sz="14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400" dirty="0">
                          <a:solidFill>
                            <a:schemeClr val="bg1"/>
                          </a:solidFill>
                          <a:latin typeface="Century Gothic"/>
                          <a:ea typeface="Times New Roman"/>
                        </a:rPr>
                        <a:t>Março</a:t>
                      </a:r>
                      <a:endParaRPr lang="pt-PT" sz="14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400" dirty="0">
                          <a:solidFill>
                            <a:schemeClr val="bg1"/>
                          </a:solidFill>
                          <a:latin typeface="Century Gothic"/>
                          <a:ea typeface="Times New Roman"/>
                        </a:rPr>
                        <a:t>Abril</a:t>
                      </a:r>
                      <a:endParaRPr lang="pt-PT" sz="14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400" dirty="0">
                          <a:solidFill>
                            <a:schemeClr val="bg1"/>
                          </a:solidFill>
                          <a:latin typeface="Century Gothic"/>
                          <a:ea typeface="Times New Roman"/>
                        </a:rPr>
                        <a:t>Maio</a:t>
                      </a:r>
                      <a:endParaRPr lang="pt-PT" sz="14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400" dirty="0">
                          <a:solidFill>
                            <a:schemeClr val="bg1"/>
                          </a:solidFill>
                          <a:latin typeface="Century Gothic"/>
                          <a:ea typeface="Times New Roman"/>
                        </a:rPr>
                        <a:t>Junho</a:t>
                      </a:r>
                      <a:endParaRPr lang="pt-PT" sz="14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r>
              <a:tr h="734598">
                <a:tc>
                  <a:txBody>
                    <a:bodyPr/>
                    <a:lstStyle/>
                    <a:p>
                      <a:pPr marL="342900" lvl="0" indent="-342900" algn="l">
                        <a:lnSpc>
                          <a:spcPct val="115000"/>
                        </a:lnSpc>
                        <a:spcAft>
                          <a:spcPts val="0"/>
                        </a:spcAft>
                        <a:buSzPts val="800"/>
                        <a:buFont typeface="Courier New" pitchFamily="49" charset="0"/>
                        <a:buChar char="o"/>
                      </a:pPr>
                      <a:r>
                        <a:rPr lang="pt-PT" sz="1600" dirty="0">
                          <a:solidFill>
                            <a:schemeClr val="bg1"/>
                          </a:solidFill>
                          <a:latin typeface="Century Gothic"/>
                          <a:ea typeface="Calibri"/>
                          <a:cs typeface="Times New Roman"/>
                        </a:rPr>
                        <a:t>Apresentação do projeto docente (opcional)</a:t>
                      </a:r>
                      <a:endParaRPr lang="pt-PT" sz="1600" dirty="0">
                        <a:solidFill>
                          <a:schemeClr val="bg1"/>
                        </a:solidFill>
                        <a:latin typeface="Calibri"/>
                        <a:ea typeface="Calibri"/>
                        <a:cs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600" dirty="0">
                          <a:solidFill>
                            <a:schemeClr val="tx1"/>
                          </a:solidFill>
                          <a:latin typeface="Century Gothic"/>
                          <a:ea typeface="Times New Roman"/>
                        </a:rPr>
                        <a:t>Avaliado</a:t>
                      </a:r>
                      <a:endParaRPr lang="pt-PT" sz="1600" dirty="0">
                        <a:solidFill>
                          <a:schemeClr val="tx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734598">
                <a:tc>
                  <a:txBody>
                    <a:bodyPr/>
                    <a:lstStyle/>
                    <a:p>
                      <a:pPr marL="342900" lvl="0" indent="-342900" algn="l">
                        <a:lnSpc>
                          <a:spcPct val="115000"/>
                        </a:lnSpc>
                        <a:spcAft>
                          <a:spcPts val="0"/>
                        </a:spcAft>
                        <a:buSzPts val="800"/>
                        <a:buFont typeface="Courier New" pitchFamily="49" charset="0"/>
                        <a:buChar char="o"/>
                      </a:pPr>
                      <a:r>
                        <a:rPr lang="pt-PT" sz="1600" dirty="0">
                          <a:solidFill>
                            <a:schemeClr val="bg1"/>
                          </a:solidFill>
                          <a:latin typeface="Century Gothic"/>
                          <a:ea typeface="Calibri"/>
                          <a:cs typeface="Times New Roman"/>
                        </a:rPr>
                        <a:t>Apreciação do projeto docente</a:t>
                      </a:r>
                      <a:endParaRPr lang="pt-PT" sz="1600" dirty="0">
                        <a:solidFill>
                          <a:schemeClr val="bg1"/>
                        </a:solidFill>
                        <a:latin typeface="Calibri"/>
                        <a:ea typeface="Calibri"/>
                        <a:cs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600" dirty="0">
                          <a:solidFill>
                            <a:schemeClr val="tx1"/>
                          </a:solidFill>
                          <a:latin typeface="Century Gothic"/>
                          <a:ea typeface="Times New Roman"/>
                        </a:rPr>
                        <a:t>Avaliador interno</a:t>
                      </a:r>
                      <a:endParaRPr lang="pt-PT" sz="1600" dirty="0">
                        <a:solidFill>
                          <a:schemeClr val="tx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271446">
                <a:tc>
                  <a:txBody>
                    <a:bodyPr/>
                    <a:lstStyle/>
                    <a:p>
                      <a:pPr marL="342900" lvl="0" indent="-342900" algn="l">
                        <a:lnSpc>
                          <a:spcPct val="115000"/>
                        </a:lnSpc>
                        <a:spcAft>
                          <a:spcPts val="0"/>
                        </a:spcAft>
                        <a:buSzPts val="800"/>
                        <a:buFont typeface="Courier New" pitchFamily="49" charset="0"/>
                        <a:buChar char="o"/>
                      </a:pPr>
                      <a:r>
                        <a:rPr lang="pt-PT" sz="1600" dirty="0" smtClean="0">
                          <a:solidFill>
                            <a:schemeClr val="bg1"/>
                          </a:solidFill>
                          <a:latin typeface="Century Gothic"/>
                          <a:ea typeface="Calibri"/>
                          <a:cs typeface="Times New Roman"/>
                        </a:rPr>
                        <a:t>Observação </a:t>
                      </a:r>
                      <a:r>
                        <a:rPr lang="pt-PT" sz="1600" dirty="0">
                          <a:solidFill>
                            <a:schemeClr val="bg1"/>
                          </a:solidFill>
                          <a:latin typeface="Century Gothic"/>
                          <a:ea typeface="Calibri"/>
                          <a:cs typeface="Times New Roman"/>
                        </a:rPr>
                        <a:t>de </a:t>
                      </a:r>
                      <a:r>
                        <a:rPr lang="pt-PT" sz="1600" dirty="0" smtClean="0">
                          <a:solidFill>
                            <a:schemeClr val="bg1"/>
                          </a:solidFill>
                          <a:latin typeface="Century Gothic"/>
                          <a:ea typeface="Calibri"/>
                          <a:cs typeface="Times New Roman"/>
                        </a:rPr>
                        <a:t>atividades</a:t>
                      </a:r>
                      <a:r>
                        <a:rPr lang="pt-PT" sz="1600" baseline="0" dirty="0" smtClean="0">
                          <a:solidFill>
                            <a:schemeClr val="bg1"/>
                          </a:solidFill>
                          <a:latin typeface="Century Gothic"/>
                          <a:ea typeface="Calibri"/>
                          <a:cs typeface="Times New Roman"/>
                        </a:rPr>
                        <a:t> </a:t>
                      </a:r>
                      <a:r>
                        <a:rPr lang="pt-PT" sz="1600" dirty="0" smtClean="0">
                          <a:solidFill>
                            <a:schemeClr val="bg1"/>
                          </a:solidFill>
                          <a:latin typeface="Century Gothic"/>
                          <a:ea typeface="Calibri"/>
                          <a:cs typeface="Times New Roman"/>
                        </a:rPr>
                        <a:t>educativas</a:t>
                      </a:r>
                      <a:r>
                        <a:rPr lang="pt-PT" sz="1600" dirty="0">
                          <a:solidFill>
                            <a:schemeClr val="bg1"/>
                          </a:solidFill>
                          <a:latin typeface="Century Gothic"/>
                          <a:ea typeface="Calibri"/>
                          <a:cs typeface="Times New Roman"/>
                        </a:rPr>
                        <a:t>, aulas ou estratégias </a:t>
                      </a:r>
                      <a:r>
                        <a:rPr lang="pt-PT" sz="1600" dirty="0" smtClean="0">
                          <a:solidFill>
                            <a:schemeClr val="bg1"/>
                          </a:solidFill>
                          <a:latin typeface="Century Gothic"/>
                          <a:ea typeface="Calibri"/>
                          <a:cs typeface="Times New Roman"/>
                        </a:rPr>
                        <a:t>de</a:t>
                      </a:r>
                      <a:r>
                        <a:rPr lang="pt-PT" sz="1600" baseline="0" dirty="0" smtClean="0">
                          <a:solidFill>
                            <a:schemeClr val="bg1"/>
                          </a:solidFill>
                          <a:latin typeface="Century Gothic"/>
                          <a:ea typeface="Calibri"/>
                          <a:cs typeface="Times New Roman"/>
                        </a:rPr>
                        <a:t> </a:t>
                      </a:r>
                      <a:r>
                        <a:rPr lang="pt-PT" sz="1600" dirty="0" smtClean="0">
                          <a:solidFill>
                            <a:schemeClr val="bg1"/>
                          </a:solidFill>
                          <a:latin typeface="Century Gothic"/>
                          <a:ea typeface="Calibri"/>
                          <a:cs typeface="Times New Roman"/>
                        </a:rPr>
                        <a:t>intervenção</a:t>
                      </a:r>
                      <a:endParaRPr lang="pt-PT" sz="1600" dirty="0">
                        <a:solidFill>
                          <a:schemeClr val="bg1"/>
                        </a:solidFill>
                        <a:latin typeface="Calibri"/>
                        <a:ea typeface="Calibri"/>
                        <a:cs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600" dirty="0">
                          <a:solidFill>
                            <a:schemeClr val="tx1"/>
                          </a:solidFill>
                          <a:latin typeface="Century Gothic"/>
                          <a:ea typeface="Times New Roman"/>
                        </a:rPr>
                        <a:t>Avaliado</a:t>
                      </a:r>
                      <a:endParaRPr lang="pt-PT" sz="1600" dirty="0">
                        <a:solidFill>
                          <a:schemeClr val="tx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791069">
                <a:tc>
                  <a:txBody>
                    <a:bodyPr/>
                    <a:lstStyle/>
                    <a:p>
                      <a:pPr marL="342900" lvl="0" indent="-342900" algn="l">
                        <a:lnSpc>
                          <a:spcPct val="115000"/>
                        </a:lnSpc>
                        <a:spcAft>
                          <a:spcPts val="0"/>
                        </a:spcAft>
                        <a:buSzPts val="800"/>
                        <a:buFont typeface="Courier New" pitchFamily="49" charset="0"/>
                        <a:buChar char="o"/>
                      </a:pPr>
                      <a:r>
                        <a:rPr lang="pt-PT" sz="1600" dirty="0" smtClean="0">
                          <a:solidFill>
                            <a:schemeClr val="bg1"/>
                          </a:solidFill>
                          <a:latin typeface="Century Gothic"/>
                          <a:ea typeface="Calibri"/>
                          <a:cs typeface="Times New Roman"/>
                        </a:rPr>
                        <a:t>Integração </a:t>
                      </a:r>
                      <a:r>
                        <a:rPr lang="pt-PT" sz="1600" dirty="0">
                          <a:solidFill>
                            <a:schemeClr val="bg1"/>
                          </a:solidFill>
                          <a:latin typeface="Century Gothic"/>
                          <a:ea typeface="Calibri"/>
                          <a:cs typeface="Times New Roman"/>
                        </a:rPr>
                        <a:t>no regime geral de avaliação</a:t>
                      </a:r>
                      <a:endParaRPr lang="pt-PT" sz="1600" dirty="0">
                        <a:solidFill>
                          <a:schemeClr val="bg1"/>
                        </a:solidFill>
                        <a:latin typeface="Calibri"/>
                        <a:ea typeface="Calibri"/>
                        <a:cs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600" dirty="0">
                          <a:solidFill>
                            <a:schemeClr val="tx1"/>
                          </a:solidFill>
                          <a:latin typeface="Century Gothic"/>
                          <a:ea typeface="Times New Roman"/>
                        </a:rPr>
                        <a:t>Avaliado</a:t>
                      </a:r>
                      <a:endParaRPr lang="pt-PT" sz="1600" dirty="0">
                        <a:solidFill>
                          <a:schemeClr val="tx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734598">
                <a:tc>
                  <a:txBody>
                    <a:bodyPr/>
                    <a:lstStyle/>
                    <a:p>
                      <a:pPr marL="342900" lvl="0" indent="-342900" algn="l">
                        <a:lnSpc>
                          <a:spcPct val="115000"/>
                        </a:lnSpc>
                        <a:spcAft>
                          <a:spcPts val="0"/>
                        </a:spcAft>
                        <a:buSzPts val="800"/>
                        <a:buFont typeface="Courier New" pitchFamily="49" charset="0"/>
                        <a:buChar char="o"/>
                      </a:pPr>
                      <a:r>
                        <a:rPr lang="pt-PT" sz="1600" dirty="0">
                          <a:solidFill>
                            <a:schemeClr val="bg1"/>
                          </a:solidFill>
                          <a:latin typeface="Century Gothic"/>
                          <a:ea typeface="Calibri"/>
                          <a:cs typeface="Times New Roman"/>
                        </a:rPr>
                        <a:t>Entrega do relatório de autoavaliação</a:t>
                      </a:r>
                      <a:endParaRPr lang="pt-PT" sz="1600" dirty="0">
                        <a:solidFill>
                          <a:schemeClr val="bg1"/>
                        </a:solidFill>
                        <a:latin typeface="Calibri"/>
                        <a:ea typeface="Calibri"/>
                        <a:cs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600" dirty="0">
                          <a:solidFill>
                            <a:schemeClr val="tx1"/>
                          </a:solidFill>
                          <a:latin typeface="Century Gothic"/>
                          <a:ea typeface="Times New Roman"/>
                        </a:rPr>
                        <a:t>Avaliado</a:t>
                      </a:r>
                      <a:endParaRPr lang="pt-PT" sz="1600" dirty="0">
                        <a:solidFill>
                          <a:schemeClr val="tx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98738"/>
            <a:ext cx="8892480" cy="646331"/>
          </a:xfrm>
          <a:prstGeom prst="rect">
            <a:avLst/>
          </a:prstGeom>
          <a:noFill/>
        </p:spPr>
        <p:txBody>
          <a:bodyPr wrap="square" rtlCol="0">
            <a:spAutoFit/>
          </a:bodyPr>
          <a:lstStyle/>
          <a:p>
            <a:r>
              <a:rPr lang="pt-PT" sz="3600" b="1" dirty="0" smtClean="0">
                <a:effectLst>
                  <a:outerShdw blurRad="38100" dist="38100" dir="2700000" algn="tl">
                    <a:srgbClr val="000000">
                      <a:alpha val="43137"/>
                    </a:srgbClr>
                  </a:outerShdw>
                </a:effectLst>
                <a:latin typeface="Century Gothic" pitchFamily="34" charset="0"/>
              </a:rPr>
              <a:t>DIMENSÕES DA AVALIAÇÃO</a:t>
            </a:r>
            <a:endParaRPr lang="pt-PT" sz="3200" dirty="0">
              <a:latin typeface="Century Gothic" pitchFamily="34" charset="0"/>
            </a:endParaRPr>
          </a:p>
        </p:txBody>
      </p:sp>
      <p:sp>
        <p:nvSpPr>
          <p:cNvPr id="8" name="CaixaDeTexto 7"/>
          <p:cNvSpPr txBox="1"/>
          <p:nvPr/>
        </p:nvSpPr>
        <p:spPr>
          <a:xfrm>
            <a:off x="467544" y="1340768"/>
            <a:ext cx="7848872" cy="6678751"/>
          </a:xfrm>
          <a:prstGeom prst="rect">
            <a:avLst/>
          </a:prstGeom>
          <a:noFill/>
        </p:spPr>
        <p:txBody>
          <a:bodyPr wrap="square" rtlCol="0">
            <a:spAutoFit/>
          </a:bodyPr>
          <a:lstStyle/>
          <a:p>
            <a:pPr lvl="0" algn="just">
              <a:buClr>
                <a:srgbClr val="97E4FF"/>
              </a:buClr>
              <a:buFont typeface="Wingdings" pitchFamily="2" charset="2"/>
              <a:buChar char="v"/>
            </a:pPr>
            <a:r>
              <a:rPr lang="pt-PT" sz="3200" dirty="0" smtClean="0"/>
              <a:t> Científica e pedagógica;</a:t>
            </a:r>
          </a:p>
          <a:p>
            <a:pPr lvl="0" algn="just">
              <a:buClr>
                <a:srgbClr val="97E4FF"/>
              </a:buClr>
              <a:buFont typeface="Wingdings" pitchFamily="2" charset="2"/>
              <a:buChar char="v"/>
            </a:pPr>
            <a:endParaRPr lang="pt-PT" sz="3200" dirty="0" smtClean="0"/>
          </a:p>
          <a:p>
            <a:pPr lvl="0" algn="just">
              <a:buClr>
                <a:srgbClr val="97E4FF"/>
              </a:buClr>
              <a:buFont typeface="Wingdings" pitchFamily="2" charset="2"/>
              <a:buChar char="v"/>
            </a:pPr>
            <a:r>
              <a:rPr lang="pt-PT" sz="3200" dirty="0" smtClean="0"/>
              <a:t> Participação nas atividades do estabelecimento de educação, de ensino, de instituição de educação especial ou do serviço técnico da Direção Regional de Educação;</a:t>
            </a:r>
          </a:p>
          <a:p>
            <a:pPr lvl="0" algn="just">
              <a:buClr>
                <a:srgbClr val="97E4FF"/>
              </a:buClr>
              <a:buFont typeface="Wingdings" pitchFamily="2" charset="2"/>
              <a:buChar char="v"/>
            </a:pPr>
            <a:endParaRPr lang="pt-PT" sz="3200" dirty="0" smtClean="0"/>
          </a:p>
          <a:p>
            <a:pPr lvl="0" algn="just">
              <a:buClr>
                <a:srgbClr val="97E4FF"/>
              </a:buClr>
              <a:buFont typeface="Wingdings" pitchFamily="2" charset="2"/>
              <a:buChar char="v"/>
            </a:pPr>
            <a:r>
              <a:rPr lang="pt-PT" sz="3200" dirty="0" smtClean="0"/>
              <a:t> Formação contínua e desenvolvimento profissional.</a:t>
            </a:r>
          </a:p>
          <a:p>
            <a:pPr algn="just"/>
            <a:endParaRPr lang="pt-PT" sz="3600" dirty="0" smtClean="0"/>
          </a:p>
          <a:p>
            <a:pPr algn="just"/>
            <a:endParaRPr lang="pt-PT" sz="3600" dirty="0" smtClean="0"/>
          </a:p>
          <a:p>
            <a:pPr algn="just"/>
            <a:endParaRPr lang="pt-PT" sz="3600" b="1" i="1" dirty="0"/>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p:cNvSpPr txBox="1"/>
          <p:nvPr/>
        </p:nvSpPr>
        <p:spPr>
          <a:xfrm>
            <a:off x="323528" y="1268760"/>
            <a:ext cx="8280920" cy="837152"/>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endParaRPr lang="pt-PT" sz="2200" b="1" dirty="0" smtClean="0"/>
          </a:p>
          <a:p>
            <a:pPr marL="342900" indent="-342900" algn="just">
              <a:spcBef>
                <a:spcPct val="20000"/>
              </a:spcBef>
              <a:buSzPct val="111000"/>
              <a:buFont typeface="Wingdings" pitchFamily="2" charset="2"/>
              <a:buChar char="v"/>
              <a:defRPr lang="pt-PT"/>
            </a:pPr>
            <a:endParaRPr lang="pt-PT" sz="2200" b="1" dirty="0" smtClean="0"/>
          </a:p>
        </p:txBody>
      </p:sp>
      <p:graphicFrame>
        <p:nvGraphicFramePr>
          <p:cNvPr id="6" name="Tabela 5"/>
          <p:cNvGraphicFramePr>
            <a:graphicFrameLocks noGrp="1"/>
          </p:cNvGraphicFramePr>
          <p:nvPr/>
        </p:nvGraphicFramePr>
        <p:xfrm>
          <a:off x="323528" y="260648"/>
          <a:ext cx="8496944" cy="6442878"/>
        </p:xfrm>
        <a:graphic>
          <a:graphicData uri="http://schemas.openxmlformats.org/drawingml/2006/table">
            <a:tbl>
              <a:tblPr/>
              <a:tblGrid>
                <a:gridCol w="3647353"/>
                <a:gridCol w="2164737"/>
                <a:gridCol w="670625"/>
                <a:gridCol w="671802"/>
                <a:gridCol w="670625"/>
                <a:gridCol w="671802"/>
              </a:tblGrid>
              <a:tr h="1080120">
                <a:tc>
                  <a:txBody>
                    <a:bodyPr/>
                    <a:lstStyle/>
                    <a:p>
                      <a:pPr algn="ctr">
                        <a:spcAft>
                          <a:spcPts val="0"/>
                        </a:spcAft>
                      </a:pPr>
                      <a:r>
                        <a:rPr lang="pt-PT" sz="1800" b="1" dirty="0">
                          <a:solidFill>
                            <a:schemeClr val="bg1"/>
                          </a:solidFill>
                          <a:latin typeface="Century Gothic"/>
                          <a:ea typeface="Times New Roman"/>
                        </a:rPr>
                        <a:t>ETAPA</a:t>
                      </a:r>
                      <a:endParaRPr lang="pt-PT" sz="1800" dirty="0">
                        <a:solidFill>
                          <a:schemeClr val="bg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A6A6A6"/>
                    </a:solidFill>
                  </a:tcPr>
                </a:tc>
                <a:tc>
                  <a:txBody>
                    <a:bodyPr/>
                    <a:lstStyle/>
                    <a:p>
                      <a:pPr algn="ctr">
                        <a:spcAft>
                          <a:spcPts val="0"/>
                        </a:spcAft>
                      </a:pPr>
                      <a:r>
                        <a:rPr lang="pt-PT" sz="1600" b="1" dirty="0">
                          <a:solidFill>
                            <a:schemeClr val="bg1"/>
                          </a:solidFill>
                          <a:latin typeface="Century Gothic"/>
                          <a:ea typeface="Times New Roman"/>
                        </a:rPr>
                        <a:t>INTERVENIENTE(S)</a:t>
                      </a:r>
                      <a:endParaRPr lang="pt-PT" sz="1600" dirty="0">
                        <a:solidFill>
                          <a:schemeClr val="bg1"/>
                        </a:solidFill>
                        <a:latin typeface="Times New Roman"/>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A6A6A6"/>
                    </a:solidFill>
                  </a:tcPr>
                </a:tc>
                <a:tc>
                  <a:txBody>
                    <a:bodyPr/>
                    <a:lstStyle/>
                    <a:p>
                      <a:pPr marL="71755" marR="71755" algn="ctr">
                        <a:spcAft>
                          <a:spcPts val="0"/>
                        </a:spcAft>
                      </a:pPr>
                      <a:r>
                        <a:rPr lang="pt-PT" sz="1600" dirty="0" smtClean="0">
                          <a:solidFill>
                            <a:schemeClr val="bg1"/>
                          </a:solidFill>
                          <a:latin typeface="Century Gothic"/>
                          <a:ea typeface="Times New Roman"/>
                        </a:rPr>
                        <a:t>Julho</a:t>
                      </a:r>
                      <a:endParaRPr lang="pt-PT" sz="16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600" dirty="0" smtClean="0">
                          <a:solidFill>
                            <a:schemeClr val="bg1"/>
                          </a:solidFill>
                          <a:latin typeface="Century Gothic"/>
                          <a:ea typeface="Times New Roman"/>
                        </a:rPr>
                        <a:t>agosto</a:t>
                      </a:r>
                      <a:endParaRPr lang="pt-PT" sz="16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600" dirty="0" smtClean="0">
                          <a:solidFill>
                            <a:schemeClr val="bg1"/>
                          </a:solidFill>
                          <a:latin typeface="Century Gothic"/>
                          <a:ea typeface="Times New Roman"/>
                        </a:rPr>
                        <a:t>setembro</a:t>
                      </a:r>
                      <a:endParaRPr lang="pt-PT" sz="16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marL="71755" marR="71755" algn="ctr">
                        <a:spcAft>
                          <a:spcPts val="0"/>
                        </a:spcAft>
                      </a:pPr>
                      <a:r>
                        <a:rPr lang="pt-PT" sz="1600" dirty="0" smtClean="0">
                          <a:solidFill>
                            <a:schemeClr val="bg1"/>
                          </a:solidFill>
                          <a:latin typeface="Century Gothic"/>
                          <a:ea typeface="Times New Roman"/>
                        </a:rPr>
                        <a:t>outubro</a:t>
                      </a:r>
                      <a:endParaRPr lang="pt-PT" sz="1600" dirty="0">
                        <a:solidFill>
                          <a:schemeClr val="bg1"/>
                        </a:solidFill>
                        <a:latin typeface="Times New Roman"/>
                        <a:ea typeface="Times New Roman"/>
                      </a:endParaRPr>
                    </a:p>
                  </a:txBody>
                  <a:tcPr marL="61819" marR="61819" marT="0" marB="0" vert="vert27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r>
              <a:tr h="650737">
                <a:tc>
                  <a:txBody>
                    <a:bodyPr/>
                    <a:lstStyle/>
                    <a:p>
                      <a:pPr marL="342900" lvl="0" indent="-342900" algn="l">
                        <a:lnSpc>
                          <a:spcPct val="115000"/>
                        </a:lnSpc>
                        <a:spcAft>
                          <a:spcPts val="0"/>
                        </a:spcAft>
                        <a:buSzPts val="800"/>
                        <a:buFont typeface="Courier New" pitchFamily="49" charset="0"/>
                        <a:buChar char="o"/>
                      </a:pPr>
                      <a:r>
                        <a:rPr lang="pt-PT" sz="1800" dirty="0">
                          <a:solidFill>
                            <a:schemeClr val="bg1"/>
                          </a:solidFill>
                          <a:latin typeface="Century Gothic"/>
                          <a:ea typeface="Calibri"/>
                          <a:cs typeface="Times New Roman"/>
                        </a:rPr>
                        <a:t>Apreciação prévia do relatório de autoavaliação</a:t>
                      </a:r>
                      <a:endParaRPr lang="pt-PT" sz="1800" dirty="0">
                        <a:solidFill>
                          <a:schemeClr val="bg1"/>
                        </a:solidFill>
                        <a:latin typeface="Calibri"/>
                        <a:ea typeface="Calibri"/>
                        <a:cs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700" dirty="0">
                          <a:latin typeface="Century Gothic"/>
                          <a:ea typeface="Times New Roman"/>
                        </a:rPr>
                        <a:t>Avaliador interno</a:t>
                      </a:r>
                      <a:endParaRPr lang="pt-PT" sz="1700" dirty="0">
                        <a:latin typeface="Times New Roman"/>
                        <a:ea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650737">
                <a:tc>
                  <a:txBody>
                    <a:bodyPr/>
                    <a:lstStyle/>
                    <a:p>
                      <a:pPr marL="342900" lvl="0" indent="-342900" algn="l">
                        <a:lnSpc>
                          <a:spcPct val="115000"/>
                        </a:lnSpc>
                        <a:spcAft>
                          <a:spcPts val="0"/>
                        </a:spcAft>
                        <a:buSzPts val="800"/>
                        <a:buFont typeface="Courier New" pitchFamily="49" charset="0"/>
                        <a:buChar char="o"/>
                      </a:pPr>
                      <a:r>
                        <a:rPr lang="pt-PT" sz="1800" dirty="0">
                          <a:solidFill>
                            <a:schemeClr val="bg1"/>
                          </a:solidFill>
                          <a:latin typeface="Century Gothic"/>
                          <a:ea typeface="Calibri"/>
                          <a:cs typeface="Times New Roman"/>
                        </a:rPr>
                        <a:t>Entrega dos documentos de registo de participação nas dimensões</a:t>
                      </a:r>
                      <a:endParaRPr lang="pt-PT" sz="1800" dirty="0">
                        <a:solidFill>
                          <a:schemeClr val="bg1"/>
                        </a:solidFill>
                        <a:latin typeface="Calibri"/>
                        <a:ea typeface="Calibri"/>
                        <a:cs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700" dirty="0">
                          <a:latin typeface="Century Gothic"/>
                          <a:ea typeface="Times New Roman"/>
                        </a:rPr>
                        <a:t>Avaliador interno e avaliado</a:t>
                      </a:r>
                      <a:endParaRPr lang="pt-PT" sz="1700" dirty="0">
                        <a:latin typeface="Times New Roman"/>
                        <a:ea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923139">
                <a:tc>
                  <a:txBody>
                    <a:bodyPr/>
                    <a:lstStyle/>
                    <a:p>
                      <a:pPr marL="342900" lvl="0" indent="-342900" algn="l">
                        <a:lnSpc>
                          <a:spcPct val="115000"/>
                        </a:lnSpc>
                        <a:spcAft>
                          <a:spcPts val="0"/>
                        </a:spcAft>
                        <a:buSzPts val="800"/>
                        <a:buFont typeface="Courier New" pitchFamily="49" charset="0"/>
                        <a:buChar char="o"/>
                      </a:pPr>
                      <a:r>
                        <a:rPr lang="pt-PT" sz="1800" dirty="0">
                          <a:solidFill>
                            <a:schemeClr val="bg1"/>
                          </a:solidFill>
                          <a:latin typeface="Century Gothic"/>
                          <a:ea typeface="Calibri"/>
                          <a:cs typeface="Times New Roman"/>
                        </a:rPr>
                        <a:t>Harmonização das propostas de avaliações</a:t>
                      </a:r>
                      <a:endParaRPr lang="pt-PT" sz="1800" dirty="0">
                        <a:solidFill>
                          <a:schemeClr val="bg1"/>
                        </a:solidFill>
                        <a:latin typeface="Calibri"/>
                        <a:ea typeface="Calibri"/>
                        <a:cs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700" dirty="0">
                          <a:latin typeface="Century Gothic"/>
                          <a:ea typeface="Times New Roman"/>
                        </a:rPr>
                        <a:t>Secção de avaliação</a:t>
                      </a:r>
                      <a:endParaRPr lang="pt-PT" sz="1700" dirty="0">
                        <a:latin typeface="Times New Roman"/>
                        <a:ea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r>
              <a:tr h="700762">
                <a:tc>
                  <a:txBody>
                    <a:bodyPr/>
                    <a:lstStyle/>
                    <a:p>
                      <a:pPr marL="342900" lvl="0" indent="-342900" algn="l">
                        <a:lnSpc>
                          <a:spcPct val="115000"/>
                        </a:lnSpc>
                        <a:spcAft>
                          <a:spcPts val="0"/>
                        </a:spcAft>
                        <a:buSzPts val="800"/>
                        <a:buFont typeface="Courier New" pitchFamily="49" charset="0"/>
                        <a:buChar char="o"/>
                      </a:pPr>
                      <a:r>
                        <a:rPr lang="pt-PT" sz="1800" dirty="0">
                          <a:solidFill>
                            <a:schemeClr val="bg1"/>
                          </a:solidFill>
                          <a:latin typeface="Century Gothic"/>
                          <a:ea typeface="Calibri"/>
                          <a:cs typeface="Times New Roman"/>
                        </a:rPr>
                        <a:t>Avaliação final</a:t>
                      </a:r>
                      <a:endParaRPr lang="pt-PT" sz="1800" dirty="0">
                        <a:solidFill>
                          <a:schemeClr val="bg1"/>
                        </a:solidFill>
                        <a:latin typeface="Calibri"/>
                        <a:ea typeface="Calibri"/>
                        <a:cs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700" dirty="0">
                          <a:latin typeface="Century Gothic"/>
                          <a:ea typeface="Times New Roman"/>
                        </a:rPr>
                        <a:t>Secção de avaliação</a:t>
                      </a:r>
                      <a:endParaRPr lang="pt-PT" sz="1700" dirty="0">
                        <a:latin typeface="Times New Roman"/>
                        <a:ea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r>
              <a:tr h="955422">
                <a:tc>
                  <a:txBody>
                    <a:bodyPr/>
                    <a:lstStyle/>
                    <a:p>
                      <a:pPr marL="342900" lvl="0" indent="-342900" algn="l">
                        <a:lnSpc>
                          <a:spcPct val="115000"/>
                        </a:lnSpc>
                        <a:spcAft>
                          <a:spcPts val="0"/>
                        </a:spcAft>
                        <a:buSzPts val="800"/>
                        <a:buFont typeface="Courier New" pitchFamily="49" charset="0"/>
                        <a:buChar char="o"/>
                      </a:pPr>
                      <a:r>
                        <a:rPr lang="pt-PT" sz="1800" dirty="0">
                          <a:solidFill>
                            <a:schemeClr val="bg1"/>
                          </a:solidFill>
                          <a:latin typeface="Century Gothic"/>
                          <a:ea typeface="Calibri"/>
                          <a:cs typeface="Times New Roman"/>
                        </a:rPr>
                        <a:t>Reclamação</a:t>
                      </a:r>
                      <a:endParaRPr lang="pt-PT" sz="1800" dirty="0">
                        <a:solidFill>
                          <a:schemeClr val="bg1"/>
                        </a:solidFill>
                        <a:latin typeface="Calibri"/>
                        <a:ea typeface="Calibri"/>
                        <a:cs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700" dirty="0">
                          <a:latin typeface="Century Gothic"/>
                          <a:ea typeface="Times New Roman"/>
                        </a:rPr>
                        <a:t>Avaliador interno, avaliado e secção de avaliação</a:t>
                      </a:r>
                      <a:endParaRPr lang="pt-PT" sz="1700" dirty="0">
                        <a:latin typeface="Times New Roman"/>
                        <a:ea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r>
              <a:tr h="1186294">
                <a:tc>
                  <a:txBody>
                    <a:bodyPr/>
                    <a:lstStyle/>
                    <a:p>
                      <a:pPr marL="342900" lvl="0" indent="-342900" algn="l">
                        <a:lnSpc>
                          <a:spcPct val="115000"/>
                        </a:lnSpc>
                        <a:spcAft>
                          <a:spcPts val="0"/>
                        </a:spcAft>
                        <a:buSzPts val="800"/>
                        <a:buFont typeface="Courier New" pitchFamily="49" charset="0"/>
                        <a:buChar char="o"/>
                      </a:pPr>
                      <a:r>
                        <a:rPr kumimoji="0" lang="pt-PT" sz="1800" kern="1200" dirty="0" smtClean="0">
                          <a:solidFill>
                            <a:schemeClr val="bg1"/>
                          </a:solidFill>
                          <a:latin typeface="Century Gothic" pitchFamily="34" charset="0"/>
                          <a:ea typeface="+mn-ea"/>
                          <a:cs typeface="+mn-cs"/>
                        </a:rPr>
                        <a:t>Recurso</a:t>
                      </a:r>
                      <a:endParaRPr lang="pt-PT" sz="1800" dirty="0">
                        <a:solidFill>
                          <a:schemeClr val="bg1"/>
                        </a:solidFill>
                        <a:latin typeface="Century Gothic" pitchFamily="34" charset="0"/>
                        <a:ea typeface="Calibri"/>
                        <a:cs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2F2F2"/>
                    </a:solidFill>
                  </a:tcPr>
                </a:tc>
                <a:tc>
                  <a:txBody>
                    <a:bodyPr/>
                    <a:lstStyle/>
                    <a:p>
                      <a:pPr>
                        <a:spcAft>
                          <a:spcPts val="0"/>
                        </a:spcAft>
                      </a:pPr>
                      <a:r>
                        <a:rPr lang="pt-PT" sz="1700" dirty="0">
                          <a:latin typeface="Century Gothic"/>
                          <a:ea typeface="Times New Roman"/>
                        </a:rPr>
                        <a:t>Diretor, avaliador, avaliado, secção de avaliação e árbitros</a:t>
                      </a:r>
                      <a:endParaRPr lang="pt-PT" sz="1700" dirty="0">
                        <a:latin typeface="Times New Roman"/>
                        <a:ea typeface="Times New Roman"/>
                      </a:endParaRPr>
                    </a:p>
                  </a:txBody>
                  <a:tcPr marL="68580" marR="68580"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algn="ctr">
                        <a:spcAft>
                          <a:spcPts val="0"/>
                        </a:spcAft>
                      </a:pPr>
                      <a:endParaRPr lang="pt-PT" sz="700" dirty="0">
                        <a:latin typeface="Century Gothic"/>
                        <a:ea typeface="Times New Roman"/>
                      </a:endParaRPr>
                    </a:p>
                  </a:txBody>
                  <a:tcPr marL="61819" marR="61819" marT="0" marB="0" anchor="ctr">
                    <a:lnL w="12700" cap="flat" cmpd="sng" algn="ctr">
                      <a:solidFill>
                        <a:srgbClr val="7F7F7F"/>
                      </a:solidFill>
                      <a:prstDash val="solid"/>
                      <a:round/>
                      <a:headEnd type="none" w="med" len="med"/>
                      <a:tailEnd type="none" w="med" len="med"/>
                    </a:lnL>
                    <a:lnR w="12700" cap="flat" cmpd="sng" algn="ctr">
                      <a:solidFill>
                        <a:srgbClr val="7F7F7F"/>
                      </a:solidFill>
                      <a:prstDash val="solid"/>
                      <a:round/>
                      <a:headEnd type="none" w="med" len="med"/>
                      <a:tailEnd type="none" w="med" len="med"/>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gradFill>
                      <a:gsLst>
                        <a:gs pos="0">
                          <a:srgbClr val="000000"/>
                        </a:gs>
                        <a:gs pos="50000">
                          <a:schemeClr val="accent1">
                            <a:tint val="44500"/>
                            <a:satMod val="160000"/>
                          </a:schemeClr>
                        </a:gs>
                        <a:gs pos="100000">
                          <a:schemeClr val="accent1">
                            <a:tint val="23500"/>
                            <a:satMod val="160000"/>
                          </a:schemeClr>
                        </a:gs>
                      </a:gsLst>
                      <a:lin ang="5400000" scaled="0"/>
                    </a:gradFill>
                  </a:tcPr>
                </a:tc>
              </a:tr>
            </a:tbl>
          </a:graphicData>
        </a:graphic>
      </p:graphicFrame>
    </p:spTree>
  </p:cSld>
  <p:clrMapOvr>
    <a:masterClrMapping/>
  </p:clrMapOvr>
  <p:transition>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646331"/>
          </a:xfrm>
          <a:prstGeom prst="rect">
            <a:avLst/>
          </a:prstGeom>
          <a:noFill/>
        </p:spPr>
        <p:txBody>
          <a:bodyPr wrap="square" rtlCol="0">
            <a:spAutoFit/>
          </a:bodyPr>
          <a:lstStyle/>
          <a:p>
            <a:r>
              <a:rPr lang="pt-PT" sz="3600" b="1" dirty="0" smtClean="0">
                <a:latin typeface="Century Gothic" pitchFamily="34" charset="0"/>
              </a:rPr>
              <a:t>AVALIAÇÃO FINAL</a:t>
            </a:r>
            <a:endParaRPr lang="pt-PT" sz="3600" dirty="0">
              <a:latin typeface="Century Gothic" pitchFamily="34" charset="0"/>
            </a:endParaRPr>
          </a:p>
        </p:txBody>
      </p:sp>
      <p:sp>
        <p:nvSpPr>
          <p:cNvPr id="8" name="CaixaDeTexto 7"/>
          <p:cNvSpPr txBox="1"/>
          <p:nvPr/>
        </p:nvSpPr>
        <p:spPr>
          <a:xfrm>
            <a:off x="323528" y="1268760"/>
            <a:ext cx="8280920" cy="837152"/>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endParaRPr lang="pt-PT" sz="2200" b="1" dirty="0" smtClean="0"/>
          </a:p>
          <a:p>
            <a:pPr marL="342900" indent="-342900" algn="just">
              <a:spcBef>
                <a:spcPct val="20000"/>
              </a:spcBef>
              <a:buSzPct val="111000"/>
              <a:buFont typeface="Wingdings" pitchFamily="2" charset="2"/>
              <a:buChar char="v"/>
              <a:defRPr lang="pt-PT"/>
            </a:pPr>
            <a:endParaRPr lang="pt-PT" sz="2200" b="1" dirty="0" smtClean="0"/>
          </a:p>
        </p:txBody>
      </p:sp>
      <p:sp>
        <p:nvSpPr>
          <p:cNvPr id="4" name="Rectângulo 3"/>
          <p:cNvSpPr/>
          <p:nvPr/>
        </p:nvSpPr>
        <p:spPr>
          <a:xfrm>
            <a:off x="323528" y="1268760"/>
            <a:ext cx="8352928" cy="1569660"/>
          </a:xfrm>
          <a:prstGeom prst="rect">
            <a:avLst/>
          </a:prstGeom>
        </p:spPr>
        <p:txBody>
          <a:bodyPr wrap="square">
            <a:spAutoFit/>
          </a:bodyPr>
          <a:lstStyle/>
          <a:p>
            <a:pPr algn="just"/>
            <a:r>
              <a:rPr lang="pt-PT" sz="2400" dirty="0" smtClean="0">
                <a:latin typeface="Century Gothic" pitchFamily="34" charset="0"/>
              </a:rPr>
              <a:t>A classificação final corresponde ao resultado da média ponderada das pontuações obtidas nas três dimensões de avaliação, aplicando-se as seguintes ponderações:</a:t>
            </a:r>
          </a:p>
        </p:txBody>
      </p:sp>
      <p:sp>
        <p:nvSpPr>
          <p:cNvPr id="6" name="Pentágono 5"/>
          <p:cNvSpPr/>
          <p:nvPr/>
        </p:nvSpPr>
        <p:spPr>
          <a:xfrm>
            <a:off x="395536" y="2924944"/>
            <a:ext cx="6624736" cy="1152128"/>
          </a:xfrm>
          <a:prstGeom prst="homePlate">
            <a:avLst/>
          </a:prstGeom>
          <a:solidFill>
            <a:schemeClr val="accent1">
              <a:lumMod val="75000"/>
            </a:schemeClr>
          </a:solidFill>
          <a:scene3d>
            <a:camera prst="orthographicFront"/>
            <a:lightRig rig="threePt" dir="t"/>
          </a:scene3d>
          <a:sp3d/>
        </p:spPr>
        <p:style>
          <a:lnRef idx="3">
            <a:schemeClr val="lt1"/>
          </a:lnRef>
          <a:fillRef idx="1">
            <a:schemeClr val="accent5"/>
          </a:fillRef>
          <a:effectRef idx="1">
            <a:schemeClr val="accent5"/>
          </a:effectRef>
          <a:fontRef idx="minor">
            <a:schemeClr val="lt1"/>
          </a:fontRef>
        </p:style>
        <p:txBody>
          <a:bodyPr wrap="square" rtlCol="0" anchor="ctr" anchorCtr="0">
            <a:noAutofit/>
            <a:flatTx/>
          </a:bodyPr>
          <a:lstStyle/>
          <a:p>
            <a:pPr marL="288000" lvl="1" algn="just"/>
            <a:r>
              <a:rPr lang="pt-PT" sz="2400" dirty="0" smtClean="0">
                <a:solidFill>
                  <a:schemeClr val="tx1"/>
                </a:solidFill>
                <a:latin typeface="Century Gothic" pitchFamily="34" charset="0"/>
              </a:rPr>
              <a:t>Dimensão </a:t>
            </a:r>
            <a:r>
              <a:rPr lang="pt-PT" sz="2400" b="1" dirty="0" smtClean="0">
                <a:solidFill>
                  <a:schemeClr val="tx1"/>
                </a:solidFill>
                <a:latin typeface="Century Gothic" pitchFamily="34" charset="0"/>
              </a:rPr>
              <a:t>científica e pedagógica</a:t>
            </a:r>
          </a:p>
        </p:txBody>
      </p:sp>
      <p:sp>
        <p:nvSpPr>
          <p:cNvPr id="7" name="Pentágono 6"/>
          <p:cNvSpPr/>
          <p:nvPr/>
        </p:nvSpPr>
        <p:spPr>
          <a:xfrm>
            <a:off x="395536" y="4149080"/>
            <a:ext cx="6624736" cy="1152128"/>
          </a:xfrm>
          <a:prstGeom prst="homePlate">
            <a:avLst/>
          </a:prstGeom>
          <a:solidFill>
            <a:schemeClr val="accent1">
              <a:lumMod val="75000"/>
            </a:schemeClr>
          </a:solidFill>
          <a:scene3d>
            <a:camera prst="orthographicFront"/>
            <a:lightRig rig="threePt" dir="t"/>
          </a:scene3d>
          <a:sp3d/>
        </p:spPr>
        <p:style>
          <a:lnRef idx="3">
            <a:schemeClr val="lt1"/>
          </a:lnRef>
          <a:fillRef idx="1">
            <a:schemeClr val="accent5"/>
          </a:fillRef>
          <a:effectRef idx="1">
            <a:schemeClr val="accent5"/>
          </a:effectRef>
          <a:fontRef idx="minor">
            <a:schemeClr val="lt1"/>
          </a:fontRef>
        </p:style>
        <p:txBody>
          <a:bodyPr wrap="square" rIns="864000" rtlCol="0" anchor="ctr" anchorCtr="0">
            <a:noAutofit/>
            <a:flatTx/>
          </a:bodyPr>
          <a:lstStyle/>
          <a:p>
            <a:pPr marL="288000" lvl="1" algn="just"/>
            <a:r>
              <a:rPr lang="pt-PT" sz="2000" dirty="0" smtClean="0">
                <a:solidFill>
                  <a:schemeClr val="tx1"/>
                </a:solidFill>
                <a:latin typeface="Century Gothic" pitchFamily="34" charset="0"/>
              </a:rPr>
              <a:t>Dimensão </a:t>
            </a:r>
            <a:r>
              <a:rPr lang="pt-PT" sz="2000" b="1" dirty="0" smtClean="0">
                <a:solidFill>
                  <a:schemeClr val="tx1"/>
                </a:solidFill>
                <a:latin typeface="Century Gothic" pitchFamily="34" charset="0"/>
              </a:rPr>
              <a:t>participação nas atividades </a:t>
            </a:r>
            <a:r>
              <a:rPr lang="pt-PT" sz="2000" dirty="0" smtClean="0">
                <a:solidFill>
                  <a:schemeClr val="tx1"/>
                </a:solidFill>
                <a:latin typeface="Century Gothic" pitchFamily="34" charset="0"/>
              </a:rPr>
              <a:t>desenvolvidas no estabelecimento, instituição ou serviço</a:t>
            </a:r>
          </a:p>
        </p:txBody>
      </p:sp>
      <p:sp>
        <p:nvSpPr>
          <p:cNvPr id="9" name="Pentágono 8"/>
          <p:cNvSpPr/>
          <p:nvPr/>
        </p:nvSpPr>
        <p:spPr>
          <a:xfrm>
            <a:off x="395536" y="5373216"/>
            <a:ext cx="6624736" cy="1152128"/>
          </a:xfrm>
          <a:prstGeom prst="homePlate">
            <a:avLst/>
          </a:prstGeom>
          <a:solidFill>
            <a:schemeClr val="accent1">
              <a:lumMod val="75000"/>
            </a:schemeClr>
          </a:solidFill>
          <a:scene3d>
            <a:camera prst="orthographicFront"/>
            <a:lightRig rig="threePt" dir="t"/>
          </a:scene3d>
          <a:sp3d/>
        </p:spPr>
        <p:style>
          <a:lnRef idx="3">
            <a:schemeClr val="lt1"/>
          </a:lnRef>
          <a:fillRef idx="1">
            <a:schemeClr val="accent5"/>
          </a:fillRef>
          <a:effectRef idx="1">
            <a:schemeClr val="accent5"/>
          </a:effectRef>
          <a:fontRef idx="minor">
            <a:schemeClr val="lt1"/>
          </a:fontRef>
        </p:style>
        <p:txBody>
          <a:bodyPr wrap="square" rtlCol="0" anchor="ctr" anchorCtr="0">
            <a:noAutofit/>
            <a:flatTx/>
          </a:bodyPr>
          <a:lstStyle/>
          <a:p>
            <a:pPr marL="288000" lvl="1"/>
            <a:r>
              <a:rPr lang="pt-PT" sz="2400" dirty="0" smtClean="0">
                <a:solidFill>
                  <a:schemeClr val="tx1"/>
                </a:solidFill>
                <a:latin typeface="Century Gothic" pitchFamily="34" charset="0"/>
              </a:rPr>
              <a:t>Dimensão </a:t>
            </a:r>
            <a:r>
              <a:rPr lang="pt-PT" sz="2400" b="1" dirty="0" smtClean="0">
                <a:solidFill>
                  <a:schemeClr val="tx1"/>
                </a:solidFill>
                <a:latin typeface="Century Gothic" pitchFamily="34" charset="0"/>
              </a:rPr>
              <a:t>formação contínua </a:t>
            </a:r>
            <a:r>
              <a:rPr lang="pt-PT" sz="2400" dirty="0" smtClean="0">
                <a:solidFill>
                  <a:schemeClr val="tx1"/>
                </a:solidFill>
                <a:latin typeface="Century Gothic" pitchFamily="34" charset="0"/>
              </a:rPr>
              <a:t>e desenvolvimento profissional</a:t>
            </a:r>
          </a:p>
        </p:txBody>
      </p:sp>
      <p:sp>
        <p:nvSpPr>
          <p:cNvPr id="10" name="Oval 9"/>
          <p:cNvSpPr/>
          <p:nvPr/>
        </p:nvSpPr>
        <p:spPr>
          <a:xfrm>
            <a:off x="7164288" y="2996952"/>
            <a:ext cx="1224136" cy="1080678"/>
          </a:xfrm>
          <a:prstGeom prst="ellipse">
            <a:avLst/>
          </a:prstGeom>
          <a:solidFill>
            <a:srgbClr val="0A697C"/>
          </a:solidFill>
        </p:spPr>
        <p:style>
          <a:lnRef idx="3">
            <a:schemeClr val="lt1"/>
          </a:lnRef>
          <a:fillRef idx="1">
            <a:schemeClr val="accent5"/>
          </a:fillRef>
          <a:effectRef idx="1">
            <a:schemeClr val="accent5"/>
          </a:effectRef>
          <a:fontRef idx="minor">
            <a:schemeClr val="lt1"/>
          </a:fontRef>
        </p:style>
        <p:txBody>
          <a:bodyPr wrap="square" rtlCol="0" anchor="ctr">
            <a:noAutofit/>
          </a:bodyPr>
          <a:lstStyle/>
          <a:p>
            <a:pPr algn="r"/>
            <a:r>
              <a:rPr lang="pt-PT" sz="2400" b="1" dirty="0" smtClean="0">
                <a:solidFill>
                  <a:schemeClr val="tx1"/>
                </a:solidFill>
                <a:latin typeface="Century Gothic" pitchFamily="34" charset="0"/>
              </a:rPr>
              <a:t>60%</a:t>
            </a:r>
          </a:p>
        </p:txBody>
      </p:sp>
      <p:sp>
        <p:nvSpPr>
          <p:cNvPr id="11" name="Oval 10"/>
          <p:cNvSpPr/>
          <p:nvPr/>
        </p:nvSpPr>
        <p:spPr>
          <a:xfrm>
            <a:off x="7164288" y="4149080"/>
            <a:ext cx="1224136" cy="1080678"/>
          </a:xfrm>
          <a:prstGeom prst="ellipse">
            <a:avLst/>
          </a:prstGeom>
          <a:solidFill>
            <a:srgbClr val="0A697C"/>
          </a:solidFill>
        </p:spPr>
        <p:style>
          <a:lnRef idx="3">
            <a:schemeClr val="lt1"/>
          </a:lnRef>
          <a:fillRef idx="1">
            <a:schemeClr val="accent5"/>
          </a:fillRef>
          <a:effectRef idx="1">
            <a:schemeClr val="accent5"/>
          </a:effectRef>
          <a:fontRef idx="minor">
            <a:schemeClr val="lt1"/>
          </a:fontRef>
        </p:style>
        <p:txBody>
          <a:bodyPr wrap="square" rtlCol="0" anchor="ctr">
            <a:noAutofit/>
          </a:bodyPr>
          <a:lstStyle/>
          <a:p>
            <a:pPr algn="r"/>
            <a:r>
              <a:rPr lang="pt-PT" sz="2400" b="1" dirty="0" smtClean="0">
                <a:solidFill>
                  <a:schemeClr val="tx1"/>
                </a:solidFill>
                <a:latin typeface="Century Gothic" pitchFamily="34" charset="0"/>
              </a:rPr>
              <a:t>20%</a:t>
            </a:r>
          </a:p>
        </p:txBody>
      </p:sp>
      <p:sp>
        <p:nvSpPr>
          <p:cNvPr id="12" name="Oval 11"/>
          <p:cNvSpPr/>
          <p:nvPr/>
        </p:nvSpPr>
        <p:spPr>
          <a:xfrm>
            <a:off x="7164288" y="5373216"/>
            <a:ext cx="1224136" cy="1080678"/>
          </a:xfrm>
          <a:prstGeom prst="ellipse">
            <a:avLst/>
          </a:prstGeom>
          <a:solidFill>
            <a:srgbClr val="0A697C"/>
          </a:solidFill>
        </p:spPr>
        <p:style>
          <a:lnRef idx="3">
            <a:schemeClr val="lt1"/>
          </a:lnRef>
          <a:fillRef idx="1">
            <a:schemeClr val="accent5"/>
          </a:fillRef>
          <a:effectRef idx="1">
            <a:schemeClr val="accent5"/>
          </a:effectRef>
          <a:fontRef idx="minor">
            <a:schemeClr val="lt1"/>
          </a:fontRef>
        </p:style>
        <p:txBody>
          <a:bodyPr wrap="square" rtlCol="0" anchor="ctr">
            <a:noAutofit/>
          </a:bodyPr>
          <a:lstStyle/>
          <a:p>
            <a:pPr algn="r"/>
            <a:r>
              <a:rPr lang="pt-PT" sz="2400" b="1" dirty="0" smtClean="0">
                <a:solidFill>
                  <a:schemeClr val="tx1"/>
                </a:solidFill>
                <a:latin typeface="Century Gothic" pitchFamily="34" charset="0"/>
              </a:rPr>
              <a:t>20%</a:t>
            </a:r>
          </a:p>
        </p:txBody>
      </p:sp>
    </p:spTree>
  </p:cSld>
  <p:clrMapOvr>
    <a:masterClrMapping/>
  </p:clrMapOvr>
  <p:transition>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24936" cy="1477328"/>
          </a:xfrm>
          <a:prstGeom prst="rect">
            <a:avLst/>
          </a:prstGeom>
          <a:noFill/>
        </p:spPr>
        <p:txBody>
          <a:bodyPr wrap="square" rtlCol="0">
            <a:spAutoFit/>
          </a:bodyPr>
          <a:lstStyle/>
          <a:p>
            <a:r>
              <a:rPr lang="pt-PT" sz="3200" b="1" dirty="0" smtClean="0">
                <a:latin typeface="Century Gothic" pitchFamily="34" charset="0"/>
              </a:rPr>
              <a:t>ATRIBUIÇÃO DE EXCELENTE E MUITO BOM - PERCENTIS| </a:t>
            </a:r>
            <a:r>
              <a:rPr lang="pt-PT" sz="2600" dirty="0" smtClean="0">
                <a:latin typeface="Century Gothic" pitchFamily="34" charset="0"/>
              </a:rPr>
              <a:t>Despacho Conjunto n.º 9/2013, de 30 de janeiro </a:t>
            </a:r>
            <a:endParaRPr lang="pt-PT" sz="2600" dirty="0">
              <a:latin typeface="Century Gothic" pitchFamily="34" charset="0"/>
            </a:endParaRPr>
          </a:p>
        </p:txBody>
      </p:sp>
      <p:sp>
        <p:nvSpPr>
          <p:cNvPr id="14" name="Rectângulo 13"/>
          <p:cNvSpPr/>
          <p:nvPr/>
        </p:nvSpPr>
        <p:spPr>
          <a:xfrm>
            <a:off x="611560" y="2132856"/>
            <a:ext cx="7920880" cy="4093428"/>
          </a:xfrm>
          <a:prstGeom prst="rect">
            <a:avLst/>
          </a:prstGeom>
        </p:spPr>
        <p:txBody>
          <a:bodyPr wrap="square">
            <a:spAutoFit/>
          </a:bodyPr>
          <a:lstStyle/>
          <a:p>
            <a:pPr lvl="0" algn="just"/>
            <a:r>
              <a:rPr lang="pt-PT" sz="2600" dirty="0" smtClean="0">
                <a:latin typeface="Century Gothic" pitchFamily="34" charset="0"/>
              </a:rPr>
              <a:t>A aplicação dos percentis para a atribuição das menções qualitativas de </a:t>
            </a:r>
            <a:r>
              <a:rPr lang="pt-PT" sz="2600" b="1" i="1" dirty="0" smtClean="0">
                <a:latin typeface="Century Gothic" pitchFamily="34" charset="0"/>
              </a:rPr>
              <a:t>Excelente</a:t>
            </a:r>
            <a:r>
              <a:rPr lang="pt-PT" sz="2600" i="1" dirty="0" smtClean="0">
                <a:latin typeface="Century Gothic" pitchFamily="34" charset="0"/>
              </a:rPr>
              <a:t> </a:t>
            </a:r>
            <a:r>
              <a:rPr lang="pt-PT" sz="2600" dirty="0" smtClean="0">
                <a:latin typeface="Century Gothic" pitchFamily="34" charset="0"/>
              </a:rPr>
              <a:t>e de </a:t>
            </a:r>
            <a:r>
              <a:rPr lang="pt-PT" sz="2600" b="1" i="1" dirty="0" smtClean="0">
                <a:latin typeface="Century Gothic" pitchFamily="34" charset="0"/>
              </a:rPr>
              <a:t>Muito bom</a:t>
            </a:r>
            <a:r>
              <a:rPr lang="pt-PT" sz="2600" i="1" dirty="0" smtClean="0">
                <a:latin typeface="Century Gothic" pitchFamily="34" charset="0"/>
              </a:rPr>
              <a:t> </a:t>
            </a:r>
            <a:r>
              <a:rPr lang="pt-PT" sz="2600" dirty="0" smtClean="0">
                <a:latin typeface="Century Gothic" pitchFamily="34" charset="0"/>
              </a:rPr>
              <a:t>em cada escola tem por referência a totalidade dos docentes avaliados em cada ano escolar e é calculada no momento de harmonização das propostas dos avaliadores pela secção de avaliação do desempenho docente do conselho pedagógico,</a:t>
            </a:r>
            <a:r>
              <a:rPr lang="pt-PT" sz="2600" b="1" dirty="0" smtClean="0">
                <a:latin typeface="Century Gothic" pitchFamily="34" charset="0"/>
              </a:rPr>
              <a:t> </a:t>
            </a:r>
            <a:r>
              <a:rPr lang="pt-PT" sz="2600" dirty="0" smtClean="0">
                <a:latin typeface="Century Gothic" pitchFamily="34" charset="0"/>
              </a:rPr>
              <a:t>do</a:t>
            </a:r>
            <a:r>
              <a:rPr lang="pt-PT" sz="2600" b="1" dirty="0" smtClean="0">
                <a:latin typeface="Century Gothic" pitchFamily="34" charset="0"/>
              </a:rPr>
              <a:t> </a:t>
            </a:r>
            <a:r>
              <a:rPr lang="pt-PT" sz="2600" dirty="0" smtClean="0">
                <a:latin typeface="Century Gothic" pitchFamily="34" charset="0"/>
              </a:rPr>
              <a:t>conselho escolar ou da comissão de representação do pessoal docente.</a:t>
            </a:r>
            <a:endParaRPr lang="pt-PT" sz="2600" dirty="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24936" cy="1446550"/>
          </a:xfrm>
          <a:prstGeom prst="rect">
            <a:avLst/>
          </a:prstGeom>
          <a:noFill/>
        </p:spPr>
        <p:txBody>
          <a:bodyPr wrap="square" rtlCol="0">
            <a:spAutoFit/>
          </a:bodyPr>
          <a:lstStyle/>
          <a:p>
            <a:r>
              <a:rPr lang="pt-PT" sz="3200" b="1" dirty="0" smtClean="0">
                <a:latin typeface="Century Gothic" pitchFamily="34" charset="0"/>
              </a:rPr>
              <a:t>ATRIBUIÇÃO DE EXCELENTE E MUITO BOM - UNIVERSOS| </a:t>
            </a:r>
            <a:r>
              <a:rPr lang="pt-PT" sz="2400" dirty="0" smtClean="0">
                <a:latin typeface="Century Gothic" pitchFamily="34" charset="0"/>
              </a:rPr>
              <a:t>Despacho Conjunto n.º 9/2013,de 30 de janeiro </a:t>
            </a:r>
            <a:endParaRPr lang="pt-PT" sz="2400" dirty="0">
              <a:latin typeface="Century Gothic" pitchFamily="34" charset="0"/>
            </a:endParaRPr>
          </a:p>
        </p:txBody>
      </p:sp>
      <p:sp>
        <p:nvSpPr>
          <p:cNvPr id="14" name="Rectângulo 13"/>
          <p:cNvSpPr/>
          <p:nvPr/>
        </p:nvSpPr>
        <p:spPr>
          <a:xfrm>
            <a:off x="323528" y="2420888"/>
            <a:ext cx="8280920" cy="3600986"/>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800" b="1" dirty="0" smtClean="0">
                <a:latin typeface="Century Gothic" pitchFamily="34" charset="0"/>
              </a:rPr>
              <a:t>Docentes contratados;</a:t>
            </a:r>
          </a:p>
          <a:p>
            <a:pPr marL="0" lvl="1" algn="just">
              <a:spcAft>
                <a:spcPts val="1800"/>
              </a:spcAft>
              <a:buClr>
                <a:srgbClr val="0FA0BE"/>
              </a:buClr>
              <a:buFont typeface="Wingdings 2" pitchFamily="18" charset="2"/>
              <a:buChar char=""/>
            </a:pPr>
            <a:r>
              <a:rPr lang="pt-PT" sz="2800" b="1" dirty="0" smtClean="0">
                <a:latin typeface="Century Gothic" pitchFamily="34" charset="0"/>
              </a:rPr>
              <a:t>Docentes integrados na carreira;</a:t>
            </a:r>
          </a:p>
          <a:p>
            <a:pPr marL="0" lvl="1" algn="just">
              <a:spcAft>
                <a:spcPts val="1800"/>
              </a:spcAft>
              <a:buClr>
                <a:srgbClr val="0FA0BE"/>
              </a:buClr>
              <a:buFont typeface="Wingdings 2" pitchFamily="18" charset="2"/>
              <a:buChar char=""/>
            </a:pPr>
            <a:r>
              <a:rPr lang="pt-PT" sz="2800" b="1" dirty="0" smtClean="0">
                <a:latin typeface="Century Gothic" pitchFamily="34" charset="0"/>
              </a:rPr>
              <a:t>Avaliadores internos ;</a:t>
            </a:r>
          </a:p>
          <a:p>
            <a:pPr marL="0" lvl="1" algn="just">
              <a:spcAft>
                <a:spcPts val="1800"/>
              </a:spcAft>
              <a:buClr>
                <a:srgbClr val="0FA0BE"/>
              </a:buClr>
              <a:buFont typeface="Wingdings 2" pitchFamily="18" charset="2"/>
              <a:buChar char=""/>
            </a:pPr>
            <a:r>
              <a:rPr lang="pt-PT" sz="2800" b="1" dirty="0" smtClean="0">
                <a:latin typeface="Century Gothic" pitchFamily="34" charset="0"/>
              </a:rPr>
              <a:t>Membros da secção de avaliação do desempenho docente;</a:t>
            </a:r>
          </a:p>
          <a:p>
            <a:pPr marL="0" lvl="1" algn="just">
              <a:spcAft>
                <a:spcPts val="1800"/>
              </a:spcAft>
              <a:buClr>
                <a:srgbClr val="0FA0BE"/>
              </a:buClr>
              <a:buFont typeface="Wingdings 2" pitchFamily="18" charset="2"/>
              <a:buChar char=""/>
            </a:pPr>
            <a:endParaRPr lang="pt-PT" sz="280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24936" cy="1015663"/>
          </a:xfrm>
          <a:prstGeom prst="rect">
            <a:avLst/>
          </a:prstGeom>
          <a:noFill/>
        </p:spPr>
        <p:txBody>
          <a:bodyPr wrap="square" rtlCol="0">
            <a:spAutoFit/>
          </a:bodyPr>
          <a:lstStyle/>
          <a:p>
            <a:r>
              <a:rPr lang="pt-PT" sz="3200" b="1" dirty="0" smtClean="0">
                <a:latin typeface="Century Gothic" pitchFamily="34" charset="0"/>
              </a:rPr>
              <a:t>RESULTADO DA AVALIAÇÃO|</a:t>
            </a:r>
            <a:r>
              <a:rPr lang="pt-PT" sz="2800" dirty="0" smtClean="0">
                <a:latin typeface="Century Gothic" pitchFamily="34" charset="0"/>
              </a:rPr>
              <a:t>DRR N.º 26/2012/M</a:t>
            </a:r>
            <a:endParaRPr lang="pt-PT" sz="2800" dirty="0">
              <a:latin typeface="Century Gothic" pitchFamily="34" charset="0"/>
            </a:endParaRPr>
          </a:p>
        </p:txBody>
      </p:sp>
      <p:sp>
        <p:nvSpPr>
          <p:cNvPr id="14" name="Rectângulo 13"/>
          <p:cNvSpPr/>
          <p:nvPr/>
        </p:nvSpPr>
        <p:spPr>
          <a:xfrm>
            <a:off x="323528" y="3501008"/>
            <a:ext cx="8280920" cy="3123932"/>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600" b="1" i="1" dirty="0" smtClean="0">
                <a:latin typeface="Century Gothic" pitchFamily="34" charset="0"/>
              </a:rPr>
              <a:t>Excelente</a:t>
            </a:r>
            <a:r>
              <a:rPr lang="pt-PT" sz="2600" dirty="0" smtClean="0">
                <a:latin typeface="Century Gothic" pitchFamily="34" charset="0"/>
              </a:rPr>
              <a:t> se, cumulativamente a classificação for igual ou superior ao percentil 95, não for inferior a 9 e o docente tiver  aulas observadas;</a:t>
            </a:r>
          </a:p>
          <a:p>
            <a:pPr marL="0" lvl="1" algn="just">
              <a:spcAft>
                <a:spcPts val="1800"/>
              </a:spcAft>
              <a:buClr>
                <a:srgbClr val="0FA0BE"/>
              </a:buClr>
              <a:buFont typeface="Wingdings 2" pitchFamily="18" charset="2"/>
              <a:buChar char=""/>
            </a:pPr>
            <a:r>
              <a:rPr lang="pt-PT" sz="2600" b="1" i="1" dirty="0" smtClean="0">
                <a:latin typeface="Century Gothic" pitchFamily="34" charset="0"/>
              </a:rPr>
              <a:t>Muito Bom </a:t>
            </a:r>
            <a:r>
              <a:rPr lang="pt-PT" sz="2600" dirty="0" smtClean="0">
                <a:latin typeface="Century Gothic" pitchFamily="34" charset="0"/>
              </a:rPr>
              <a:t>se, cumulativamente a classificação for igual ou superior ao percentil 75, não for inferior a 8 e não tenha sido atribuída a menção de </a:t>
            </a:r>
            <a:r>
              <a:rPr lang="pt-PT" sz="2600" i="1" dirty="0" smtClean="0">
                <a:latin typeface="Century Gothic" pitchFamily="34" charset="0"/>
              </a:rPr>
              <a:t>Excelente</a:t>
            </a:r>
            <a:r>
              <a:rPr lang="pt-PT" sz="2600" dirty="0" smtClean="0">
                <a:latin typeface="Century Gothic" pitchFamily="34" charset="0"/>
              </a:rPr>
              <a:t>;</a:t>
            </a:r>
          </a:p>
        </p:txBody>
      </p:sp>
      <p:sp>
        <p:nvSpPr>
          <p:cNvPr id="4" name="Rectângulo 3"/>
          <p:cNvSpPr/>
          <p:nvPr/>
        </p:nvSpPr>
        <p:spPr>
          <a:xfrm>
            <a:off x="323528" y="1556792"/>
            <a:ext cx="8352928" cy="1569660"/>
          </a:xfrm>
          <a:prstGeom prst="rect">
            <a:avLst/>
          </a:prstGeom>
        </p:spPr>
        <p:txBody>
          <a:bodyPr wrap="square">
            <a:spAutoFit/>
          </a:bodyPr>
          <a:lstStyle/>
          <a:p>
            <a:pPr algn="just"/>
            <a:r>
              <a:rPr lang="pt-PT" sz="2400" dirty="0" smtClean="0">
                <a:latin typeface="Century Gothic" pitchFamily="34" charset="0"/>
              </a:rPr>
              <a:t>As classificações quantitativas são ordenadas de forma crescente por universo de docentes de modo a proceder à sua conversão em menções qualitativas nos seguintes termos:</a:t>
            </a:r>
          </a:p>
        </p:txBody>
      </p:sp>
    </p:spTree>
  </p:cSld>
  <p:clrMapOvr>
    <a:masterClrMapping/>
  </p:clrMapOvr>
  <p:transition>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24936" cy="1015663"/>
          </a:xfrm>
          <a:prstGeom prst="rect">
            <a:avLst/>
          </a:prstGeom>
          <a:noFill/>
        </p:spPr>
        <p:txBody>
          <a:bodyPr wrap="square" rtlCol="0">
            <a:spAutoFit/>
          </a:bodyPr>
          <a:lstStyle/>
          <a:p>
            <a:r>
              <a:rPr lang="pt-PT" sz="3200" b="1" dirty="0" smtClean="0">
                <a:latin typeface="Century Gothic" pitchFamily="34" charset="0"/>
              </a:rPr>
              <a:t>RESULTADO DA AVALIAÇÃO|</a:t>
            </a:r>
            <a:r>
              <a:rPr lang="pt-PT" sz="2800" dirty="0" smtClean="0">
                <a:latin typeface="Century Gothic" pitchFamily="34" charset="0"/>
              </a:rPr>
              <a:t>DRR N.º 26/2012/M</a:t>
            </a:r>
            <a:endParaRPr lang="pt-PT" sz="2800" dirty="0">
              <a:latin typeface="Century Gothic" pitchFamily="34" charset="0"/>
            </a:endParaRPr>
          </a:p>
        </p:txBody>
      </p:sp>
      <p:sp>
        <p:nvSpPr>
          <p:cNvPr id="14" name="Rectângulo 13"/>
          <p:cNvSpPr/>
          <p:nvPr/>
        </p:nvSpPr>
        <p:spPr>
          <a:xfrm>
            <a:off x="323528" y="3501008"/>
            <a:ext cx="8280920" cy="2954655"/>
          </a:xfrm>
          <a:prstGeom prst="rect">
            <a:avLst/>
          </a:prstGeom>
        </p:spPr>
        <p:txBody>
          <a:bodyPr wrap="square">
            <a:spAutoFit/>
          </a:bodyPr>
          <a:lstStyle/>
          <a:p>
            <a:pPr marL="0" lvl="1" algn="just">
              <a:spcAft>
                <a:spcPts val="1800"/>
              </a:spcAft>
              <a:buClr>
                <a:srgbClr val="0FA0BE"/>
              </a:buClr>
              <a:buFont typeface="Wingdings 2" pitchFamily="18" charset="2"/>
              <a:buChar char=""/>
            </a:pPr>
            <a:r>
              <a:rPr lang="pt-PT" sz="2600" b="1" i="1" dirty="0" smtClean="0">
                <a:latin typeface="Century Gothic" pitchFamily="34" charset="0"/>
              </a:rPr>
              <a:t>Bom</a:t>
            </a:r>
            <a:r>
              <a:rPr lang="pt-PT" sz="2600" dirty="0" smtClean="0">
                <a:latin typeface="Century Gothic" pitchFamily="34" charset="0"/>
              </a:rPr>
              <a:t> se, cumulativamente a classificação for igual ou superior ao percentil 6,5 e não tiver sido atribuída a menção de </a:t>
            </a:r>
            <a:r>
              <a:rPr lang="pt-PT" sz="2600" i="1" dirty="0" smtClean="0">
                <a:latin typeface="Century Gothic" pitchFamily="34" charset="0"/>
              </a:rPr>
              <a:t>Excelente</a:t>
            </a:r>
            <a:r>
              <a:rPr lang="pt-PT" sz="2600" dirty="0" smtClean="0">
                <a:latin typeface="Century Gothic" pitchFamily="34" charset="0"/>
              </a:rPr>
              <a:t> ou </a:t>
            </a:r>
            <a:r>
              <a:rPr lang="pt-PT" sz="2600" i="1" dirty="0" smtClean="0">
                <a:latin typeface="Century Gothic" pitchFamily="34" charset="0"/>
              </a:rPr>
              <a:t>Muito Bom</a:t>
            </a:r>
            <a:r>
              <a:rPr lang="pt-PT" sz="2600" dirty="0" smtClean="0">
                <a:latin typeface="Century Gothic" pitchFamily="34" charset="0"/>
              </a:rPr>
              <a:t>;</a:t>
            </a:r>
          </a:p>
          <a:p>
            <a:pPr marL="0" lvl="1" algn="just">
              <a:spcAft>
                <a:spcPts val="1800"/>
              </a:spcAft>
              <a:buClr>
                <a:srgbClr val="0FA0BE"/>
              </a:buClr>
              <a:buFont typeface="Wingdings 2" pitchFamily="18" charset="2"/>
              <a:buChar char=""/>
            </a:pPr>
            <a:r>
              <a:rPr lang="pt-PT" sz="2600" b="1" i="1" dirty="0" smtClean="0">
                <a:latin typeface="Century Gothic" pitchFamily="34" charset="0"/>
              </a:rPr>
              <a:t>Regular </a:t>
            </a:r>
            <a:r>
              <a:rPr lang="pt-PT" sz="2600" dirty="0" smtClean="0">
                <a:latin typeface="Century Gothic" pitchFamily="34" charset="0"/>
              </a:rPr>
              <a:t>se a classificação for igual ou superior 5 e inferior a 6,5;</a:t>
            </a:r>
          </a:p>
          <a:p>
            <a:pPr marL="0" lvl="1" algn="just">
              <a:spcAft>
                <a:spcPts val="1800"/>
              </a:spcAft>
              <a:buClr>
                <a:srgbClr val="0FA0BE"/>
              </a:buClr>
              <a:buFont typeface="Wingdings 2" pitchFamily="18" charset="2"/>
              <a:buChar char=""/>
            </a:pPr>
            <a:r>
              <a:rPr lang="pt-PT" sz="2600" b="1" i="1" dirty="0" smtClean="0">
                <a:latin typeface="Century Gothic" pitchFamily="34" charset="0"/>
              </a:rPr>
              <a:t>Insuficiente </a:t>
            </a:r>
            <a:r>
              <a:rPr lang="pt-PT" sz="2600" dirty="0" smtClean="0">
                <a:latin typeface="Century Gothic" pitchFamily="34" charset="0"/>
              </a:rPr>
              <a:t>se a classificação for inferior a 5.</a:t>
            </a:r>
          </a:p>
        </p:txBody>
      </p:sp>
      <p:sp>
        <p:nvSpPr>
          <p:cNvPr id="4" name="Rectângulo 3"/>
          <p:cNvSpPr/>
          <p:nvPr/>
        </p:nvSpPr>
        <p:spPr>
          <a:xfrm>
            <a:off x="323528" y="1556792"/>
            <a:ext cx="8352928" cy="1569660"/>
          </a:xfrm>
          <a:prstGeom prst="rect">
            <a:avLst/>
          </a:prstGeom>
        </p:spPr>
        <p:txBody>
          <a:bodyPr wrap="square">
            <a:spAutoFit/>
          </a:bodyPr>
          <a:lstStyle/>
          <a:p>
            <a:pPr algn="just"/>
            <a:r>
              <a:rPr lang="pt-PT" sz="2400" dirty="0" smtClean="0">
                <a:latin typeface="Century Gothic" pitchFamily="34" charset="0"/>
              </a:rPr>
              <a:t>As classificações quantitativas são ordenadas de forma crescente por universo de docentes de modo a proceder à sua conversão em menções qualitativas nos seguintes termos:</a:t>
            </a:r>
          </a:p>
        </p:txBody>
      </p:sp>
    </p:spTree>
  </p:cSld>
  <p:clrMapOvr>
    <a:masterClrMapping/>
  </p:clrMapOvr>
  <p:transition>
    <p:wedg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96944" cy="954107"/>
          </a:xfrm>
          <a:prstGeom prst="rect">
            <a:avLst/>
          </a:prstGeom>
          <a:noFill/>
        </p:spPr>
        <p:txBody>
          <a:bodyPr wrap="square" rtlCol="0">
            <a:spAutoFit/>
          </a:bodyPr>
          <a:lstStyle/>
          <a:p>
            <a:pPr algn="just"/>
            <a:r>
              <a:rPr lang="pt-PT" sz="2800" b="1" dirty="0" smtClean="0">
                <a:latin typeface="Century Gothic" pitchFamily="34" charset="0"/>
              </a:rPr>
              <a:t>EXERCÍCIO DE OUTRAS FUNÇÕES NA ADMINISTRAÇÃO PÚBLICA REGIONAL E LOCAL</a:t>
            </a:r>
            <a:endParaRPr lang="pt-PT" sz="2800" dirty="0">
              <a:latin typeface="Century Gothic" pitchFamily="34" charset="0"/>
            </a:endParaRPr>
          </a:p>
        </p:txBody>
      </p:sp>
      <p:sp>
        <p:nvSpPr>
          <p:cNvPr id="6" name="CaixaDeTexto 5"/>
          <p:cNvSpPr txBox="1"/>
          <p:nvPr/>
        </p:nvSpPr>
        <p:spPr>
          <a:xfrm>
            <a:off x="395536" y="1844824"/>
            <a:ext cx="8208912" cy="4446732"/>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400" kern="0" dirty="0" smtClean="0">
                <a:latin typeface="Century Gothic" pitchFamily="34" charset="0"/>
              </a:rPr>
              <a:t>Os docentes</a:t>
            </a:r>
            <a:r>
              <a:rPr lang="pt-PT" sz="2400" dirty="0" smtClean="0">
                <a:latin typeface="Century Gothic" pitchFamily="34" charset="0"/>
              </a:rPr>
              <a:t> que exerçam funções na administração regional autónoma e local, os coordenadores dos centros de apoio psicopedagógico (CAP) e os delegados escolares, são avaliados nos termos do SIADAP aprovado pelo DLR N.º 27/2009/M, de 21 de agosto e </a:t>
            </a:r>
            <a:r>
              <a:rPr lang="pt-PT" sz="2400" kern="0" dirty="0" smtClean="0">
                <a:latin typeface="Century Gothic" pitchFamily="34" charset="0"/>
              </a:rPr>
              <a:t>DR N.º 18/2009, de 4 de setembro.</a:t>
            </a:r>
          </a:p>
          <a:p>
            <a:pPr marL="342900" indent="-342900" algn="just">
              <a:spcBef>
                <a:spcPct val="20000"/>
              </a:spcBef>
              <a:buClr>
                <a:srgbClr val="379DDB"/>
              </a:buClr>
              <a:buSzPct val="111000"/>
              <a:defRPr lang="pt-PT"/>
            </a:pPr>
            <a:endParaRPr lang="pt-PT" sz="2400"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400" dirty="0" smtClean="0">
                <a:latin typeface="Century Gothic" pitchFamily="34" charset="0"/>
              </a:rPr>
              <a:t>A forma de conversão das avaliações atribuídas encontra-se estabelecida no Despacho Conjunto n.º 10/2013, de 30 de janeiro.</a:t>
            </a:r>
            <a:endParaRPr lang="pt-PT" sz="2400" kern="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96944" cy="584775"/>
          </a:xfrm>
          <a:prstGeom prst="rect">
            <a:avLst/>
          </a:prstGeom>
          <a:noFill/>
        </p:spPr>
        <p:txBody>
          <a:bodyPr wrap="square" rtlCol="0">
            <a:spAutoFit/>
          </a:bodyPr>
          <a:lstStyle/>
          <a:p>
            <a:pPr algn="just"/>
            <a:r>
              <a:rPr lang="pt-PT" sz="3200" b="1" dirty="0" smtClean="0">
                <a:latin typeface="Century Gothic" pitchFamily="34" charset="0"/>
              </a:rPr>
              <a:t>SIADAP – DESTINATÁRIOS</a:t>
            </a:r>
            <a:endParaRPr lang="pt-PT" sz="3200" dirty="0">
              <a:latin typeface="Century Gothic" pitchFamily="34" charset="0"/>
            </a:endParaRPr>
          </a:p>
        </p:txBody>
      </p:sp>
      <p:sp>
        <p:nvSpPr>
          <p:cNvPr id="6" name="CaixaDeTexto 5"/>
          <p:cNvSpPr txBox="1"/>
          <p:nvPr/>
        </p:nvSpPr>
        <p:spPr>
          <a:xfrm>
            <a:off x="467544" y="1268760"/>
            <a:ext cx="8208912" cy="5469190"/>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500" dirty="0" smtClean="0">
                <a:latin typeface="Century Gothic" pitchFamily="34" charset="0"/>
              </a:rPr>
              <a:t>Docentes que exerçam funções dirigentes ou técnico-pedagógicas na administração pública regional autónoma e local, nomeadamente</a:t>
            </a:r>
            <a:r>
              <a:rPr lang="pt-PT" sz="2500" kern="0" dirty="0" smtClean="0">
                <a:latin typeface="Century Gothic" pitchFamily="34" charset="0"/>
              </a:rPr>
              <a:t>:</a:t>
            </a:r>
          </a:p>
          <a:p>
            <a:pPr marL="342900" indent="-342900" algn="just">
              <a:spcBef>
                <a:spcPct val="20000"/>
              </a:spcBef>
              <a:buClr>
                <a:srgbClr val="379DDB"/>
              </a:buClr>
              <a:buSzPct val="111000"/>
              <a:defRPr lang="pt-PT"/>
            </a:pPr>
            <a:endParaRPr lang="pt-PT" sz="1200" kern="0" dirty="0" smtClean="0">
              <a:latin typeface="Century Gothic" pitchFamily="34" charset="0"/>
            </a:endParaRPr>
          </a:p>
          <a:p>
            <a:pPr lvl="2" algn="just">
              <a:buClr>
                <a:srgbClr val="379DDB"/>
              </a:buClr>
              <a:buSzPct val="102000"/>
              <a:buFont typeface="Courier New" pitchFamily="49" charset="0"/>
              <a:buChar char="o"/>
            </a:pPr>
            <a:r>
              <a:rPr lang="pt-PT" sz="2500" dirty="0" smtClean="0">
                <a:latin typeface="Century Gothic" pitchFamily="34" charset="0"/>
              </a:rPr>
              <a:t> Secretarias Regionais / Direções Regionais;</a:t>
            </a:r>
          </a:p>
          <a:p>
            <a:pPr lvl="2" algn="just">
              <a:buClr>
                <a:srgbClr val="379DDB"/>
              </a:buClr>
              <a:buSzPct val="102000"/>
              <a:buFont typeface="Courier New" pitchFamily="49" charset="0"/>
              <a:buChar char="o"/>
            </a:pPr>
            <a:r>
              <a:rPr lang="pt-PT" sz="2500" dirty="0" smtClean="0">
                <a:latin typeface="Century Gothic" pitchFamily="34" charset="0"/>
              </a:rPr>
              <a:t> Institutos públicos;</a:t>
            </a:r>
          </a:p>
          <a:p>
            <a:pPr lvl="2" algn="just">
              <a:buClr>
                <a:srgbClr val="379DDB"/>
              </a:buClr>
              <a:buSzPct val="102000"/>
              <a:buFont typeface="Courier New" pitchFamily="49" charset="0"/>
              <a:buChar char="o"/>
            </a:pPr>
            <a:r>
              <a:rPr lang="pt-PT" sz="2500" dirty="0" smtClean="0">
                <a:latin typeface="Century Gothic" pitchFamily="34" charset="0"/>
              </a:rPr>
              <a:t> Câmaras municipais e serviços dependentes;</a:t>
            </a:r>
          </a:p>
          <a:p>
            <a:pPr lvl="2" algn="just">
              <a:buClr>
                <a:srgbClr val="379DDB"/>
              </a:buClr>
              <a:buSzPct val="102000"/>
              <a:buFont typeface="Courier New" pitchFamily="49" charset="0"/>
              <a:buChar char="o"/>
            </a:pPr>
            <a:r>
              <a:rPr lang="pt-PT" sz="2500" dirty="0" smtClean="0">
                <a:latin typeface="Century Gothic" pitchFamily="34" charset="0"/>
              </a:rPr>
              <a:t> Outros serviços públicos em que seja aplicável SIADAP.</a:t>
            </a:r>
          </a:p>
          <a:p>
            <a:pPr lvl="2" algn="just">
              <a:buClr>
                <a:srgbClr val="379DDB"/>
              </a:buClr>
              <a:buFont typeface="Courier New" pitchFamily="49" charset="0"/>
              <a:buChar char="o"/>
            </a:pPr>
            <a:endParaRPr lang="pt-PT"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500" dirty="0" smtClean="0">
                <a:latin typeface="Century Gothic" pitchFamily="34" charset="0"/>
              </a:rPr>
              <a:t>Coordenadores dos centros de apoio psicopedagógico (CAP);</a:t>
            </a:r>
          </a:p>
          <a:p>
            <a:pPr marL="342900" indent="-342900" algn="just">
              <a:spcBef>
                <a:spcPct val="20000"/>
              </a:spcBef>
              <a:buClr>
                <a:srgbClr val="379DDB"/>
              </a:buClr>
              <a:buSzPct val="111000"/>
              <a:buFont typeface="Wingdings" pitchFamily="2" charset="2"/>
              <a:buChar char="v"/>
              <a:defRPr lang="pt-PT"/>
            </a:pPr>
            <a:r>
              <a:rPr lang="pt-PT" sz="2500" kern="0" dirty="0" smtClean="0">
                <a:latin typeface="Century Gothic" pitchFamily="34" charset="0"/>
              </a:rPr>
              <a:t>Delegados Escolares;</a:t>
            </a:r>
          </a:p>
        </p:txBody>
      </p:sp>
    </p:spTree>
  </p:cSld>
  <p:clrMapOvr>
    <a:masterClrMapping/>
  </p:clrMapOvr>
  <p:transition>
    <p:wedg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96944" cy="584775"/>
          </a:xfrm>
          <a:prstGeom prst="rect">
            <a:avLst/>
          </a:prstGeom>
          <a:noFill/>
        </p:spPr>
        <p:txBody>
          <a:bodyPr wrap="square" rtlCol="0">
            <a:spAutoFit/>
          </a:bodyPr>
          <a:lstStyle/>
          <a:p>
            <a:pPr algn="just"/>
            <a:r>
              <a:rPr lang="pt-PT" sz="3200" b="1" dirty="0" smtClean="0">
                <a:latin typeface="Century Gothic" pitchFamily="34" charset="0"/>
              </a:rPr>
              <a:t>AUSÊNCIAS AO SERVIÇO</a:t>
            </a:r>
            <a:endParaRPr lang="pt-PT" sz="3200" dirty="0">
              <a:latin typeface="Century Gothic" pitchFamily="34" charset="0"/>
            </a:endParaRPr>
          </a:p>
        </p:txBody>
      </p:sp>
      <p:sp>
        <p:nvSpPr>
          <p:cNvPr id="6" name="CaixaDeTexto 5"/>
          <p:cNvSpPr txBox="1"/>
          <p:nvPr/>
        </p:nvSpPr>
        <p:spPr>
          <a:xfrm>
            <a:off x="467544" y="1628800"/>
            <a:ext cx="8208912" cy="4376583"/>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800" dirty="0" smtClean="0">
                <a:latin typeface="Century Gothic" pitchFamily="34" charset="0"/>
              </a:rPr>
              <a:t>Os docentes que se encontrem ausentes, por motivos justificados, e que não cumpram o requisito de tempo de serviço docente efetivo, são avaliados pela menção qualitativa que lhe tiver sido atribuída na última avaliação do desempenho, sem prejuízo de poderem requerer a realização de uma ponderação curricular. </a:t>
            </a:r>
            <a:endParaRPr lang="pt-PT" sz="2800" kern="0" dirty="0" smtClean="0">
              <a:latin typeface="Century Gothic" pitchFamily="34" charset="0"/>
            </a:endParaRPr>
          </a:p>
          <a:p>
            <a:pPr marL="342900" indent="-342900" algn="just">
              <a:spcBef>
                <a:spcPct val="20000"/>
              </a:spcBef>
              <a:buClr>
                <a:srgbClr val="379DDB"/>
              </a:buClr>
              <a:buSzPct val="111000"/>
              <a:defRPr lang="pt-PT"/>
            </a:pPr>
            <a:endParaRPr lang="pt-PT" sz="2200" kern="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332656"/>
            <a:ext cx="8496944" cy="954107"/>
          </a:xfrm>
          <a:prstGeom prst="rect">
            <a:avLst/>
          </a:prstGeom>
          <a:noFill/>
        </p:spPr>
        <p:txBody>
          <a:bodyPr wrap="square" rtlCol="0">
            <a:spAutoFit/>
          </a:bodyPr>
          <a:lstStyle/>
          <a:p>
            <a:pPr algn="just"/>
            <a:r>
              <a:rPr lang="pt-PT" sz="2800" b="1" dirty="0" smtClean="0">
                <a:latin typeface="Century Gothic" pitchFamily="34" charset="0"/>
              </a:rPr>
              <a:t>INSTITUIÇÕES PARTICULARES DE SOLIDARIEDADE SOCIAL</a:t>
            </a:r>
            <a:endParaRPr lang="pt-PT" sz="2800" dirty="0">
              <a:latin typeface="Century Gothic" pitchFamily="34" charset="0"/>
            </a:endParaRPr>
          </a:p>
        </p:txBody>
      </p:sp>
      <p:sp>
        <p:nvSpPr>
          <p:cNvPr id="6" name="CaixaDeTexto 5"/>
          <p:cNvSpPr txBox="1"/>
          <p:nvPr/>
        </p:nvSpPr>
        <p:spPr>
          <a:xfrm>
            <a:off x="395536" y="1484784"/>
            <a:ext cx="8208912" cy="5890843"/>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200" dirty="0" smtClean="0">
                <a:latin typeface="Century Gothic" pitchFamily="34" charset="0"/>
              </a:rPr>
              <a:t>Os docentes das instituições particulares de solidariedade social que se regem pelo sistema remuneratório dos docentes da rede pública são objeto de avaliação do desempenho nos termos do Estatuto da Carreira Docente da Região Autónoma da Madeira e das normas constantes do DRR N.º 26/2012/M</a:t>
            </a:r>
            <a:r>
              <a:rPr lang="pt-PT" sz="2200" kern="0" dirty="0" smtClean="0">
                <a:latin typeface="Century Gothic" pitchFamily="34" charset="0"/>
              </a:rPr>
              <a:t>, de 8 de outubro, </a:t>
            </a:r>
            <a:r>
              <a:rPr lang="pt-PT" sz="2200" dirty="0" smtClean="0">
                <a:latin typeface="Century Gothic" pitchFamily="34" charset="0"/>
              </a:rPr>
              <a:t>sendo as </a:t>
            </a:r>
            <a:r>
              <a:rPr lang="pt-PT" sz="2200" dirty="0" smtClean="0">
                <a:latin typeface="Century Gothic" pitchFamily="34" charset="0"/>
              </a:rPr>
              <a:t>funções de avaliador externo </a:t>
            </a:r>
            <a:r>
              <a:rPr lang="pt-PT" sz="2200" dirty="0" smtClean="0">
                <a:latin typeface="Century Gothic" pitchFamily="34" charset="0"/>
              </a:rPr>
              <a:t>atribuídas </a:t>
            </a:r>
            <a:r>
              <a:rPr lang="pt-PT" sz="2200" dirty="0" smtClean="0">
                <a:latin typeface="Century Gothic" pitchFamily="34" charset="0"/>
              </a:rPr>
              <a:t>a um docente do mesmo grupo de recrutamento do quadro da </a:t>
            </a:r>
            <a:r>
              <a:rPr lang="pt-PT" sz="2200" dirty="0" smtClean="0">
                <a:latin typeface="Century Gothic" pitchFamily="34" charset="0"/>
              </a:rPr>
              <a:t>escola com os seguintes requisitos:</a:t>
            </a:r>
          </a:p>
          <a:p>
            <a:pPr marL="342900" indent="-342900" algn="just">
              <a:spcBef>
                <a:spcPct val="20000"/>
              </a:spcBef>
              <a:buClr>
                <a:srgbClr val="379DDB"/>
              </a:buClr>
              <a:buSzPct val="111000"/>
              <a:defRPr lang="pt-PT"/>
            </a:pPr>
            <a:endParaRPr lang="pt-PT" sz="800" dirty="0" smtClean="0">
              <a:latin typeface="Century Gothic" pitchFamily="34" charset="0"/>
            </a:endParaRPr>
          </a:p>
          <a:p>
            <a:pPr marL="800100" lvl="1" indent="-342900" algn="just">
              <a:spcBef>
                <a:spcPct val="20000"/>
              </a:spcBef>
              <a:buClr>
                <a:srgbClr val="379DDB"/>
              </a:buClr>
              <a:buSzPct val="111000"/>
              <a:buBlip>
                <a:blip r:embed="rId2"/>
              </a:buBlip>
              <a:defRPr lang="pt-PT"/>
            </a:pPr>
            <a:r>
              <a:rPr lang="pt-PT" sz="2200" kern="0" dirty="0" smtClean="0">
                <a:latin typeface="Century Gothic" pitchFamily="34" charset="0"/>
              </a:rPr>
              <a:t>Estar </a:t>
            </a:r>
            <a:r>
              <a:rPr lang="pt-PT" sz="2200" dirty="0" smtClean="0">
                <a:latin typeface="Century Gothic" pitchFamily="34" charset="0"/>
              </a:rPr>
              <a:t>integrado </a:t>
            </a:r>
            <a:r>
              <a:rPr lang="pt-PT" sz="2200" dirty="0" smtClean="0">
                <a:latin typeface="Century Gothic" pitchFamily="34" charset="0"/>
              </a:rPr>
              <a:t>em escalão igual ou superior ao do </a:t>
            </a:r>
            <a:r>
              <a:rPr lang="pt-PT" sz="2200" dirty="0" smtClean="0">
                <a:latin typeface="Century Gothic" pitchFamily="34" charset="0"/>
              </a:rPr>
              <a:t>avaliado;</a:t>
            </a:r>
          </a:p>
          <a:p>
            <a:pPr marL="800100" lvl="1" indent="-342900" algn="just">
              <a:spcBef>
                <a:spcPct val="20000"/>
              </a:spcBef>
              <a:buClr>
                <a:srgbClr val="379DDB"/>
              </a:buClr>
              <a:buSzPct val="111000"/>
              <a:buBlip>
                <a:blip r:embed="rId2"/>
              </a:buBlip>
              <a:defRPr lang="pt-PT"/>
            </a:pPr>
            <a:r>
              <a:rPr lang="pt-PT" sz="2200" kern="0" dirty="0" smtClean="0">
                <a:latin typeface="Century Gothic" pitchFamily="34" charset="0"/>
              </a:rPr>
              <a:t>Pertencer </a:t>
            </a:r>
            <a:r>
              <a:rPr lang="pt-PT" sz="2200" dirty="0" smtClean="0">
                <a:latin typeface="Century Gothic" pitchFamily="34" charset="0"/>
              </a:rPr>
              <a:t>ao mesmo grupo de recrutamento do </a:t>
            </a:r>
            <a:r>
              <a:rPr lang="pt-PT" sz="2200" dirty="0" smtClean="0">
                <a:latin typeface="Century Gothic" pitchFamily="34" charset="0"/>
              </a:rPr>
              <a:t>avaliado;</a:t>
            </a:r>
          </a:p>
          <a:p>
            <a:pPr marL="800100" lvl="1" indent="-342900" algn="just">
              <a:spcBef>
                <a:spcPct val="20000"/>
              </a:spcBef>
              <a:buClr>
                <a:srgbClr val="379DDB"/>
              </a:buClr>
              <a:buSzPct val="111000"/>
              <a:buBlip>
                <a:blip r:embed="rId2"/>
              </a:buBlip>
              <a:defRPr lang="pt-PT"/>
            </a:pPr>
            <a:endParaRPr lang="pt-PT" sz="2000" kern="0" dirty="0" smtClean="0">
              <a:latin typeface="Century Gothic" pitchFamily="34" charset="0"/>
            </a:endParaRPr>
          </a:p>
          <a:p>
            <a:pPr marL="342900" indent="-342900" algn="just">
              <a:spcBef>
                <a:spcPct val="20000"/>
              </a:spcBef>
              <a:buClr>
                <a:srgbClr val="379DDB"/>
              </a:buClr>
              <a:buSzPct val="111000"/>
              <a:defRPr lang="pt-PT"/>
            </a:pPr>
            <a:endParaRPr lang="pt-PT" sz="2200" kern="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332656"/>
            <a:ext cx="8892480" cy="646331"/>
          </a:xfrm>
          <a:prstGeom prst="rect">
            <a:avLst/>
          </a:prstGeom>
          <a:noFill/>
        </p:spPr>
        <p:txBody>
          <a:bodyPr wrap="square" rtlCol="0">
            <a:spAutoFit/>
          </a:bodyPr>
          <a:lstStyle/>
          <a:p>
            <a:r>
              <a:rPr lang="pt-PT" sz="3600" b="1" dirty="0" smtClean="0">
                <a:effectLst>
                  <a:outerShdw blurRad="38100" dist="38100" dir="2700000" algn="tl">
                    <a:srgbClr val="000000">
                      <a:alpha val="43137"/>
                    </a:srgbClr>
                  </a:outerShdw>
                </a:effectLst>
                <a:latin typeface="Century Gothic" pitchFamily="34" charset="0"/>
              </a:rPr>
              <a:t>DIMENSÕES DA AVALIAÇÃO</a:t>
            </a:r>
            <a:endParaRPr lang="pt-PT" sz="3200" dirty="0">
              <a:latin typeface="Century Gothic" pitchFamily="34" charset="0"/>
            </a:endParaRPr>
          </a:p>
        </p:txBody>
      </p:sp>
      <p:grpSp>
        <p:nvGrpSpPr>
          <p:cNvPr id="6" name="Grupo 5"/>
          <p:cNvGrpSpPr/>
          <p:nvPr/>
        </p:nvGrpSpPr>
        <p:grpSpPr>
          <a:xfrm>
            <a:off x="1547664" y="1268760"/>
            <a:ext cx="5256584" cy="4680520"/>
            <a:chOff x="1881549" y="363302"/>
            <a:chExt cx="4418912" cy="4787154"/>
          </a:xfrm>
        </p:grpSpPr>
        <p:sp>
          <p:nvSpPr>
            <p:cNvPr id="9" name="Circular 8"/>
            <p:cNvSpPr/>
            <p:nvPr/>
          </p:nvSpPr>
          <p:spPr>
            <a:xfrm>
              <a:off x="1881549" y="363302"/>
              <a:ext cx="4418912" cy="4787154"/>
            </a:xfrm>
            <a:prstGeom prst="pie">
              <a:avLst>
                <a:gd name="adj1" fmla="val 9090217"/>
                <a:gd name="adj2" fmla="val 16200000"/>
              </a:avLst>
            </a:prstGeom>
            <a:solidFill>
              <a:srgbClr val="0A697C"/>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Circular 4"/>
            <p:cNvSpPr/>
            <p:nvPr/>
          </p:nvSpPr>
          <p:spPr>
            <a:xfrm>
              <a:off x="2184214" y="1099787"/>
              <a:ext cx="1799128" cy="17675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pt-PT" sz="2200" b="1" kern="1200" spc="0" dirty="0" smtClean="0">
                  <a:effectLst>
                    <a:outerShdw blurRad="38100" dist="38100" dir="2700000" algn="tl">
                      <a:srgbClr val="000000">
                        <a:alpha val="43137"/>
                      </a:srgbClr>
                    </a:outerShdw>
                  </a:effectLst>
                  <a:latin typeface="Century Gothic" pitchFamily="34" charset="0"/>
                </a:rPr>
                <a:t>Científica e pedagógica</a:t>
              </a:r>
              <a:endParaRPr lang="pt-PT" sz="2200" b="1" kern="1200" spc="0" dirty="0">
                <a:effectLst>
                  <a:outerShdw blurRad="38100" dist="38100" dir="2700000" algn="tl">
                    <a:srgbClr val="000000">
                      <a:alpha val="43137"/>
                    </a:srgbClr>
                  </a:outerShdw>
                </a:effectLst>
              </a:endParaRPr>
            </a:p>
          </p:txBody>
        </p:sp>
      </p:grpSp>
      <p:grpSp>
        <p:nvGrpSpPr>
          <p:cNvPr id="11" name="Grupo 10"/>
          <p:cNvGrpSpPr/>
          <p:nvPr/>
        </p:nvGrpSpPr>
        <p:grpSpPr>
          <a:xfrm>
            <a:off x="2195736" y="1268760"/>
            <a:ext cx="4752528" cy="4680520"/>
            <a:chOff x="2051737" y="194341"/>
            <a:chExt cx="4752528" cy="4845719"/>
          </a:xfrm>
        </p:grpSpPr>
        <p:sp>
          <p:nvSpPr>
            <p:cNvPr id="12" name="Circular 11"/>
            <p:cNvSpPr/>
            <p:nvPr/>
          </p:nvSpPr>
          <p:spPr>
            <a:xfrm>
              <a:off x="2051737" y="194341"/>
              <a:ext cx="4752528" cy="4845719"/>
            </a:xfrm>
            <a:prstGeom prst="pie">
              <a:avLst>
                <a:gd name="adj1" fmla="val 16200000"/>
                <a:gd name="adj2" fmla="val 1800000"/>
              </a:avLst>
            </a:prstGeom>
            <a:solidFill>
              <a:srgbClr val="0C7C92"/>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Circular 4"/>
            <p:cNvSpPr/>
            <p:nvPr/>
          </p:nvSpPr>
          <p:spPr>
            <a:xfrm>
              <a:off x="4790745" y="1112992"/>
              <a:ext cx="1799128" cy="19288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pt-PT" sz="2200" b="1" kern="1200" spc="0" dirty="0" smtClean="0">
                  <a:effectLst>
                    <a:outerShdw blurRad="38100" dist="38100" dir="2700000" algn="tl">
                      <a:srgbClr val="000000">
                        <a:alpha val="43137"/>
                      </a:srgbClr>
                    </a:outerShdw>
                  </a:effectLst>
                  <a:latin typeface="Century Gothic" pitchFamily="34" charset="0"/>
                </a:rPr>
                <a:t>Participação nas atividades  da </a:t>
              </a:r>
              <a:r>
                <a:rPr lang="pt-PT" sz="2200" b="1" i="1" kern="1200" spc="0" dirty="0" smtClean="0">
                  <a:effectLst>
                    <a:outerShdw blurRad="38100" dist="38100" dir="2700000" algn="tl">
                      <a:srgbClr val="000000">
                        <a:alpha val="43137"/>
                      </a:srgbClr>
                    </a:outerShdw>
                  </a:effectLst>
                  <a:latin typeface="Century Gothic" pitchFamily="34" charset="0"/>
                </a:rPr>
                <a:t>escola</a:t>
              </a:r>
              <a:endParaRPr lang="pt-PT" sz="2200" b="1" i="1" kern="1200" spc="0" dirty="0">
                <a:effectLst>
                  <a:outerShdw blurRad="38100" dist="38100" dir="2700000" algn="tl">
                    <a:srgbClr val="000000">
                      <a:alpha val="43137"/>
                    </a:srgbClr>
                  </a:outerShdw>
                </a:effectLst>
              </a:endParaRPr>
            </a:p>
          </p:txBody>
        </p:sp>
      </p:grpSp>
      <p:grpSp>
        <p:nvGrpSpPr>
          <p:cNvPr id="14" name="Grupo 13"/>
          <p:cNvGrpSpPr/>
          <p:nvPr/>
        </p:nvGrpSpPr>
        <p:grpSpPr>
          <a:xfrm>
            <a:off x="1835696" y="1340768"/>
            <a:ext cx="5040560" cy="5040560"/>
            <a:chOff x="1835673" y="431135"/>
            <a:chExt cx="5155397" cy="5155397"/>
          </a:xfrm>
        </p:grpSpPr>
        <p:sp>
          <p:nvSpPr>
            <p:cNvPr id="15" name="Circular 14"/>
            <p:cNvSpPr/>
            <p:nvPr/>
          </p:nvSpPr>
          <p:spPr>
            <a:xfrm>
              <a:off x="1835673" y="431135"/>
              <a:ext cx="5155397" cy="5155397"/>
            </a:xfrm>
            <a:prstGeom prst="pie">
              <a:avLst>
                <a:gd name="adj1" fmla="val 1800000"/>
                <a:gd name="adj2" fmla="val 9000000"/>
              </a:avLst>
            </a:prstGeom>
            <a:solidFill>
              <a:srgbClr val="0E93AE"/>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6" name="Circular 4"/>
            <p:cNvSpPr/>
            <p:nvPr/>
          </p:nvSpPr>
          <p:spPr>
            <a:xfrm>
              <a:off x="3287601" y="3776883"/>
              <a:ext cx="2398838" cy="16413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pt-PT" sz="2200" b="1" kern="1200" spc="0" dirty="0" smtClean="0">
                  <a:effectLst>
                    <a:outerShdw blurRad="38100" dist="38100" dir="2700000" algn="tl">
                      <a:srgbClr val="000000">
                        <a:alpha val="43137"/>
                      </a:srgbClr>
                    </a:outerShdw>
                  </a:effectLst>
                  <a:latin typeface="Century Gothic" pitchFamily="34" charset="0"/>
                </a:rPr>
                <a:t>Formação contínua </a:t>
              </a:r>
              <a:endParaRPr lang="pt-PT" sz="2200" b="1" kern="1200" spc="0" dirty="0">
                <a:effectLst>
                  <a:outerShdw blurRad="38100" dist="38100" dir="2700000" algn="tl">
                    <a:srgbClr val="000000">
                      <a:alpha val="43137"/>
                    </a:srgbClr>
                  </a:outerShdw>
                </a:effectLst>
              </a:endParaRPr>
            </a:p>
          </p:txBody>
        </p:sp>
      </p:grpSp>
    </p:spTree>
  </p:cSld>
  <p:clrMapOvr>
    <a:masterClrMapping/>
  </p:clrMapOvr>
  <p:transition>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95536" y="332656"/>
            <a:ext cx="8496944" cy="954107"/>
          </a:xfrm>
          <a:prstGeom prst="rect">
            <a:avLst/>
          </a:prstGeom>
          <a:noFill/>
        </p:spPr>
        <p:txBody>
          <a:bodyPr wrap="square" rtlCol="0">
            <a:spAutoFit/>
          </a:bodyPr>
          <a:lstStyle/>
          <a:p>
            <a:pPr algn="just"/>
            <a:r>
              <a:rPr lang="pt-PT" sz="2800" b="1" dirty="0" smtClean="0">
                <a:latin typeface="Century Gothic" pitchFamily="34" charset="0"/>
              </a:rPr>
              <a:t>INSTITUIÇÕES PARTICULARES DE SOLIDARIEDADE SOCIAL</a:t>
            </a:r>
            <a:endParaRPr lang="pt-PT" sz="2800" dirty="0">
              <a:latin typeface="Century Gothic" pitchFamily="34" charset="0"/>
            </a:endParaRPr>
          </a:p>
        </p:txBody>
      </p:sp>
      <p:sp>
        <p:nvSpPr>
          <p:cNvPr id="6" name="CaixaDeTexto 5"/>
          <p:cNvSpPr txBox="1"/>
          <p:nvPr/>
        </p:nvSpPr>
        <p:spPr>
          <a:xfrm>
            <a:off x="395536" y="1484221"/>
            <a:ext cx="8208912" cy="5373779"/>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200" dirty="0" smtClean="0">
                <a:latin typeface="Century Gothic" pitchFamily="34" charset="0"/>
              </a:rPr>
              <a:t>Os docentes das instituições particulares de solidariedade social que se regem pelo sistema remuneratório dos docentes da rede pública são objeto de avaliação do desempenho nos termos do Estatuto da Carreira Docente da Região Autónoma da Madeira e das normas constantes do DRR N.º 26/2012/M</a:t>
            </a:r>
            <a:r>
              <a:rPr lang="pt-PT" sz="2200" kern="0" dirty="0" smtClean="0">
                <a:latin typeface="Century Gothic" pitchFamily="34" charset="0"/>
              </a:rPr>
              <a:t>, de 8 de outubro, </a:t>
            </a:r>
            <a:r>
              <a:rPr lang="pt-PT" sz="2200" dirty="0" smtClean="0">
                <a:latin typeface="Century Gothic" pitchFamily="34" charset="0"/>
              </a:rPr>
              <a:t>sendo as </a:t>
            </a:r>
            <a:r>
              <a:rPr lang="pt-PT" sz="2200" dirty="0" smtClean="0">
                <a:latin typeface="Century Gothic" pitchFamily="34" charset="0"/>
              </a:rPr>
              <a:t>funções de avaliador externo </a:t>
            </a:r>
            <a:r>
              <a:rPr lang="pt-PT" sz="2200" dirty="0" smtClean="0">
                <a:latin typeface="Century Gothic" pitchFamily="34" charset="0"/>
              </a:rPr>
              <a:t>atribuídas </a:t>
            </a:r>
            <a:r>
              <a:rPr lang="pt-PT" sz="2200" dirty="0" smtClean="0">
                <a:latin typeface="Century Gothic" pitchFamily="34" charset="0"/>
              </a:rPr>
              <a:t>a um docente do mesmo grupo de recrutamento do quadro da </a:t>
            </a:r>
            <a:r>
              <a:rPr lang="pt-PT" sz="2200" dirty="0" smtClean="0">
                <a:latin typeface="Century Gothic" pitchFamily="34" charset="0"/>
              </a:rPr>
              <a:t>escola com os seguintes requisitos:</a:t>
            </a:r>
          </a:p>
          <a:p>
            <a:pPr marL="342900" indent="-342900" algn="just">
              <a:spcBef>
                <a:spcPct val="20000"/>
              </a:spcBef>
              <a:buClr>
                <a:srgbClr val="379DDB"/>
              </a:buClr>
              <a:buSzPct val="111000"/>
              <a:defRPr lang="pt-PT"/>
            </a:pPr>
            <a:endParaRPr lang="pt-PT" sz="2200" dirty="0" smtClean="0">
              <a:latin typeface="Century Gothic" pitchFamily="34" charset="0"/>
            </a:endParaRPr>
          </a:p>
          <a:p>
            <a:pPr marL="800100" lvl="1" indent="-342900" algn="just">
              <a:spcBef>
                <a:spcPct val="20000"/>
              </a:spcBef>
              <a:buClr>
                <a:srgbClr val="379DDB"/>
              </a:buClr>
              <a:buSzPct val="111000"/>
              <a:buBlip>
                <a:blip r:embed="rId2"/>
              </a:buBlip>
              <a:defRPr lang="pt-PT"/>
            </a:pPr>
            <a:r>
              <a:rPr lang="pt-PT" sz="2200" kern="0" dirty="0" smtClean="0">
                <a:latin typeface="Century Gothic" pitchFamily="34" charset="0"/>
              </a:rPr>
              <a:t>Ser </a:t>
            </a:r>
            <a:r>
              <a:rPr lang="pt-PT" sz="2200" dirty="0" smtClean="0">
                <a:latin typeface="Century Gothic" pitchFamily="34" charset="0"/>
              </a:rPr>
              <a:t>titular de formação em avaliação do </a:t>
            </a:r>
            <a:r>
              <a:rPr lang="pt-PT" sz="2200" dirty="0" smtClean="0">
                <a:latin typeface="Century Gothic" pitchFamily="34" charset="0"/>
              </a:rPr>
              <a:t>desempenho ou </a:t>
            </a:r>
            <a:r>
              <a:rPr lang="pt-PT" sz="2200" dirty="0" smtClean="0">
                <a:latin typeface="Century Gothic" pitchFamily="34" charset="0"/>
              </a:rPr>
              <a:t>supervisão pedagógica ou deter experiência profissional em supervisão </a:t>
            </a:r>
            <a:r>
              <a:rPr lang="pt-PT" sz="2200" dirty="0" smtClean="0">
                <a:latin typeface="Century Gothic" pitchFamily="34" charset="0"/>
              </a:rPr>
              <a:t>pedagógica;</a:t>
            </a:r>
            <a:endParaRPr lang="pt-PT" sz="2200" kern="0" dirty="0" smtClean="0">
              <a:latin typeface="Century Gothic" pitchFamily="34" charset="0"/>
            </a:endParaRPr>
          </a:p>
          <a:p>
            <a:pPr marL="342900" indent="-342900" algn="just">
              <a:spcBef>
                <a:spcPct val="20000"/>
              </a:spcBef>
              <a:buClr>
                <a:srgbClr val="379DDB"/>
              </a:buClr>
              <a:buSzPct val="111000"/>
              <a:defRPr lang="pt-PT"/>
            </a:pPr>
            <a:endParaRPr lang="pt-PT" sz="2200" kern="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96944" cy="954107"/>
          </a:xfrm>
          <a:prstGeom prst="rect">
            <a:avLst/>
          </a:prstGeom>
          <a:noFill/>
        </p:spPr>
        <p:txBody>
          <a:bodyPr wrap="square" rtlCol="0">
            <a:spAutoFit/>
          </a:bodyPr>
          <a:lstStyle/>
          <a:p>
            <a:pPr algn="just"/>
            <a:r>
              <a:rPr lang="pt-PT" sz="2800" b="1" dirty="0" smtClean="0">
                <a:latin typeface="Century Gothic" pitchFamily="34" charset="0"/>
              </a:rPr>
              <a:t>DOCENTES EM MOBILIDADE EM ESTABELECIMENTOS PRIVADOS</a:t>
            </a:r>
            <a:endParaRPr lang="pt-PT" sz="2800" dirty="0">
              <a:latin typeface="Century Gothic" pitchFamily="34" charset="0"/>
            </a:endParaRPr>
          </a:p>
        </p:txBody>
      </p:sp>
      <p:sp>
        <p:nvSpPr>
          <p:cNvPr id="6" name="CaixaDeTexto 5"/>
          <p:cNvSpPr txBox="1"/>
          <p:nvPr/>
        </p:nvSpPr>
        <p:spPr>
          <a:xfrm>
            <a:off x="467544" y="1556793"/>
            <a:ext cx="8208912" cy="5946243"/>
          </a:xfrm>
          <a:prstGeom prst="rect">
            <a:avLst/>
          </a:prstGeom>
          <a:noFill/>
        </p:spPr>
        <p:txBody>
          <a:bodyPr wrap="square" rtlCol="0">
            <a:spAutoFit/>
          </a:bodyPr>
          <a:lstStyle/>
          <a:p>
            <a:pPr algn="just"/>
            <a:r>
              <a:rPr lang="pt-PT" sz="2200" dirty="0" smtClean="0">
                <a:latin typeface="Century Gothic" pitchFamily="34" charset="0"/>
              </a:rPr>
              <a:t>Os docentes da rede pública em regime de mobilidade nos estabelecimentos privados são avaliados nos termos do DRR n.º 26/2012/M, de 8 de outubro, sendo as funções de avaliador </a:t>
            </a:r>
            <a:r>
              <a:rPr lang="pt-PT" sz="2200" dirty="0" smtClean="0">
                <a:latin typeface="Century Gothic" pitchFamily="34" charset="0"/>
              </a:rPr>
              <a:t>ex</a:t>
            </a:r>
            <a:r>
              <a:rPr lang="pt-PT" sz="2200" dirty="0" smtClean="0">
                <a:latin typeface="Century Gothic" pitchFamily="34" charset="0"/>
              </a:rPr>
              <a:t>terno </a:t>
            </a:r>
            <a:r>
              <a:rPr lang="pt-PT" sz="2200" dirty="0" smtClean="0">
                <a:latin typeface="Century Gothic" pitchFamily="34" charset="0"/>
              </a:rPr>
              <a:t>exercidas por um docente do quadro da escola, com os seguintes requisitos:</a:t>
            </a:r>
          </a:p>
          <a:p>
            <a:pPr algn="just"/>
            <a:endParaRPr lang="pt-PT" sz="2200" dirty="0" smtClean="0">
              <a:latin typeface="Century Gothic" pitchFamily="34" charset="0"/>
            </a:endParaRPr>
          </a:p>
          <a:p>
            <a:pPr lvl="1" algn="just">
              <a:buClr>
                <a:srgbClr val="379DDB"/>
              </a:buClr>
              <a:buFont typeface="Wingdings" pitchFamily="2" charset="2"/>
              <a:buChar char="q"/>
            </a:pPr>
            <a:r>
              <a:rPr lang="pt-PT" sz="2200" dirty="0" smtClean="0">
                <a:latin typeface="Century Gothic" pitchFamily="34" charset="0"/>
              </a:rPr>
              <a:t>Estar integrado em escalão igual ou superior ao do avaliado</a:t>
            </a:r>
          </a:p>
          <a:p>
            <a:pPr lvl="1" algn="just">
              <a:buClr>
                <a:srgbClr val="379DDB"/>
              </a:buClr>
              <a:buFont typeface="Wingdings" pitchFamily="2" charset="2"/>
              <a:buChar char="q"/>
            </a:pPr>
            <a:r>
              <a:rPr lang="pt-PT" sz="2200" dirty="0" smtClean="0">
                <a:latin typeface="Century Gothic" pitchFamily="34" charset="0"/>
              </a:rPr>
              <a:t>Pertencer ao mesmo grupo de recrutamento do avaliado</a:t>
            </a:r>
          </a:p>
          <a:p>
            <a:pPr lvl="1" algn="just">
              <a:buClr>
                <a:srgbClr val="379DDB"/>
              </a:buClr>
              <a:buFont typeface="Wingdings" pitchFamily="2" charset="2"/>
              <a:buChar char="q"/>
            </a:pPr>
            <a:r>
              <a:rPr lang="pt-PT" sz="2200" dirty="0" smtClean="0">
                <a:latin typeface="Century Gothic" pitchFamily="34" charset="0"/>
              </a:rPr>
              <a:t>Ser titular de formação em avaliação do desempenho docente, supervisão pedagógica ou deter experiência profissional em supervisão pedagógica e com última avaliação do desempenho igual ou superior a </a:t>
            </a:r>
            <a:r>
              <a:rPr lang="pt-PT" sz="2200" i="1" dirty="0" smtClean="0">
                <a:latin typeface="Century Gothic" pitchFamily="34" charset="0"/>
              </a:rPr>
              <a:t>Bom</a:t>
            </a:r>
            <a:endParaRPr lang="pt-PT" sz="2200" dirty="0" smtClean="0">
              <a:latin typeface="Century Gothic" pitchFamily="34" charset="0"/>
            </a:endParaRPr>
          </a:p>
          <a:p>
            <a:pPr algn="just"/>
            <a:endParaRPr lang="pt-PT" sz="2400" dirty="0" smtClean="0">
              <a:latin typeface="Century Gothic" pitchFamily="34" charset="0"/>
            </a:endParaRPr>
          </a:p>
          <a:p>
            <a:pPr marL="342900" indent="-342900" algn="just">
              <a:spcBef>
                <a:spcPct val="20000"/>
              </a:spcBef>
              <a:buClr>
                <a:srgbClr val="379DDB"/>
              </a:buClr>
              <a:buSzPct val="111000"/>
              <a:defRPr lang="pt-PT"/>
            </a:pPr>
            <a:endParaRPr lang="pt-PT" sz="2200" kern="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260648"/>
            <a:ext cx="8496944" cy="523220"/>
          </a:xfrm>
          <a:prstGeom prst="rect">
            <a:avLst/>
          </a:prstGeom>
          <a:noFill/>
        </p:spPr>
        <p:txBody>
          <a:bodyPr wrap="square" rtlCol="0">
            <a:spAutoFit/>
          </a:bodyPr>
          <a:lstStyle/>
          <a:p>
            <a:pPr algn="just"/>
            <a:r>
              <a:rPr lang="pt-PT" sz="2800" b="1" dirty="0" smtClean="0">
                <a:latin typeface="Century Gothic" pitchFamily="34" charset="0"/>
              </a:rPr>
              <a:t>OUTRAS SITUAÇÕES</a:t>
            </a:r>
            <a:endParaRPr lang="pt-PT" sz="2800" dirty="0">
              <a:latin typeface="Century Gothic" pitchFamily="34" charset="0"/>
            </a:endParaRPr>
          </a:p>
        </p:txBody>
      </p:sp>
      <p:graphicFrame>
        <p:nvGraphicFramePr>
          <p:cNvPr id="8" name="Tabela 7"/>
          <p:cNvGraphicFramePr>
            <a:graphicFrameLocks noGrp="1"/>
          </p:cNvGraphicFramePr>
          <p:nvPr/>
        </p:nvGraphicFramePr>
        <p:xfrm>
          <a:off x="251520" y="1052737"/>
          <a:ext cx="8640960" cy="5619423"/>
        </p:xfrm>
        <a:graphic>
          <a:graphicData uri="http://schemas.openxmlformats.org/drawingml/2006/table">
            <a:tbl>
              <a:tblPr/>
              <a:tblGrid>
                <a:gridCol w="4697489"/>
                <a:gridCol w="2142902"/>
                <a:gridCol w="1800569"/>
              </a:tblGrid>
              <a:tr h="623506">
                <a:tc>
                  <a:txBody>
                    <a:bodyPr/>
                    <a:lstStyle/>
                    <a:p>
                      <a:pPr algn="ctr">
                        <a:spcAft>
                          <a:spcPts val="0"/>
                        </a:spcAft>
                      </a:pPr>
                      <a:r>
                        <a:rPr lang="pt-PT" sz="1800" b="1" dirty="0">
                          <a:solidFill>
                            <a:schemeClr val="bg1"/>
                          </a:solidFill>
                          <a:latin typeface="Century Gothic"/>
                          <a:ea typeface="Times New Roman"/>
                        </a:rPr>
                        <a:t>Entidade</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ctr">
                        <a:spcAft>
                          <a:spcPts val="0"/>
                        </a:spcAft>
                      </a:pPr>
                      <a:r>
                        <a:rPr lang="pt-PT" sz="1800" b="1" dirty="0">
                          <a:solidFill>
                            <a:schemeClr val="bg1"/>
                          </a:solidFill>
                          <a:latin typeface="Century Gothic"/>
                          <a:ea typeface="Times New Roman"/>
                        </a:rPr>
                        <a:t>Funções</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ctr">
                        <a:spcAft>
                          <a:spcPts val="0"/>
                        </a:spcAft>
                      </a:pPr>
                      <a:r>
                        <a:rPr lang="pt-PT" sz="1800" b="1" dirty="0">
                          <a:solidFill>
                            <a:schemeClr val="bg1"/>
                          </a:solidFill>
                          <a:latin typeface="Century Gothic"/>
                          <a:ea typeface="Times New Roman"/>
                        </a:rPr>
                        <a:t>Sistema de avaliação</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r>
              <a:tr h="693710">
                <a:tc rowSpan="2">
                  <a:txBody>
                    <a:bodyPr/>
                    <a:lstStyle/>
                    <a:p>
                      <a:pPr>
                        <a:lnSpc>
                          <a:spcPct val="115000"/>
                        </a:lnSpc>
                        <a:spcAft>
                          <a:spcPts val="0"/>
                        </a:spcAft>
                      </a:pPr>
                      <a:r>
                        <a:rPr lang="pt-PT" sz="1800" dirty="0">
                          <a:latin typeface="Century Gothic"/>
                          <a:ea typeface="Times New Roman"/>
                        </a:rPr>
                        <a:t>Direção Regional Qualificação de Profissional</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800" dirty="0">
                          <a:latin typeface="Century Gothic"/>
                          <a:ea typeface="Times New Roman"/>
                        </a:rPr>
                        <a:t>Docentes </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spcAft>
                          <a:spcPts val="0"/>
                        </a:spcAft>
                      </a:pPr>
                      <a:r>
                        <a:rPr lang="pt-PT" sz="1800" dirty="0">
                          <a:solidFill>
                            <a:schemeClr val="bg1"/>
                          </a:solidFill>
                          <a:latin typeface="Century Gothic"/>
                          <a:ea typeface="Times New Roman"/>
                        </a:rPr>
                        <a:t>Avaliação do Pessoal Docente</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r>
              <a:tr h="672292">
                <a:tc vMerge="1">
                  <a:txBody>
                    <a:bodyPr/>
                    <a:lstStyle/>
                    <a:p>
                      <a:endParaRPr lang="pt-PT"/>
                    </a:p>
                  </a:txBody>
                  <a:tcPr/>
                </a:tc>
                <a:tc>
                  <a:txBody>
                    <a:bodyPr/>
                    <a:lstStyle/>
                    <a:p>
                      <a:pPr>
                        <a:spcAft>
                          <a:spcPts val="0"/>
                        </a:spcAft>
                      </a:pPr>
                      <a:r>
                        <a:rPr lang="pt-PT" sz="1800" dirty="0">
                          <a:latin typeface="Century Gothic"/>
                          <a:ea typeface="Times New Roman"/>
                        </a:rPr>
                        <a:t>Técnico-pedagógicas</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800" dirty="0">
                          <a:solidFill>
                            <a:schemeClr val="bg1"/>
                          </a:solidFill>
                          <a:latin typeface="Century Gothic"/>
                          <a:ea typeface="Times New Roman"/>
                        </a:rPr>
                        <a:t>SIADAP </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FF"/>
                    </a:solidFill>
                  </a:tcPr>
                </a:tc>
              </a:tr>
              <a:tr h="910272">
                <a:tc>
                  <a:txBody>
                    <a:bodyPr/>
                    <a:lstStyle/>
                    <a:p>
                      <a:pPr>
                        <a:lnSpc>
                          <a:spcPct val="115000"/>
                        </a:lnSpc>
                        <a:spcAft>
                          <a:spcPts val="0"/>
                        </a:spcAft>
                      </a:pPr>
                      <a:r>
                        <a:rPr lang="pt-PT" sz="1800">
                          <a:latin typeface="Century Gothic"/>
                          <a:ea typeface="Times New Roman"/>
                        </a:rPr>
                        <a:t>Direção de Serviços do Desporto Escolar (DRE)</a:t>
                      </a:r>
                      <a:endParaRPr lang="pt-PT" sz="180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800" dirty="0">
                          <a:latin typeface="Century Gothic"/>
                          <a:ea typeface="Times New Roman"/>
                        </a:rPr>
                        <a:t>Técnico-pedagógicas </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800" dirty="0">
                          <a:solidFill>
                            <a:schemeClr val="bg1"/>
                          </a:solidFill>
                          <a:latin typeface="Century Gothic"/>
                          <a:ea typeface="Times New Roman"/>
                        </a:rPr>
                        <a:t>SIADAP</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FF"/>
                    </a:solidFill>
                  </a:tcPr>
                </a:tc>
              </a:tr>
              <a:tr h="743686">
                <a:tc rowSpan="2">
                  <a:txBody>
                    <a:bodyPr/>
                    <a:lstStyle/>
                    <a:p>
                      <a:pPr>
                        <a:lnSpc>
                          <a:spcPct val="115000"/>
                        </a:lnSpc>
                        <a:spcAft>
                          <a:spcPts val="0"/>
                        </a:spcAft>
                      </a:pPr>
                      <a:r>
                        <a:rPr lang="pt-PT" sz="1800" dirty="0">
                          <a:latin typeface="Century Gothic"/>
                          <a:ea typeface="Times New Roman"/>
                        </a:rPr>
                        <a:t>Direção de Serviços de Expressão Artística e Multimédia (DRE)</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800" dirty="0">
                          <a:latin typeface="Century Gothic"/>
                          <a:ea typeface="Times New Roman"/>
                        </a:rPr>
                        <a:t>Docentes </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spcAft>
                          <a:spcPts val="0"/>
                        </a:spcAft>
                      </a:pPr>
                      <a:r>
                        <a:rPr lang="pt-PT" sz="1800" dirty="0">
                          <a:solidFill>
                            <a:schemeClr val="bg1"/>
                          </a:solidFill>
                          <a:latin typeface="Century Gothic"/>
                          <a:ea typeface="Times New Roman"/>
                        </a:rPr>
                        <a:t>Avaliação do Pessoal Docente</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r>
              <a:tr h="821029">
                <a:tc vMerge="1">
                  <a:txBody>
                    <a:bodyPr/>
                    <a:lstStyle/>
                    <a:p>
                      <a:endParaRPr lang="pt-PT"/>
                    </a:p>
                  </a:txBody>
                  <a:tcPr/>
                </a:tc>
                <a:tc>
                  <a:txBody>
                    <a:bodyPr/>
                    <a:lstStyle/>
                    <a:p>
                      <a:pPr>
                        <a:spcAft>
                          <a:spcPts val="0"/>
                        </a:spcAft>
                      </a:pPr>
                      <a:r>
                        <a:rPr lang="pt-PT" sz="1800" dirty="0">
                          <a:latin typeface="Century Gothic"/>
                          <a:ea typeface="Times New Roman"/>
                        </a:rPr>
                        <a:t>Técnico-pedagógicas </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spcAft>
                          <a:spcPts val="0"/>
                        </a:spcAft>
                      </a:pPr>
                      <a:r>
                        <a:rPr lang="pt-PT" sz="1800" dirty="0">
                          <a:solidFill>
                            <a:schemeClr val="bg1"/>
                          </a:solidFill>
                          <a:latin typeface="Century Gothic"/>
                          <a:ea typeface="Times New Roman"/>
                        </a:rPr>
                        <a:t>SIADAP</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FFF"/>
                    </a:solidFill>
                  </a:tcPr>
                </a:tc>
              </a:tr>
              <a:tr h="821029">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kumimoji="0" lang="pt-PT" sz="1800" kern="1200" dirty="0" smtClean="0">
                          <a:solidFill>
                            <a:schemeClr val="tx1"/>
                          </a:solidFill>
                          <a:latin typeface="Century Gothic" pitchFamily="34" charset="0"/>
                          <a:ea typeface="+mn-ea"/>
                          <a:cs typeface="+mn-cs"/>
                        </a:rPr>
                        <a:t>Conservatório – Escola das Artes – Eng.º </a:t>
                      </a:r>
                      <a:r>
                        <a:rPr kumimoji="0" lang="pt-PT" sz="1800" kern="1200" dirty="0" err="1" smtClean="0">
                          <a:solidFill>
                            <a:schemeClr val="tx1"/>
                          </a:solidFill>
                          <a:latin typeface="Century Gothic" pitchFamily="34" charset="0"/>
                          <a:ea typeface="+mn-ea"/>
                          <a:cs typeface="+mn-cs"/>
                        </a:rPr>
                        <a:t>Luíz</a:t>
                      </a:r>
                      <a:r>
                        <a:rPr kumimoji="0" lang="pt-PT" sz="1800" kern="1200" dirty="0" smtClean="0">
                          <a:solidFill>
                            <a:schemeClr val="tx1"/>
                          </a:solidFill>
                          <a:latin typeface="Century Gothic" pitchFamily="34" charset="0"/>
                          <a:ea typeface="+mn-ea"/>
                          <a:cs typeface="+mn-cs"/>
                        </a:rPr>
                        <a:t> Peter </a:t>
                      </a:r>
                      <a:r>
                        <a:rPr kumimoji="0" lang="pt-PT" sz="1800" kern="1200" dirty="0" err="1" smtClean="0">
                          <a:solidFill>
                            <a:schemeClr val="tx1"/>
                          </a:solidFill>
                          <a:latin typeface="Century Gothic" pitchFamily="34" charset="0"/>
                          <a:ea typeface="+mn-ea"/>
                          <a:cs typeface="+mn-cs"/>
                        </a:rPr>
                        <a:t>Clode</a:t>
                      </a:r>
                      <a:r>
                        <a:rPr kumimoji="0" lang="pt-PT" sz="1800" kern="1200" dirty="0" smtClean="0">
                          <a:solidFill>
                            <a:schemeClr val="tx1"/>
                          </a:solidFill>
                          <a:latin typeface="Century Gothic" pitchFamily="34" charset="0"/>
                          <a:ea typeface="+mn-ea"/>
                          <a:cs typeface="+mn-cs"/>
                        </a:rPr>
                        <a:t> (CEPAM) </a:t>
                      </a:r>
                      <a:endParaRPr lang="pt-PT" sz="1800" dirty="0" smtClean="0">
                        <a:latin typeface="Century Gothic" pitchFamily="34" charset="0"/>
                        <a:ea typeface="Times New Roman"/>
                      </a:endParaRPr>
                    </a:p>
                    <a:p>
                      <a:pPr>
                        <a:lnSpc>
                          <a:spcPct val="115000"/>
                        </a:lnSpc>
                        <a:spcAft>
                          <a:spcPts val="0"/>
                        </a:spcAft>
                      </a:pP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800" dirty="0">
                          <a:latin typeface="Century Gothic"/>
                          <a:ea typeface="Times New Roman"/>
                        </a:rPr>
                        <a:t>Docentes </a:t>
                      </a:r>
                      <a:endParaRPr lang="pt-PT" sz="1800" dirty="0">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800" dirty="0">
                          <a:solidFill>
                            <a:schemeClr val="bg1"/>
                          </a:solidFill>
                          <a:latin typeface="Century Gothic"/>
                          <a:ea typeface="Times New Roman"/>
                        </a:rPr>
                        <a:t>Avaliação do Pessoal Docente</a:t>
                      </a:r>
                      <a:endParaRPr lang="pt-PT" sz="18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FF"/>
                    </a:solidFill>
                  </a:tcPr>
                </a:tc>
              </a:tr>
            </a:tbl>
          </a:graphicData>
        </a:graphic>
      </p:graphicFrame>
      <p:sp>
        <p:nvSpPr>
          <p:cNvPr id="788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800" b="0" i="0" u="none" strike="noStrike" cap="none" normalizeH="0" baseline="0" smtClean="0">
                <a:ln>
                  <a:noFill/>
                </a:ln>
                <a:solidFill>
                  <a:schemeClr val="tx1"/>
                </a:solidFill>
                <a:effectLst/>
                <a:latin typeface="Arial" pitchFamily="34" charset="0"/>
              </a:rPr>
              <a:t/>
            </a:r>
            <a:br>
              <a:rPr kumimoji="0" lang="pt-PT" sz="1800" b="0" i="0" u="none" strike="noStrike" cap="none" normalizeH="0" baseline="0" smtClean="0">
                <a:ln>
                  <a:noFill/>
                </a:ln>
                <a:solidFill>
                  <a:schemeClr val="tx1"/>
                </a:solidFill>
                <a:effectLst/>
                <a:latin typeface="Arial" pitchFamily="34" charset="0"/>
              </a:rPr>
            </a:br>
            <a:endParaRPr kumimoji="0" lang="pt-PT" sz="1800" b="0" i="0" u="none" strike="noStrike" cap="none" normalizeH="0" baseline="0" smtClean="0">
              <a:ln>
                <a:noFill/>
              </a:ln>
              <a:solidFill>
                <a:schemeClr val="tx1"/>
              </a:solidFill>
              <a:effectLst/>
              <a:latin typeface="Arial" pitchFamily="34" charset="0"/>
            </a:endParaRPr>
          </a:p>
        </p:txBody>
      </p:sp>
      <p:sp>
        <p:nvSpPr>
          <p:cNvPr id="78853" name="Rectangle 5"/>
          <p:cNvSpPr>
            <a:spLocks noChangeArrowheads="1"/>
          </p:cNvSpPr>
          <p:nvPr/>
        </p:nvSpPr>
        <p:spPr bwMode="auto">
          <a:xfrm>
            <a:off x="0" y="0"/>
            <a:ext cx="3017838" cy="11113"/>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Tree>
  </p:cSld>
  <p:clrMapOvr>
    <a:masterClrMapping/>
  </p:clrMapOvr>
  <p:transition>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23528" y="260648"/>
            <a:ext cx="8496944" cy="523220"/>
          </a:xfrm>
          <a:prstGeom prst="rect">
            <a:avLst/>
          </a:prstGeom>
          <a:noFill/>
        </p:spPr>
        <p:txBody>
          <a:bodyPr wrap="square" rtlCol="0">
            <a:spAutoFit/>
          </a:bodyPr>
          <a:lstStyle/>
          <a:p>
            <a:pPr algn="just"/>
            <a:r>
              <a:rPr lang="pt-PT" sz="2800" b="1" dirty="0" smtClean="0">
                <a:latin typeface="Century Gothic" pitchFamily="34" charset="0"/>
              </a:rPr>
              <a:t>OUTRAS SITUAÇÕES</a:t>
            </a:r>
            <a:endParaRPr lang="pt-PT" sz="2800" dirty="0">
              <a:latin typeface="Century Gothic" pitchFamily="34" charset="0"/>
            </a:endParaRPr>
          </a:p>
        </p:txBody>
      </p:sp>
      <p:graphicFrame>
        <p:nvGraphicFramePr>
          <p:cNvPr id="8" name="Tabela 7"/>
          <p:cNvGraphicFramePr>
            <a:graphicFrameLocks noGrp="1"/>
          </p:cNvGraphicFramePr>
          <p:nvPr/>
        </p:nvGraphicFramePr>
        <p:xfrm>
          <a:off x="251520" y="1196752"/>
          <a:ext cx="8640960" cy="4968553"/>
        </p:xfrm>
        <a:graphic>
          <a:graphicData uri="http://schemas.openxmlformats.org/drawingml/2006/table">
            <a:tbl>
              <a:tblPr/>
              <a:tblGrid>
                <a:gridCol w="5112568"/>
                <a:gridCol w="1727823"/>
                <a:gridCol w="1800569"/>
              </a:tblGrid>
              <a:tr h="936396">
                <a:tc>
                  <a:txBody>
                    <a:bodyPr/>
                    <a:lstStyle/>
                    <a:p>
                      <a:pPr algn="ctr">
                        <a:spcAft>
                          <a:spcPts val="0"/>
                        </a:spcAft>
                      </a:pPr>
                      <a:r>
                        <a:rPr lang="pt-PT" sz="2000" b="1" dirty="0">
                          <a:solidFill>
                            <a:schemeClr val="bg1"/>
                          </a:solidFill>
                          <a:latin typeface="Century Gothic"/>
                          <a:ea typeface="Times New Roman"/>
                        </a:rPr>
                        <a:t>Entidade</a:t>
                      </a:r>
                      <a:endParaRPr lang="pt-PT" sz="20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ctr">
                        <a:spcAft>
                          <a:spcPts val="0"/>
                        </a:spcAft>
                      </a:pPr>
                      <a:r>
                        <a:rPr lang="pt-PT" sz="2000" b="1" dirty="0">
                          <a:solidFill>
                            <a:schemeClr val="bg1"/>
                          </a:solidFill>
                          <a:latin typeface="Century Gothic"/>
                          <a:ea typeface="Times New Roman"/>
                        </a:rPr>
                        <a:t>Funções</a:t>
                      </a:r>
                      <a:endParaRPr lang="pt-PT" sz="20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c>
                  <a:txBody>
                    <a:bodyPr/>
                    <a:lstStyle/>
                    <a:p>
                      <a:pPr algn="ctr">
                        <a:spcAft>
                          <a:spcPts val="0"/>
                        </a:spcAft>
                      </a:pPr>
                      <a:r>
                        <a:rPr lang="pt-PT" sz="2000" b="1" dirty="0">
                          <a:solidFill>
                            <a:schemeClr val="bg1"/>
                          </a:solidFill>
                          <a:latin typeface="Century Gothic"/>
                          <a:ea typeface="Times New Roman"/>
                        </a:rPr>
                        <a:t>Sistema de avaliação</a:t>
                      </a:r>
                      <a:endParaRPr lang="pt-PT" sz="2000" dirty="0">
                        <a:solidFill>
                          <a:schemeClr val="bg1"/>
                        </a:solidFill>
                        <a:latin typeface="Times New Roman"/>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D9D9D9"/>
                    </a:solidFill>
                  </a:tcPr>
                </a:tc>
              </a:tr>
              <a:tr h="1177514">
                <a:tc>
                  <a:txBody>
                    <a:bodyPr/>
                    <a:lstStyle/>
                    <a:p>
                      <a:pPr>
                        <a:lnSpc>
                          <a:spcPct val="115000"/>
                        </a:lnSpc>
                        <a:spcAft>
                          <a:spcPts val="0"/>
                        </a:spcAft>
                      </a:pPr>
                      <a:r>
                        <a:rPr kumimoji="0" lang="pt-PT" sz="1900" kern="1200" dirty="0" smtClean="0">
                          <a:solidFill>
                            <a:schemeClr val="tx1"/>
                          </a:solidFill>
                          <a:latin typeface="Century Gothic" pitchFamily="34" charset="0"/>
                          <a:ea typeface="+mn-ea"/>
                          <a:cs typeface="+mn-cs"/>
                        </a:rPr>
                        <a:t>Escola Profissional de Hotelaria e Turismo da Madeira (EPHTM)</a:t>
                      </a:r>
                      <a:endParaRPr lang="pt-PT" sz="1900" dirty="0">
                        <a:latin typeface="Century Gothic" pitchFamily="34" charset="0"/>
                        <a:ea typeface="Times New Roman"/>
                      </a:endParaRPr>
                    </a:p>
                  </a:txBody>
                  <a:tcPr marL="67782" marR="67782"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2200" dirty="0">
                          <a:latin typeface="Century Gothic"/>
                          <a:ea typeface="Times New Roman"/>
                        </a:rPr>
                        <a:t>Docentes </a:t>
                      </a:r>
                      <a:endParaRPr lang="pt-PT" sz="2200" dirty="0">
                        <a:latin typeface="Times New Roman"/>
                        <a:ea typeface="Times New Roman"/>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900" dirty="0">
                          <a:solidFill>
                            <a:schemeClr val="bg1"/>
                          </a:solidFill>
                          <a:latin typeface="Century Gothic"/>
                          <a:ea typeface="Times New Roman"/>
                        </a:rPr>
                        <a:t>Avaliação do Pessoal Docente</a:t>
                      </a:r>
                      <a:endParaRPr lang="pt-PT" sz="1900" dirty="0">
                        <a:solidFill>
                          <a:schemeClr val="bg1"/>
                        </a:solidFill>
                        <a:latin typeface="Times New Roman"/>
                        <a:ea typeface="Times New Roman"/>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FF"/>
                    </a:solidFill>
                  </a:tcPr>
                </a:tc>
              </a:tr>
              <a:tr h="2854643">
                <a:tc>
                  <a:txBody>
                    <a:bodyPr/>
                    <a:lstStyle/>
                    <a:p>
                      <a:pPr>
                        <a:lnSpc>
                          <a:spcPct val="115000"/>
                        </a:lnSpc>
                        <a:spcAft>
                          <a:spcPts val="0"/>
                        </a:spcAft>
                      </a:pPr>
                      <a:r>
                        <a:rPr lang="pt-PT" sz="1900" dirty="0">
                          <a:latin typeface="Century Gothic" pitchFamily="34" charset="0"/>
                          <a:ea typeface="Times New Roman"/>
                        </a:rPr>
                        <a:t>Centro Educativo da Madeira (MJ-DGRS),</a:t>
                      </a:r>
                    </a:p>
                    <a:p>
                      <a:pPr>
                        <a:lnSpc>
                          <a:spcPct val="115000"/>
                        </a:lnSpc>
                        <a:spcAft>
                          <a:spcPts val="0"/>
                        </a:spcAft>
                      </a:pPr>
                      <a:r>
                        <a:rPr lang="pt-PT" sz="1900" dirty="0">
                          <a:latin typeface="Century Gothic" pitchFamily="34" charset="0"/>
                          <a:ea typeface="Times New Roman"/>
                        </a:rPr>
                        <a:t>Estabelecimento Prisional do Funchal (MJ-DGRS),</a:t>
                      </a:r>
                    </a:p>
                    <a:p>
                      <a:pPr>
                        <a:lnSpc>
                          <a:spcPct val="115000"/>
                        </a:lnSpc>
                        <a:spcAft>
                          <a:spcPts val="0"/>
                        </a:spcAft>
                      </a:pPr>
                      <a:r>
                        <a:rPr lang="pt-PT" sz="1900" dirty="0">
                          <a:latin typeface="Century Gothic" pitchFamily="34" charset="0"/>
                          <a:ea typeface="Times New Roman"/>
                        </a:rPr>
                        <a:t>Estabelecimento Vila Mar,</a:t>
                      </a:r>
                    </a:p>
                    <a:p>
                      <a:pPr>
                        <a:lnSpc>
                          <a:spcPct val="115000"/>
                        </a:lnSpc>
                        <a:spcAft>
                          <a:spcPts val="0"/>
                        </a:spcAft>
                      </a:pPr>
                      <a:r>
                        <a:rPr lang="pt-PT" sz="1900" dirty="0">
                          <a:latin typeface="Century Gothic" pitchFamily="34" charset="0"/>
                          <a:ea typeface="Times New Roman"/>
                        </a:rPr>
                        <a:t>Casas do </a:t>
                      </a:r>
                      <a:r>
                        <a:rPr lang="pt-PT" sz="1900" dirty="0" smtClean="0">
                          <a:latin typeface="Century Gothic" pitchFamily="34" charset="0"/>
                          <a:ea typeface="Times New Roman"/>
                        </a:rPr>
                        <a:t>povo,</a:t>
                      </a:r>
                      <a:r>
                        <a:rPr lang="pt-PT" sz="1900" baseline="0" dirty="0" smtClean="0">
                          <a:latin typeface="Century Gothic" pitchFamily="34" charset="0"/>
                          <a:ea typeface="Times New Roman"/>
                        </a:rPr>
                        <a:t> </a:t>
                      </a:r>
                      <a:r>
                        <a:rPr lang="pt-PT" sz="1900" dirty="0" smtClean="0">
                          <a:latin typeface="Century Gothic" pitchFamily="34" charset="0"/>
                          <a:ea typeface="Times New Roman"/>
                        </a:rPr>
                        <a:t>centros sociais, centros </a:t>
                      </a:r>
                      <a:r>
                        <a:rPr lang="pt-PT" sz="1900" dirty="0">
                          <a:latin typeface="Century Gothic" pitchFamily="34" charset="0"/>
                          <a:ea typeface="Times New Roman"/>
                        </a:rPr>
                        <a:t>de dia </a:t>
                      </a:r>
                      <a:r>
                        <a:rPr lang="pt-PT" sz="1900" dirty="0" smtClean="0">
                          <a:latin typeface="Century Gothic" pitchFamily="34" charset="0"/>
                          <a:ea typeface="Times New Roman"/>
                        </a:rPr>
                        <a:t>comunitários,</a:t>
                      </a:r>
                      <a:r>
                        <a:rPr lang="pt-PT" sz="1900" baseline="0" dirty="0" smtClean="0">
                          <a:latin typeface="Century Gothic" pitchFamily="34" charset="0"/>
                          <a:ea typeface="Times New Roman"/>
                        </a:rPr>
                        <a:t> </a:t>
                      </a:r>
                      <a:r>
                        <a:rPr lang="pt-PT" sz="1900" dirty="0" smtClean="0">
                          <a:latin typeface="Century Gothic" pitchFamily="34" charset="0"/>
                          <a:ea typeface="Times New Roman"/>
                        </a:rPr>
                        <a:t>santas </a:t>
                      </a:r>
                      <a:r>
                        <a:rPr lang="pt-PT" sz="1900" dirty="0">
                          <a:latin typeface="Century Gothic" pitchFamily="34" charset="0"/>
                          <a:ea typeface="Times New Roman"/>
                        </a:rPr>
                        <a:t>casas da misericórdia (SCM), no âmbito do projeto do ensino recorrente</a:t>
                      </a:r>
                    </a:p>
                  </a:txBody>
                  <a:tcPr marL="68580" marR="68580" marT="0" marB="0" anchor="ctr">
                    <a:lnT w="12700" cap="flat" cmpd="sng" algn="ctr">
                      <a:solidFill>
                        <a:srgbClr val="A6A6A6"/>
                      </a:solidFill>
                      <a:prstDash val="solid"/>
                      <a:round/>
                      <a:headEnd type="none" w="med" len="med"/>
                      <a:tailEnd type="none" w="med" len="med"/>
                    </a:lnT>
                  </a:tcPr>
                </a:tc>
                <a:tc>
                  <a:txBody>
                    <a:bodyPr/>
                    <a:lstStyle/>
                    <a:p>
                      <a:pPr>
                        <a:spcAft>
                          <a:spcPts val="0"/>
                        </a:spcAft>
                      </a:pPr>
                      <a:r>
                        <a:rPr lang="pt-PT" sz="2200" dirty="0">
                          <a:latin typeface="Century Gothic"/>
                          <a:ea typeface="Times New Roman"/>
                        </a:rPr>
                        <a:t>Docentes </a:t>
                      </a:r>
                      <a:endParaRPr lang="pt-PT" sz="2200" dirty="0">
                        <a:latin typeface="Times New Roman"/>
                        <a:ea typeface="Times New Roman"/>
                      </a:endParaRPr>
                    </a:p>
                  </a:txBody>
                  <a:tcPr marL="68580" marR="68580" marT="0" marB="0" anchor="ctr">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tcPr>
                </a:tc>
                <a:tc>
                  <a:txBody>
                    <a:bodyPr/>
                    <a:lstStyle/>
                    <a:p>
                      <a:pPr>
                        <a:spcAft>
                          <a:spcPts val="0"/>
                        </a:spcAft>
                      </a:pPr>
                      <a:r>
                        <a:rPr lang="pt-PT" sz="1900" dirty="0">
                          <a:solidFill>
                            <a:schemeClr val="bg1"/>
                          </a:solidFill>
                          <a:latin typeface="Century Gothic"/>
                          <a:ea typeface="Times New Roman"/>
                        </a:rPr>
                        <a:t>Avaliação do Pessoal Docente</a:t>
                      </a:r>
                      <a:endParaRPr lang="pt-PT" sz="1900" dirty="0">
                        <a:solidFill>
                          <a:schemeClr val="bg1"/>
                        </a:solidFill>
                        <a:latin typeface="Times New Roman"/>
                        <a:ea typeface="Times New Roman"/>
                      </a:endParaRPr>
                    </a:p>
                  </a:txBody>
                  <a:tcPr marL="68580" marR="68580" marT="0" marB="0" anchor="ct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12700" cap="flat" cmpd="sng" algn="ctr">
                      <a:solidFill>
                        <a:srgbClr val="A6A6A6"/>
                      </a:solidFill>
                      <a:prstDash val="solid"/>
                      <a:round/>
                      <a:headEnd type="none" w="med" len="med"/>
                      <a:tailEnd type="none" w="med" len="med"/>
                    </a:lnB>
                    <a:solidFill>
                      <a:srgbClr val="FFFFFF"/>
                    </a:solidFill>
                  </a:tcPr>
                </a:tc>
              </a:tr>
            </a:tbl>
          </a:graphicData>
        </a:graphic>
      </p:graphicFrame>
      <p:sp>
        <p:nvSpPr>
          <p:cNvPr id="788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800" b="0" i="0" u="none" strike="noStrike" cap="none" normalizeH="0" baseline="0" smtClean="0">
                <a:ln>
                  <a:noFill/>
                </a:ln>
                <a:solidFill>
                  <a:schemeClr val="tx1"/>
                </a:solidFill>
                <a:effectLst/>
                <a:latin typeface="Arial" pitchFamily="34" charset="0"/>
              </a:rPr>
              <a:t/>
            </a:r>
            <a:br>
              <a:rPr kumimoji="0" lang="pt-PT" sz="1800" b="0" i="0" u="none" strike="noStrike" cap="none" normalizeH="0" baseline="0" smtClean="0">
                <a:ln>
                  <a:noFill/>
                </a:ln>
                <a:solidFill>
                  <a:schemeClr val="tx1"/>
                </a:solidFill>
                <a:effectLst/>
                <a:latin typeface="Arial" pitchFamily="34" charset="0"/>
              </a:rPr>
            </a:br>
            <a:endParaRPr kumimoji="0" lang="pt-PT" sz="1800" b="0" i="0" u="none" strike="noStrike" cap="none" normalizeH="0" baseline="0" smtClean="0">
              <a:ln>
                <a:noFill/>
              </a:ln>
              <a:solidFill>
                <a:schemeClr val="tx1"/>
              </a:solidFill>
              <a:effectLst/>
              <a:latin typeface="Arial" pitchFamily="34" charset="0"/>
            </a:endParaRPr>
          </a:p>
        </p:txBody>
      </p:sp>
      <p:sp>
        <p:nvSpPr>
          <p:cNvPr id="78853" name="Rectangle 5"/>
          <p:cNvSpPr>
            <a:spLocks noChangeArrowheads="1"/>
          </p:cNvSpPr>
          <p:nvPr/>
        </p:nvSpPr>
        <p:spPr bwMode="auto">
          <a:xfrm>
            <a:off x="0" y="0"/>
            <a:ext cx="3017838" cy="11113"/>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Tree>
  </p:cSld>
  <p:clrMapOvr>
    <a:masterClrMapping/>
  </p:clrMapOvr>
  <p:transition>
    <p:wedg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539552" y="5229200"/>
            <a:ext cx="8229600" cy="792088"/>
          </a:xfrm>
          <a:prstGeom prst="rect">
            <a:avLst/>
          </a:prstGeom>
        </p:spPr>
        <p:txBody>
          <a:bodyPr vert="horz" lIns="45720" rIns="45720" anchor="t">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endParaRPr kumimoji="0" lang="pt-PT" sz="1800" b="1" i="0" u="none" strike="noStrike" kern="1200" cap="all" spc="0" normalizeH="0" baseline="0" noProof="0" dirty="0">
              <a:ln w="5000" cmpd="sng">
                <a:solidFill>
                  <a:schemeClr val="accent1">
                    <a:tint val="80000"/>
                    <a:shade val="99000"/>
                    <a:satMod val="500000"/>
                  </a:schemeClr>
                </a:solidFill>
                <a:prstDash val="solid"/>
              </a:ln>
              <a:solidFill>
                <a:schemeClr val="tx1"/>
              </a:solidFill>
              <a:effectLst>
                <a:outerShdw blurRad="38100" dist="38100" dir="2700000" algn="tl">
                  <a:srgbClr val="000000">
                    <a:alpha val="43137"/>
                  </a:srgbClr>
                </a:outerShdw>
              </a:effectLst>
              <a:uLnTx/>
              <a:uFillTx/>
              <a:latin typeface="Century Gothic" pitchFamily="34" charset="0"/>
              <a:ea typeface="+mj-ea"/>
              <a:cs typeface="+mj-cs"/>
            </a:endParaRPr>
          </a:p>
        </p:txBody>
      </p:sp>
      <p:sp>
        <p:nvSpPr>
          <p:cNvPr id="6" name="Rectângulo 5"/>
          <p:cNvSpPr/>
          <p:nvPr/>
        </p:nvSpPr>
        <p:spPr>
          <a:xfrm>
            <a:off x="611560" y="4869160"/>
            <a:ext cx="6768752" cy="461665"/>
          </a:xfrm>
          <a:prstGeom prst="rect">
            <a:avLst/>
          </a:prstGeom>
        </p:spPr>
        <p:txBody>
          <a:bodyPr wrap="square">
            <a:spAutoFit/>
          </a:bodyPr>
          <a:lstStyle/>
          <a:p>
            <a:r>
              <a:rPr lang="pt-PT" sz="2400" dirty="0" smtClean="0">
                <a:effectLst>
                  <a:outerShdw blurRad="38100" dist="38100" dir="2700000" algn="tl">
                    <a:srgbClr val="000000">
                      <a:alpha val="43137"/>
                    </a:srgbClr>
                  </a:outerShdw>
                </a:effectLst>
                <a:latin typeface="Century Gothic" pitchFamily="34" charset="0"/>
              </a:rPr>
              <a:t>Portaria n.º 2/2013, de 23 de janeiro</a:t>
            </a:r>
            <a:endParaRPr lang="pt-PT" sz="2400" dirty="0"/>
          </a:p>
        </p:txBody>
      </p:sp>
      <p:sp>
        <p:nvSpPr>
          <p:cNvPr id="8" name="Rectângulo 7"/>
          <p:cNvSpPr/>
          <p:nvPr/>
        </p:nvSpPr>
        <p:spPr>
          <a:xfrm>
            <a:off x="827584" y="1052736"/>
            <a:ext cx="7632848" cy="2554545"/>
          </a:xfrm>
          <a:prstGeom prst="rect">
            <a:avLst/>
          </a:prstGeom>
        </p:spPr>
        <p:txBody>
          <a:bodyPr wrap="square">
            <a:spAutoFit/>
          </a:bodyPr>
          <a:lstStyle/>
          <a:p>
            <a:pPr algn="ctr"/>
            <a:r>
              <a:rPr lang="pt-PT" sz="4000" b="1" dirty="0" smtClean="0">
                <a:effectLst>
                  <a:outerShdw blurRad="38100" dist="38100" dir="2700000" algn="tl">
                    <a:srgbClr val="000000">
                      <a:alpha val="43137"/>
                    </a:srgbClr>
                  </a:outerShdw>
                </a:effectLst>
                <a:latin typeface="Century Gothic" pitchFamily="34" charset="0"/>
              </a:rPr>
              <a:t>AVALIAÇÃO DE DESEMPENHO DOS ÓRGÃOS DE GESTÃO DOS ESTABELECIMENTOS DE EDUCAÇÃO OU ENSINO</a:t>
            </a:r>
          </a:p>
        </p:txBody>
      </p:sp>
      <p:pic>
        <p:nvPicPr>
          <p:cNvPr id="9" name="Imagem 8" descr="sre-drrhae-pequeno.png"/>
          <p:cNvPicPr>
            <a:picLocks noChangeAspect="1"/>
          </p:cNvPicPr>
          <p:nvPr/>
        </p:nvPicPr>
        <p:blipFill>
          <a:blip r:embed="rId2" cstate="print">
            <a:lum contrast="-19000"/>
          </a:blip>
          <a:stretch>
            <a:fillRect/>
          </a:stretch>
        </p:blipFill>
        <p:spPr>
          <a:xfrm>
            <a:off x="7092280" y="5733256"/>
            <a:ext cx="1835696" cy="864096"/>
          </a:xfrm>
          <a:prstGeom prst="rect">
            <a:avLst/>
          </a:prstGeom>
          <a:effectLst>
            <a:outerShdw blurRad="50800" dist="38100" dir="2700000" algn="tl" rotWithShape="0">
              <a:prstClr val="black">
                <a:alpha val="40000"/>
              </a:prstClr>
            </a:outerShdw>
          </a:effectLst>
        </p:spPr>
      </p:pic>
    </p:spTree>
  </p:cSld>
  <p:clrMapOvr>
    <a:masterClrMapping/>
  </p:clrMapOvr>
  <p:transition>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entágono 9"/>
          <p:cNvSpPr/>
          <p:nvPr/>
        </p:nvSpPr>
        <p:spPr>
          <a:xfrm>
            <a:off x="2555776" y="4725144"/>
            <a:ext cx="6048672" cy="1728192"/>
          </a:xfrm>
          <a:prstGeom prst="homePlate">
            <a:avLst>
              <a:gd name="adj" fmla="val 0"/>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800000" rIns="468000" rtlCol="0" anchor="ctr"/>
          <a:lstStyle/>
          <a:p>
            <a:pPr algn="just"/>
            <a:r>
              <a:rPr lang="pt-PT" sz="2000" b="1" dirty="0" smtClean="0">
                <a:solidFill>
                  <a:schemeClr val="bg2"/>
                </a:solidFill>
              </a:rPr>
              <a:t>Pressupõe o exercício de funções de titular de órgão de gestão durante pelo menos metade do período em avaliação.</a:t>
            </a:r>
            <a:endParaRPr lang="pt-PT" sz="2000" b="1" dirty="0">
              <a:solidFill>
                <a:schemeClr val="bg2"/>
              </a:solidFill>
            </a:endParaRPr>
          </a:p>
        </p:txBody>
      </p:sp>
      <p:sp>
        <p:nvSpPr>
          <p:cNvPr id="9" name="Pentágono 8"/>
          <p:cNvSpPr/>
          <p:nvPr/>
        </p:nvSpPr>
        <p:spPr>
          <a:xfrm>
            <a:off x="2555776" y="2924944"/>
            <a:ext cx="6048672" cy="1728192"/>
          </a:xfrm>
          <a:prstGeom prst="homePlate">
            <a:avLst>
              <a:gd name="adj" fmla="val 0"/>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lIns="1800000" rIns="468000" rtlCol="0" anchor="ctr"/>
          <a:lstStyle/>
          <a:p>
            <a:pPr algn="just"/>
            <a:r>
              <a:rPr lang="pt-PT" sz="2000" b="1" dirty="0" smtClean="0">
                <a:solidFill>
                  <a:schemeClr val="bg2"/>
                </a:solidFill>
              </a:rPr>
              <a:t>Realiza-se no final do escalão em que o docente está integrado.</a:t>
            </a:r>
            <a:endParaRPr lang="pt-PT" sz="2000" b="1" dirty="0">
              <a:solidFill>
                <a:schemeClr val="bg2"/>
              </a:solidFill>
            </a:endParaRPr>
          </a:p>
        </p:txBody>
      </p:sp>
      <p:sp>
        <p:nvSpPr>
          <p:cNvPr id="5" name="CaixaDeTexto 4"/>
          <p:cNvSpPr txBox="1"/>
          <p:nvPr/>
        </p:nvSpPr>
        <p:spPr>
          <a:xfrm>
            <a:off x="251520" y="332656"/>
            <a:ext cx="7560840" cy="584775"/>
          </a:xfrm>
          <a:prstGeom prst="rect">
            <a:avLst/>
          </a:prstGeom>
          <a:noFill/>
        </p:spPr>
        <p:txBody>
          <a:bodyPr wrap="square" rtlCol="0">
            <a:spAutoFit/>
          </a:bodyPr>
          <a:lstStyle/>
          <a:p>
            <a:r>
              <a:rPr lang="pt-PT" sz="3200" b="1" dirty="0" smtClean="0">
                <a:latin typeface="Century Gothic" pitchFamily="34" charset="0"/>
              </a:rPr>
              <a:t>NATUREZA DA AVALIAÇÃO</a:t>
            </a:r>
            <a:endParaRPr lang="pt-PT" sz="2800" dirty="0">
              <a:latin typeface="Century Gothic" pitchFamily="34" charset="0"/>
            </a:endParaRPr>
          </a:p>
        </p:txBody>
      </p:sp>
      <p:sp>
        <p:nvSpPr>
          <p:cNvPr id="8" name="CaixaDeTexto 7"/>
          <p:cNvSpPr txBox="1"/>
          <p:nvPr/>
        </p:nvSpPr>
        <p:spPr>
          <a:xfrm>
            <a:off x="323528" y="1124744"/>
            <a:ext cx="8280920" cy="1384995"/>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800" b="1" kern="0" dirty="0" smtClean="0"/>
              <a:t> </a:t>
            </a:r>
            <a:r>
              <a:rPr lang="pt-PT" sz="2800" b="1" kern="0" dirty="0" smtClean="0">
                <a:latin typeface="Century Gothic" pitchFamily="34" charset="0"/>
              </a:rPr>
              <a:t>A avaliação dos titulares dos órgãos de gestão é composta por uma componente interna e outra externa:</a:t>
            </a:r>
          </a:p>
        </p:txBody>
      </p:sp>
      <p:graphicFrame>
        <p:nvGraphicFramePr>
          <p:cNvPr id="7" name="Diagrama 6"/>
          <p:cNvGraphicFramePr/>
          <p:nvPr/>
        </p:nvGraphicFramePr>
        <p:xfrm>
          <a:off x="0" y="2420888"/>
          <a:ext cx="4139952" cy="4437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800" decel="100000"/>
                                        <p:tgtEl>
                                          <p:spTgt spid="7"/>
                                        </p:tgtEl>
                                      </p:cBhvr>
                                    </p:animEffect>
                                    <p:anim calcmode="lin" valueType="num">
                                      <p:cBhvr>
                                        <p:cTn id="8" dur="800" decel="100000" fill="hold"/>
                                        <p:tgtEl>
                                          <p:spTgt spid="7"/>
                                        </p:tgtEl>
                                        <p:attrNameLst>
                                          <p:attrName>style.rotation</p:attrName>
                                        </p:attrNameLst>
                                      </p:cBhvr>
                                      <p:tavLst>
                                        <p:tav tm="0">
                                          <p:val>
                                            <p:fltVal val="-90"/>
                                          </p:val>
                                        </p:tav>
                                        <p:tav tm="100000">
                                          <p:val>
                                            <p:fltVal val="0"/>
                                          </p:val>
                                        </p:tav>
                                      </p:tavLst>
                                    </p:anim>
                                    <p:anim calcmode="lin" valueType="num">
                                      <p:cBhvr>
                                        <p:cTn id="9" dur="800" decel="100000" fill="hold"/>
                                        <p:tgtEl>
                                          <p:spTgt spid="7"/>
                                        </p:tgtEl>
                                        <p:attrNameLst>
                                          <p:attrName>ppt_x</p:attrName>
                                        </p:attrNameLst>
                                      </p:cBhvr>
                                      <p:tavLst>
                                        <p:tav tm="0">
                                          <p:val>
                                            <p:strVal val="#ppt_x+0.4"/>
                                          </p:val>
                                        </p:tav>
                                        <p:tav tm="100000">
                                          <p:val>
                                            <p:strVal val="#ppt_x-0.05"/>
                                          </p:val>
                                        </p:tav>
                                      </p:tavLst>
                                    </p:anim>
                                    <p:anim calcmode="lin" valueType="num">
                                      <p:cBhvr>
                                        <p:cTn id="10" dur="800" decel="100000" fill="hold"/>
                                        <p:tgtEl>
                                          <p:spTgt spid="7"/>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Graphic spid="7" grpId="0">
        <p:bldAsOne/>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584775"/>
          </a:xfrm>
          <a:prstGeom prst="rect">
            <a:avLst/>
          </a:prstGeom>
          <a:noFill/>
        </p:spPr>
        <p:txBody>
          <a:bodyPr wrap="square" rtlCol="0">
            <a:spAutoFit/>
          </a:bodyPr>
          <a:lstStyle/>
          <a:p>
            <a:r>
              <a:rPr lang="pt-PT" sz="3200" b="1" dirty="0" smtClean="0">
                <a:latin typeface="Century Gothic" pitchFamily="34" charset="0"/>
              </a:rPr>
              <a:t>AVALIAÇÃO INTERNA</a:t>
            </a:r>
            <a:endParaRPr lang="pt-PT" sz="3200" dirty="0">
              <a:latin typeface="Century Gothic" pitchFamily="34" charset="0"/>
            </a:endParaRPr>
          </a:p>
        </p:txBody>
      </p:sp>
      <p:sp>
        <p:nvSpPr>
          <p:cNvPr id="8" name="CaixaDeTexto 7"/>
          <p:cNvSpPr txBox="1"/>
          <p:nvPr/>
        </p:nvSpPr>
        <p:spPr>
          <a:xfrm>
            <a:off x="323528" y="1268760"/>
            <a:ext cx="8280920" cy="5281446"/>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A avaliação interna decorre da avaliação efetuada:</a:t>
            </a:r>
          </a:p>
          <a:p>
            <a:pPr marL="342900" indent="-342900" algn="just">
              <a:spcBef>
                <a:spcPct val="20000"/>
              </a:spcBef>
              <a:buSzPct val="111000"/>
              <a:buFont typeface="Wingdings" pitchFamily="2" charset="2"/>
              <a:buChar char="v"/>
              <a:defRPr lang="pt-PT"/>
            </a:pPr>
            <a:endParaRPr lang="pt-PT" sz="900" b="1" kern="0" dirty="0" smtClean="0">
              <a:latin typeface="Century Gothic" pitchFamily="34" charset="0"/>
            </a:endParaRPr>
          </a:p>
          <a:p>
            <a:pPr marL="800100" lvl="1" indent="-342900" algn="just">
              <a:spcBef>
                <a:spcPct val="20000"/>
              </a:spcBef>
              <a:buClr>
                <a:srgbClr val="379DDB"/>
              </a:buClr>
              <a:buSzPct val="206000"/>
              <a:buFont typeface="Arial" pitchFamily="34" charset="0"/>
              <a:buChar char="•"/>
              <a:defRPr lang="pt-PT"/>
            </a:pPr>
            <a:r>
              <a:rPr lang="pt-PT" sz="2400" kern="0" dirty="0" smtClean="0">
                <a:latin typeface="Century Gothic" pitchFamily="34" charset="0"/>
              </a:rPr>
              <a:t>Pelo delegado escolar, no caso dos diretores dos estabelecimentos de educação e dos diretores das escolas do 1.º ciclo do ensino básico com ou sem unidades de educação pré-escolar;</a:t>
            </a:r>
          </a:p>
          <a:p>
            <a:pPr marL="800100" lvl="1" indent="-342900" algn="just">
              <a:spcBef>
                <a:spcPct val="20000"/>
              </a:spcBef>
              <a:buClr>
                <a:srgbClr val="379DDB"/>
              </a:buClr>
              <a:buSzPct val="206000"/>
              <a:buFont typeface="Arial" pitchFamily="34" charset="0"/>
              <a:buChar char="•"/>
              <a:defRPr lang="pt-PT"/>
            </a:pPr>
            <a:endParaRPr lang="pt-PT" sz="2400" kern="0" dirty="0" smtClean="0">
              <a:latin typeface="Century Gothic" pitchFamily="34" charset="0"/>
            </a:endParaRPr>
          </a:p>
          <a:p>
            <a:pPr marL="800100" lvl="1" indent="-342900" algn="just">
              <a:spcBef>
                <a:spcPct val="20000"/>
              </a:spcBef>
              <a:buClr>
                <a:srgbClr val="379DDB"/>
              </a:buClr>
              <a:buSzPct val="206000"/>
              <a:buFont typeface="Arial" pitchFamily="34" charset="0"/>
              <a:buChar char="•"/>
              <a:defRPr lang="pt-PT"/>
            </a:pPr>
            <a:r>
              <a:rPr lang="pt-PT" sz="2400" kern="0" dirty="0" smtClean="0">
                <a:latin typeface="Century Gothic" pitchFamily="34" charset="0"/>
              </a:rPr>
              <a:t>Pelo conselho da comunidade educativa no caso dos diretores ou presidentes do conselho executivo, comissão provisória ou da comissão executiva instaladora das escolas dos 2.º e 3.º ciclos do </a:t>
            </a:r>
            <a:r>
              <a:rPr lang="pt-PT" sz="2400" kern="0" dirty="0" smtClean="0">
                <a:effectLst>
                  <a:outerShdw blurRad="38100" dist="38100" dir="2700000" algn="tl">
                    <a:srgbClr val="000000">
                      <a:alpha val="43137"/>
                    </a:srgbClr>
                  </a:outerShdw>
                </a:effectLst>
                <a:latin typeface="Century Gothic" pitchFamily="34" charset="0"/>
              </a:rPr>
              <a:t>ensino básico e ensino secundário.</a:t>
            </a:r>
          </a:p>
        </p:txBody>
      </p:sp>
    </p:spTree>
  </p:cSld>
  <p:clrMapOvr>
    <a:masterClrMapping/>
  </p:clrMapOvr>
  <p:transition>
    <p:wedg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548680"/>
            <a:ext cx="7560840" cy="646331"/>
          </a:xfrm>
          <a:prstGeom prst="rect">
            <a:avLst/>
          </a:prstGeom>
          <a:noFill/>
        </p:spPr>
        <p:txBody>
          <a:bodyPr wrap="square" rtlCol="0">
            <a:spAutoFit/>
          </a:bodyPr>
          <a:lstStyle/>
          <a:p>
            <a:r>
              <a:rPr lang="pt-PT" sz="3600" b="1" dirty="0" smtClean="0">
                <a:latin typeface="Century Gothic" pitchFamily="34" charset="0"/>
              </a:rPr>
              <a:t>AVALIAÇÃO INTERNA</a:t>
            </a:r>
            <a:endParaRPr lang="pt-PT" sz="3600" dirty="0">
              <a:latin typeface="Century Gothic" pitchFamily="34" charset="0"/>
            </a:endParaRPr>
          </a:p>
        </p:txBody>
      </p:sp>
      <p:sp>
        <p:nvSpPr>
          <p:cNvPr id="8" name="CaixaDeTexto 7"/>
          <p:cNvSpPr txBox="1"/>
          <p:nvPr/>
        </p:nvSpPr>
        <p:spPr>
          <a:xfrm>
            <a:off x="323528" y="1772816"/>
            <a:ext cx="8280920" cy="4635115"/>
          </a:xfrm>
          <a:prstGeom prst="rect">
            <a:avLst/>
          </a:prstGeom>
          <a:noFill/>
        </p:spPr>
        <p:txBody>
          <a:bodyPr wrap="square" rtlCol="0">
            <a:spAutoFit/>
          </a:bodyPr>
          <a:lstStyle/>
          <a:p>
            <a:pPr marL="342900" indent="-342900" algn="just">
              <a:spcBef>
                <a:spcPct val="20000"/>
              </a:spcBef>
              <a:buClr>
                <a:srgbClr val="379DDB"/>
              </a:buClr>
              <a:buSzPct val="111000"/>
              <a:defRPr lang="pt-PT"/>
            </a:pPr>
            <a:endParaRPr lang="pt-PT" sz="2400" b="1" kern="0" dirty="0" smtClean="0">
              <a:latin typeface="Century Gothic" pitchFamily="34" charset="0"/>
            </a:endParaRPr>
          </a:p>
          <a:p>
            <a:pPr algn="just">
              <a:buClr>
                <a:srgbClr val="379DDB"/>
              </a:buClr>
              <a:buSzPct val="172000"/>
              <a:buFont typeface="Arial" pitchFamily="34" charset="0"/>
              <a:buChar char="•"/>
            </a:pPr>
            <a:r>
              <a:rPr lang="pt-PT" sz="2400" dirty="0" smtClean="0">
                <a:latin typeface="Century Gothic" pitchFamily="34" charset="0"/>
              </a:rPr>
              <a:t> A avaliação dos subdiretores dos estabelecimentos de educação é efetuada pelo diretor do estabelecimento e a avaliação dos adjuntos e vice-presidentes do conselho executivo, comissão provisória ou da comissão executiva instaladora das escolas dos 2.º e 3.º ciclos do ensino básico e ensino secundário, é realizada pelo respetivo diretor ou presidente.</a:t>
            </a:r>
          </a:p>
          <a:p>
            <a:pPr marL="800100" lvl="1" indent="-342900" algn="just">
              <a:spcBef>
                <a:spcPct val="20000"/>
              </a:spcBef>
              <a:buClr>
                <a:srgbClr val="379DDB"/>
              </a:buClr>
              <a:buSzPct val="206000"/>
              <a:buFont typeface="Arial" pitchFamily="34" charset="0"/>
              <a:buChar char="•"/>
              <a:defRPr lang="pt-PT"/>
            </a:pPr>
            <a:endParaRPr lang="pt-PT" sz="2200" b="1" kern="0" dirty="0" smtClean="0">
              <a:latin typeface="Century Gothic" pitchFamily="34" charset="0"/>
            </a:endParaRPr>
          </a:p>
          <a:p>
            <a:pPr marL="800100" lvl="1" indent="-342900" algn="just">
              <a:spcBef>
                <a:spcPct val="20000"/>
              </a:spcBef>
              <a:buClr>
                <a:srgbClr val="379DDB"/>
              </a:buClr>
              <a:buSzPct val="206000"/>
              <a:defRPr lang="pt-PT"/>
            </a:pPr>
            <a:endParaRPr lang="pt-PT" sz="2200" b="1" kern="0" dirty="0" smtClean="0">
              <a:effectLst>
                <a:outerShdw blurRad="38100" dist="38100" dir="2700000" algn="tl">
                  <a:srgbClr val="000000">
                    <a:alpha val="43137"/>
                  </a:srgbClr>
                </a:outerShdw>
              </a:effectLst>
              <a:latin typeface="Century Gothic" pitchFamily="34" charset="0"/>
            </a:endParaRPr>
          </a:p>
          <a:p>
            <a:pPr marL="800100" lvl="1" indent="-342900" algn="just">
              <a:spcBef>
                <a:spcPct val="20000"/>
              </a:spcBef>
              <a:buClr>
                <a:srgbClr val="379DDB"/>
              </a:buClr>
              <a:buSzPct val="206000"/>
              <a:buFont typeface="Arial" pitchFamily="34" charset="0"/>
              <a:buChar char="•"/>
              <a:defRPr lang="pt-PT"/>
            </a:pPr>
            <a:endParaRPr lang="pt-PT" sz="2200" b="1" kern="0" dirty="0" smtClean="0">
              <a:effectLst>
                <a:outerShdw blurRad="38100" dist="38100" dir="2700000" algn="tl">
                  <a:srgbClr val="000000">
                    <a:alpha val="43137"/>
                  </a:srgbClr>
                </a:outerShdw>
              </a:effectLst>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260648"/>
            <a:ext cx="7560840" cy="584775"/>
          </a:xfrm>
          <a:prstGeom prst="rect">
            <a:avLst/>
          </a:prstGeom>
          <a:noFill/>
        </p:spPr>
        <p:txBody>
          <a:bodyPr wrap="square" rtlCol="0">
            <a:spAutoFit/>
          </a:bodyPr>
          <a:lstStyle/>
          <a:p>
            <a:r>
              <a:rPr lang="pt-PT" sz="3200" b="1" dirty="0" smtClean="0">
                <a:effectLst>
                  <a:outerShdw blurRad="38100" dist="38100" dir="2700000" algn="tl">
                    <a:srgbClr val="000000">
                      <a:alpha val="43137"/>
                    </a:srgbClr>
                  </a:outerShdw>
                </a:effectLst>
                <a:latin typeface="Century Gothic" pitchFamily="34" charset="0"/>
              </a:rPr>
              <a:t>AVALIAÇÃO INTERNA (resumo):</a:t>
            </a:r>
          </a:p>
        </p:txBody>
      </p:sp>
      <p:graphicFrame>
        <p:nvGraphicFramePr>
          <p:cNvPr id="4" name="Diagrama 3"/>
          <p:cNvGraphicFramePr/>
          <p:nvPr/>
        </p:nvGraphicFramePr>
        <p:xfrm>
          <a:off x="395536" y="1052736"/>
          <a:ext cx="8424936" cy="36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upo 7"/>
          <p:cNvGrpSpPr/>
          <p:nvPr/>
        </p:nvGrpSpPr>
        <p:grpSpPr>
          <a:xfrm>
            <a:off x="467544" y="3717032"/>
            <a:ext cx="3936847" cy="1224136"/>
            <a:chOff x="41" y="19627"/>
            <a:chExt cx="3936847" cy="1324800"/>
          </a:xfrm>
        </p:grpSpPr>
        <p:sp>
          <p:nvSpPr>
            <p:cNvPr id="10" name="Rectângulo 9"/>
            <p:cNvSpPr/>
            <p:nvPr/>
          </p:nvSpPr>
          <p:spPr>
            <a:xfrm>
              <a:off x="41" y="19627"/>
              <a:ext cx="3936847" cy="1324800"/>
            </a:xfrm>
            <a:prstGeom prst="rect">
              <a:avLst/>
            </a:prstGeom>
            <a:solidFill>
              <a:srgbClr val="6AA6B4"/>
            </a:solidFill>
          </p:spPr>
          <p:style>
            <a:lnRef idx="2">
              <a:schemeClr val="accent4">
                <a:hueOff val="0"/>
                <a:satOff val="0"/>
                <a:lumOff val="0"/>
                <a:alphaOff val="0"/>
              </a:schemeClr>
            </a:lnRef>
            <a:fillRef idx="1">
              <a:scrgbClr r="0" g="0" b="0"/>
            </a:fillRef>
            <a:effectRef idx="1">
              <a:schemeClr val="accent4">
                <a:hueOff val="0"/>
                <a:satOff val="0"/>
                <a:lumOff val="0"/>
                <a:alphaOff val="0"/>
              </a:schemeClr>
            </a:effectRef>
            <a:fontRef idx="minor">
              <a:schemeClr val="lt1"/>
            </a:fontRef>
          </p:style>
        </p:sp>
        <p:sp>
          <p:nvSpPr>
            <p:cNvPr id="11" name="Rectângulo 10"/>
            <p:cNvSpPr/>
            <p:nvPr/>
          </p:nvSpPr>
          <p:spPr>
            <a:xfrm>
              <a:off x="41" y="19627"/>
              <a:ext cx="3936847" cy="11355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pt-PT" b="1" dirty="0" smtClean="0">
                  <a:solidFill>
                    <a:schemeClr val="tx1"/>
                  </a:solidFill>
                </a:rPr>
                <a:t>DIRETOR AVALIA</a:t>
              </a:r>
              <a:r>
                <a:rPr lang="pt-PT" sz="1800" b="1" kern="1200" dirty="0" smtClean="0">
                  <a:solidFill>
                    <a:schemeClr val="tx1"/>
                  </a:solidFill>
                  <a:effectLst/>
                </a:rPr>
                <a:t>:</a:t>
              </a:r>
              <a:endParaRPr lang="pt-PT" sz="1800" b="1" kern="1200" dirty="0">
                <a:solidFill>
                  <a:schemeClr val="tx1"/>
                </a:solidFill>
                <a:effectLst/>
              </a:endParaRPr>
            </a:p>
          </p:txBody>
        </p:sp>
      </p:grpSp>
      <p:grpSp>
        <p:nvGrpSpPr>
          <p:cNvPr id="14" name="Grupo 13"/>
          <p:cNvGrpSpPr/>
          <p:nvPr/>
        </p:nvGrpSpPr>
        <p:grpSpPr>
          <a:xfrm>
            <a:off x="467544" y="4725144"/>
            <a:ext cx="3936847" cy="1296144"/>
            <a:chOff x="41" y="940364"/>
            <a:chExt cx="3936847" cy="2424384"/>
          </a:xfrm>
        </p:grpSpPr>
        <p:sp>
          <p:nvSpPr>
            <p:cNvPr id="15" name="Rectângulo 14"/>
            <p:cNvSpPr/>
            <p:nvPr/>
          </p:nvSpPr>
          <p:spPr>
            <a:xfrm>
              <a:off x="41" y="940364"/>
              <a:ext cx="3936847" cy="2424384"/>
            </a:xfrm>
            <a:prstGeom prst="rect">
              <a:avLst/>
            </a:prstGeom>
            <a:solidFill>
              <a:srgbClr val="F8F8F8">
                <a:alpha val="89804"/>
              </a:srgbClr>
            </a:solidFill>
          </p:spPr>
          <p:style>
            <a:lnRef idx="2">
              <a:schemeClr val="accent4">
                <a:tint val="40000"/>
                <a:alpha val="90000"/>
                <a:hueOff val="0"/>
                <a:satOff val="0"/>
                <a:lumOff val="0"/>
                <a:alphaOff val="0"/>
              </a:schemeClr>
            </a:lnRef>
            <a:fillRef idx="1">
              <a:scrgbClr r="0" g="0" b="0"/>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16" name="Rectângulo 15"/>
            <p:cNvSpPr/>
            <p:nvPr/>
          </p:nvSpPr>
          <p:spPr>
            <a:xfrm>
              <a:off x="41" y="1344428"/>
              <a:ext cx="3936847" cy="108012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6012" tIns="96012" rIns="128016" bIns="144018" numCol="1" spcCol="1270" anchor="t" anchorCtr="0">
              <a:noAutofit/>
            </a:bodyPr>
            <a:lstStyle/>
            <a:p>
              <a:pPr marL="171450" lvl="1" indent="-171450" defTabSz="800100">
                <a:lnSpc>
                  <a:spcPct val="90000"/>
                </a:lnSpc>
                <a:spcBef>
                  <a:spcPct val="0"/>
                </a:spcBef>
                <a:spcAft>
                  <a:spcPct val="15000"/>
                </a:spcAft>
                <a:buChar char="••"/>
              </a:pPr>
              <a:r>
                <a:rPr lang="pt-PT" b="1" dirty="0" smtClean="0"/>
                <a:t>Subd</a:t>
              </a:r>
              <a:r>
                <a:rPr lang="pt-PT" sz="1800" b="1" kern="1200" dirty="0" smtClean="0"/>
                <a:t>iretores </a:t>
              </a:r>
              <a:r>
                <a:rPr lang="pt-PT" sz="1800" b="0" kern="1200" dirty="0" smtClean="0"/>
                <a:t>dos estabelecimentos de educação;</a:t>
              </a:r>
              <a:endParaRPr lang="pt-PT" sz="1800" b="1" kern="1200" dirty="0">
                <a:effectLst/>
              </a:endParaRPr>
            </a:p>
          </p:txBody>
        </p:sp>
      </p:grpSp>
      <p:grpSp>
        <p:nvGrpSpPr>
          <p:cNvPr id="17" name="Grupo 16"/>
          <p:cNvGrpSpPr/>
          <p:nvPr/>
        </p:nvGrpSpPr>
        <p:grpSpPr>
          <a:xfrm>
            <a:off x="4427984" y="3717032"/>
            <a:ext cx="3936847" cy="1152128"/>
            <a:chOff x="41" y="19627"/>
            <a:chExt cx="3936847" cy="1324800"/>
          </a:xfrm>
        </p:grpSpPr>
        <p:sp>
          <p:nvSpPr>
            <p:cNvPr id="18" name="Rectângulo 17"/>
            <p:cNvSpPr/>
            <p:nvPr/>
          </p:nvSpPr>
          <p:spPr>
            <a:xfrm>
              <a:off x="41" y="19627"/>
              <a:ext cx="3936847" cy="1324800"/>
            </a:xfrm>
            <a:prstGeom prst="rect">
              <a:avLst/>
            </a:prstGeom>
            <a:solidFill>
              <a:srgbClr val="6AA6B4"/>
            </a:solidFill>
          </p:spPr>
          <p:style>
            <a:lnRef idx="2">
              <a:schemeClr val="accent4">
                <a:hueOff val="0"/>
                <a:satOff val="0"/>
                <a:lumOff val="0"/>
                <a:alphaOff val="0"/>
              </a:schemeClr>
            </a:lnRef>
            <a:fillRef idx="1">
              <a:scrgbClr r="0" g="0" b="0"/>
            </a:fillRef>
            <a:effectRef idx="1">
              <a:schemeClr val="accent4">
                <a:hueOff val="0"/>
                <a:satOff val="0"/>
                <a:lumOff val="0"/>
                <a:alphaOff val="0"/>
              </a:schemeClr>
            </a:effectRef>
            <a:fontRef idx="minor">
              <a:schemeClr val="lt1"/>
            </a:fontRef>
          </p:style>
        </p:sp>
        <p:sp>
          <p:nvSpPr>
            <p:cNvPr id="19" name="Rectângulo 18"/>
            <p:cNvSpPr/>
            <p:nvPr/>
          </p:nvSpPr>
          <p:spPr>
            <a:xfrm>
              <a:off x="41" y="19627"/>
              <a:ext cx="3936847" cy="11355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pt-PT" b="1" dirty="0" smtClean="0">
                  <a:solidFill>
                    <a:schemeClr val="tx1"/>
                  </a:solidFill>
                </a:rPr>
                <a:t>DIRETOR OU PRESIDENTE DO CONSELHO EXECUTIVO AVALIA</a:t>
              </a:r>
              <a:r>
                <a:rPr lang="pt-PT" sz="1800" b="1" kern="1200" dirty="0" smtClean="0">
                  <a:solidFill>
                    <a:schemeClr val="tx1"/>
                  </a:solidFill>
                  <a:effectLst/>
                </a:rPr>
                <a:t>:</a:t>
              </a:r>
              <a:endParaRPr lang="pt-PT" sz="1800" b="1" kern="1200" dirty="0">
                <a:solidFill>
                  <a:schemeClr val="tx1"/>
                </a:solidFill>
                <a:effectLst/>
              </a:endParaRPr>
            </a:p>
          </p:txBody>
        </p:sp>
      </p:grpSp>
      <p:grpSp>
        <p:nvGrpSpPr>
          <p:cNvPr id="20" name="Grupo 19"/>
          <p:cNvGrpSpPr/>
          <p:nvPr/>
        </p:nvGrpSpPr>
        <p:grpSpPr>
          <a:xfrm>
            <a:off x="4427984" y="4725144"/>
            <a:ext cx="3960440" cy="1700808"/>
            <a:chOff x="41" y="706432"/>
            <a:chExt cx="3936847" cy="2511547"/>
          </a:xfrm>
        </p:grpSpPr>
        <p:sp>
          <p:nvSpPr>
            <p:cNvPr id="21" name="Rectângulo 20"/>
            <p:cNvSpPr/>
            <p:nvPr/>
          </p:nvSpPr>
          <p:spPr>
            <a:xfrm>
              <a:off x="41" y="706432"/>
              <a:ext cx="3936847" cy="2511547"/>
            </a:xfrm>
            <a:prstGeom prst="rect">
              <a:avLst/>
            </a:prstGeom>
            <a:solidFill>
              <a:srgbClr val="F8F8F8">
                <a:alpha val="89804"/>
              </a:srgbClr>
            </a:solidFill>
          </p:spPr>
          <p:style>
            <a:lnRef idx="2">
              <a:schemeClr val="accent4">
                <a:tint val="40000"/>
                <a:alpha val="90000"/>
                <a:hueOff val="0"/>
                <a:satOff val="0"/>
                <a:lumOff val="0"/>
                <a:alphaOff val="0"/>
              </a:schemeClr>
            </a:lnRef>
            <a:fillRef idx="1">
              <a:scrgbClr r="0" g="0" b="0"/>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22" name="Rectângulo 21"/>
            <p:cNvSpPr/>
            <p:nvPr/>
          </p:nvSpPr>
          <p:spPr>
            <a:xfrm>
              <a:off x="41" y="706432"/>
              <a:ext cx="3936847" cy="223298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6012" tIns="96012" rIns="128016" bIns="144018" numCol="1" spcCol="1270" anchor="t" anchorCtr="0">
              <a:noAutofit/>
            </a:bodyPr>
            <a:lstStyle/>
            <a:p>
              <a:pPr marL="171450" lvl="1" indent="-171450" algn="just" defTabSz="800100">
                <a:lnSpc>
                  <a:spcPct val="90000"/>
                </a:lnSpc>
                <a:spcBef>
                  <a:spcPct val="0"/>
                </a:spcBef>
                <a:spcAft>
                  <a:spcPct val="15000"/>
                </a:spcAft>
                <a:buFontTx/>
                <a:buChar char="••"/>
              </a:pPr>
              <a:r>
                <a:rPr lang="pt-PT" b="1" dirty="0" smtClean="0"/>
                <a:t>Adjuntos e vice-presidentes </a:t>
              </a:r>
              <a:r>
                <a:rPr lang="pt-PT" sz="1800" b="1" kern="1200" dirty="0" smtClean="0"/>
                <a:t> </a:t>
              </a:r>
              <a:r>
                <a:rPr lang="pt-PT" sz="1800" b="0" kern="1200" dirty="0" smtClean="0"/>
                <a:t>do conselho executivo, comissão provisória ou comissão instaladora</a:t>
              </a:r>
              <a:r>
                <a:rPr lang="pt-PT" dirty="0" smtClean="0"/>
                <a:t> das escolas dos 2.º e 3.º ciclos do ensino básico e ensino secundário.</a:t>
              </a:r>
              <a:r>
                <a:rPr lang="pt-PT" sz="1800" b="0" kern="1200" dirty="0" smtClean="0"/>
                <a:t> </a:t>
              </a:r>
            </a:p>
          </p:txBody>
        </p:sp>
      </p:gr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96944" cy="584775"/>
          </a:xfrm>
          <a:prstGeom prst="rect">
            <a:avLst/>
          </a:prstGeom>
          <a:noFill/>
        </p:spPr>
        <p:txBody>
          <a:bodyPr wrap="square" rtlCol="0">
            <a:spAutoFit/>
          </a:bodyPr>
          <a:lstStyle/>
          <a:p>
            <a:r>
              <a:rPr lang="pt-PT" sz="3200" b="1" dirty="0" smtClean="0">
                <a:latin typeface="Century Gothic" pitchFamily="34" charset="0"/>
              </a:rPr>
              <a:t>PARÂMETROS DA AVALIAÇÃO INTERNA</a:t>
            </a:r>
            <a:endParaRPr lang="pt-PT" sz="3200" dirty="0">
              <a:latin typeface="Century Gothic" pitchFamily="34" charset="0"/>
            </a:endParaRPr>
          </a:p>
        </p:txBody>
      </p:sp>
      <p:sp>
        <p:nvSpPr>
          <p:cNvPr id="8" name="CaixaDeTexto 7"/>
          <p:cNvSpPr txBox="1"/>
          <p:nvPr/>
        </p:nvSpPr>
        <p:spPr>
          <a:xfrm>
            <a:off x="467544" y="2060848"/>
            <a:ext cx="8136904" cy="4081117"/>
          </a:xfrm>
          <a:prstGeom prst="rect">
            <a:avLst/>
          </a:prstGeom>
          <a:noFill/>
        </p:spPr>
        <p:txBody>
          <a:bodyPr wrap="square" rtlCol="0">
            <a:spAutoFit/>
          </a:bodyPr>
          <a:lstStyle/>
          <a:p>
            <a:pPr marL="342900" lvl="1" indent="-342900" algn="just">
              <a:spcBef>
                <a:spcPct val="20000"/>
              </a:spcBef>
              <a:buClr>
                <a:srgbClr val="379DDB"/>
              </a:buClr>
              <a:buSzPct val="111000"/>
              <a:buFont typeface="Wingdings" pitchFamily="2" charset="2"/>
              <a:buChar char="v"/>
              <a:defRPr lang="pt-PT"/>
            </a:pPr>
            <a:r>
              <a:rPr lang="pt-PT" sz="2400" b="1" i="1" kern="0" dirty="0" smtClean="0">
                <a:latin typeface="Century Gothic" pitchFamily="34" charset="0"/>
              </a:rPr>
              <a:t>Compromissos</a:t>
            </a:r>
            <a:r>
              <a:rPr lang="pt-PT" sz="2400" b="1" kern="0" dirty="0" smtClean="0">
                <a:latin typeface="Century Gothic" pitchFamily="34" charset="0"/>
              </a:rPr>
              <a:t>, </a:t>
            </a:r>
            <a:r>
              <a:rPr lang="pt-PT" sz="2400" kern="0" dirty="0" smtClean="0">
                <a:latin typeface="Century Gothic" pitchFamily="34" charset="0"/>
              </a:rPr>
              <a:t>tendo por base os indicadores de medida em termos de eficácia, eficiência e qualidade, em prol da melhoria da organização escola no quadro do seu projeto educativo</a:t>
            </a:r>
            <a:r>
              <a:rPr lang="pt-PT" sz="2400" b="1" kern="0" dirty="0" smtClean="0">
                <a:latin typeface="Century Gothic" pitchFamily="34" charset="0"/>
              </a:rPr>
              <a:t>;</a:t>
            </a:r>
          </a:p>
          <a:p>
            <a:pPr marL="342900" lvl="1" indent="-342900" algn="just">
              <a:spcBef>
                <a:spcPct val="20000"/>
              </a:spcBef>
              <a:buClr>
                <a:srgbClr val="379DDB"/>
              </a:buClr>
              <a:buSzPct val="111000"/>
              <a:buFont typeface="Wingdings" pitchFamily="2" charset="2"/>
              <a:buChar char="v"/>
              <a:defRPr lang="pt-PT"/>
            </a:pPr>
            <a:endParaRPr lang="pt-PT" sz="2400" b="1" kern="0" dirty="0" smtClean="0">
              <a:latin typeface="Century Gothic" pitchFamily="34" charset="0"/>
            </a:endParaRPr>
          </a:p>
          <a:p>
            <a:pPr marL="342900" lvl="1" indent="-342900" algn="just">
              <a:spcBef>
                <a:spcPct val="20000"/>
              </a:spcBef>
              <a:buClr>
                <a:srgbClr val="379DDB"/>
              </a:buClr>
              <a:buSzPct val="111000"/>
              <a:buFont typeface="Wingdings" pitchFamily="2" charset="2"/>
              <a:buChar char="v"/>
              <a:defRPr lang="pt-PT"/>
            </a:pPr>
            <a:r>
              <a:rPr lang="pt-PT" sz="2400" b="1" i="1" kern="0" dirty="0" smtClean="0">
                <a:latin typeface="Century Gothic" pitchFamily="34" charset="0"/>
              </a:rPr>
              <a:t>Competências</a:t>
            </a:r>
            <a:r>
              <a:rPr lang="pt-PT" sz="2400" b="1" kern="0" dirty="0" smtClean="0">
                <a:latin typeface="Century Gothic" pitchFamily="34" charset="0"/>
              </a:rPr>
              <a:t> </a:t>
            </a:r>
            <a:r>
              <a:rPr lang="pt-PT" sz="2400" kern="0" dirty="0" smtClean="0">
                <a:latin typeface="Century Gothic" pitchFamily="34" charset="0"/>
              </a:rPr>
              <a:t>de liderança, de visão estratégica, de gestão e de representação externa</a:t>
            </a:r>
            <a:r>
              <a:rPr lang="pt-PT" sz="2400" b="1" kern="0" dirty="0" smtClean="0">
                <a:latin typeface="Century Gothic" pitchFamily="34" charset="0"/>
              </a:rPr>
              <a:t>;</a:t>
            </a:r>
          </a:p>
          <a:p>
            <a:pPr marL="342900" lvl="1" indent="-342900" algn="just">
              <a:spcBef>
                <a:spcPct val="20000"/>
              </a:spcBef>
              <a:buClr>
                <a:srgbClr val="379DDB"/>
              </a:buClr>
              <a:buSzPct val="111000"/>
              <a:buFont typeface="Wingdings" pitchFamily="2" charset="2"/>
              <a:buChar char="v"/>
              <a:defRPr lang="pt-PT"/>
            </a:pPr>
            <a:endParaRPr lang="pt-PT" sz="2400" b="1" kern="0" dirty="0" smtClean="0">
              <a:latin typeface="Century Gothic" pitchFamily="34" charset="0"/>
            </a:endParaRPr>
          </a:p>
          <a:p>
            <a:pPr marL="342900" lvl="1" indent="-342900" algn="just">
              <a:spcBef>
                <a:spcPct val="20000"/>
              </a:spcBef>
              <a:buClr>
                <a:srgbClr val="379DDB"/>
              </a:buClr>
              <a:buSzPct val="111000"/>
              <a:buFont typeface="Wingdings" pitchFamily="2" charset="2"/>
              <a:buChar char="v"/>
              <a:defRPr lang="pt-PT"/>
            </a:pPr>
            <a:r>
              <a:rPr lang="pt-PT" sz="2400" b="1" i="1" kern="0" dirty="0" smtClean="0">
                <a:latin typeface="Century Gothic" pitchFamily="34" charset="0"/>
              </a:rPr>
              <a:t>Formação contínua </a:t>
            </a:r>
            <a:r>
              <a:rPr lang="pt-PT" sz="2400" kern="0" dirty="0" smtClean="0">
                <a:latin typeface="Century Gothic" pitchFamily="34" charset="0"/>
              </a:rPr>
              <a:t>realizada nos termos da alínea c) do n.º 2 do artigo 40.º do ECD da RAM.</a:t>
            </a:r>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646331"/>
          </a:xfrm>
          <a:prstGeom prst="rect">
            <a:avLst/>
          </a:prstGeom>
          <a:noFill/>
        </p:spPr>
        <p:txBody>
          <a:bodyPr wrap="square" rtlCol="0">
            <a:spAutoFit/>
          </a:bodyPr>
          <a:lstStyle/>
          <a:p>
            <a:r>
              <a:rPr lang="pt-PT" sz="3600" b="1" dirty="0" smtClean="0">
                <a:effectLst>
                  <a:outerShdw blurRad="38100" dist="38100" dir="2700000" algn="tl">
                    <a:srgbClr val="000000">
                      <a:alpha val="43137"/>
                    </a:srgbClr>
                  </a:outerShdw>
                </a:effectLst>
                <a:latin typeface="Century Gothic" pitchFamily="34" charset="0"/>
              </a:rPr>
              <a:t>NATUREZA DA AVALIAÇÃO</a:t>
            </a:r>
            <a:endParaRPr lang="pt-PT" sz="3600" dirty="0">
              <a:latin typeface="Century Gothic" pitchFamily="34" charset="0"/>
            </a:endParaRPr>
          </a:p>
        </p:txBody>
      </p:sp>
      <p:sp>
        <p:nvSpPr>
          <p:cNvPr id="8" name="CaixaDeTexto 7"/>
          <p:cNvSpPr txBox="1"/>
          <p:nvPr/>
        </p:nvSpPr>
        <p:spPr>
          <a:xfrm>
            <a:off x="323528" y="1268760"/>
            <a:ext cx="7632848" cy="954107"/>
          </a:xfrm>
          <a:prstGeom prst="rect">
            <a:avLst/>
          </a:prstGeom>
          <a:noFill/>
        </p:spPr>
        <p:txBody>
          <a:bodyPr wrap="square" rtlCol="0">
            <a:spAutoFit/>
          </a:bodyPr>
          <a:lstStyle/>
          <a:p>
            <a:pPr algn="just"/>
            <a:r>
              <a:rPr lang="pt-PT" sz="2800" dirty="0" smtClean="0"/>
              <a:t>As dimensões da avaliação são apreciadas tendo em consideração:</a:t>
            </a:r>
            <a:endParaRPr lang="pt-PT" sz="2800" b="1" dirty="0"/>
          </a:p>
        </p:txBody>
      </p:sp>
      <p:grpSp>
        <p:nvGrpSpPr>
          <p:cNvPr id="1026" name="Group 2"/>
          <p:cNvGrpSpPr>
            <a:grpSpLocks/>
          </p:cNvGrpSpPr>
          <p:nvPr/>
        </p:nvGrpSpPr>
        <p:grpSpPr bwMode="auto">
          <a:xfrm>
            <a:off x="251327" y="2493097"/>
            <a:ext cx="8892323" cy="3888231"/>
            <a:chOff x="1268" y="7030"/>
            <a:chExt cx="10606" cy="3207"/>
          </a:xfrm>
        </p:grpSpPr>
        <p:sp>
          <p:nvSpPr>
            <p:cNvPr id="1027" name="Rectangle 3"/>
            <p:cNvSpPr>
              <a:spLocks noChangeArrowheads="1"/>
            </p:cNvSpPr>
            <p:nvPr/>
          </p:nvSpPr>
          <p:spPr bwMode="auto">
            <a:xfrm>
              <a:off x="4545" y="7144"/>
              <a:ext cx="7029" cy="3093"/>
            </a:xfrm>
            <a:prstGeom prst="rect">
              <a:avLst/>
            </a:prstGeom>
            <a:solidFill>
              <a:srgbClr val="F2F2F2"/>
            </a:solidFill>
            <a:ln w="9525">
              <a:solidFill>
                <a:srgbClr val="D8D8D8"/>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11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b="1" i="0" u="none" strike="noStrike" cap="none" normalizeH="0" baseline="0" dirty="0" smtClean="0">
                <a:ln>
                  <a:noFill/>
                </a:ln>
                <a:solidFill>
                  <a:schemeClr val="bg1"/>
                </a:solidFill>
                <a:effectLst>
                  <a:outerShdw blurRad="38100" dist="38100" dir="2700000" algn="tl">
                    <a:srgbClr val="C0C0C0"/>
                  </a:outerShdw>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pt-PT" b="1" i="0" u="none" strike="noStrike" cap="none" normalizeH="0" baseline="0" dirty="0" smtClean="0">
                  <a:ln>
                    <a:noFill/>
                  </a:ln>
                  <a:solidFill>
                    <a:schemeClr val="bg1"/>
                  </a:solidFill>
                  <a:effectLst>
                    <a:outerShdw blurRad="38100" dist="38100" dir="2700000" algn="tl">
                      <a:srgbClr val="C0C0C0"/>
                    </a:outerShdw>
                  </a:effectLst>
                  <a:latin typeface="Century Gothic" pitchFamily="34" charset="0"/>
                </a:rPr>
                <a:t>DIMENSÕES</a:t>
              </a:r>
              <a:endParaRPr kumimoji="0" lang="pt-PT" b="0" i="0" u="none" strike="noStrike" cap="none" normalizeH="0" baseline="0" dirty="0" smtClean="0">
                <a:ln>
                  <a:noFill/>
                </a:ln>
                <a:solidFill>
                  <a:schemeClr val="bg1"/>
                </a:solidFill>
                <a:effectLst/>
                <a:latin typeface="Arial" pitchFamily="34" charset="0"/>
              </a:endParaRPr>
            </a:p>
          </p:txBody>
        </p:sp>
        <p:sp>
          <p:nvSpPr>
            <p:cNvPr id="1028" name="Oval 4"/>
            <p:cNvSpPr>
              <a:spLocks noChangeArrowheads="1"/>
            </p:cNvSpPr>
            <p:nvPr/>
          </p:nvSpPr>
          <p:spPr bwMode="auto">
            <a:xfrm>
              <a:off x="4188" y="7564"/>
              <a:ext cx="3006" cy="1740"/>
            </a:xfrm>
            <a:prstGeom prst="ellipse">
              <a:avLst/>
            </a:prstGeom>
            <a:solidFill>
              <a:srgbClr val="D8D8D8"/>
            </a:solidFill>
            <a:ln w="9525">
              <a:solidFill>
                <a:srgbClr val="7F7F7F"/>
              </a:solidFill>
              <a:round/>
              <a:headEnd/>
              <a:tailEnd/>
            </a:ln>
            <a:effectLst>
              <a:outerShdw dist="107763" dir="27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8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pt-PT" b="1" i="0" u="none" strike="noStrike" cap="none" normalizeH="0" baseline="0" dirty="0" smtClean="0">
                  <a:ln>
                    <a:noFill/>
                  </a:ln>
                  <a:solidFill>
                    <a:schemeClr val="bg1"/>
                  </a:solidFill>
                  <a:effectLst/>
                  <a:latin typeface="Century Gothic" pitchFamily="34" charset="0"/>
                </a:rPr>
                <a:t>CIENTÍFICA E PEDAGÓGICA</a:t>
              </a:r>
              <a:endParaRPr kumimoji="0" lang="pt-PT" b="0" i="0" u="none" strike="noStrike" cap="none" normalizeH="0" baseline="0" dirty="0" smtClean="0">
                <a:ln>
                  <a:noFill/>
                </a:ln>
                <a:solidFill>
                  <a:schemeClr val="bg1"/>
                </a:solidFill>
                <a:effectLst/>
                <a:latin typeface="Arial" pitchFamily="34" charset="0"/>
              </a:endParaRPr>
            </a:p>
          </p:txBody>
        </p:sp>
        <p:sp>
          <p:nvSpPr>
            <p:cNvPr id="1029" name="Oval 5"/>
            <p:cNvSpPr>
              <a:spLocks noChangeArrowheads="1"/>
            </p:cNvSpPr>
            <p:nvPr/>
          </p:nvSpPr>
          <p:spPr bwMode="auto">
            <a:xfrm>
              <a:off x="6851" y="7564"/>
              <a:ext cx="2834" cy="1799"/>
            </a:xfrm>
            <a:prstGeom prst="ellipse">
              <a:avLst/>
            </a:prstGeom>
            <a:solidFill>
              <a:srgbClr val="BFBFBF"/>
            </a:solidFill>
            <a:ln w="9525">
              <a:solidFill>
                <a:srgbClr val="7F7F7F"/>
              </a:solidFill>
              <a:round/>
              <a:headEnd/>
              <a:tailEnd/>
            </a:ln>
            <a:effectLst>
              <a:outerShdw dist="107763" dir="27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8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pt-PT" sz="1600" b="1" i="0" u="none" strike="noStrike" cap="none" normalizeH="0" baseline="0" dirty="0" smtClean="0">
                  <a:ln>
                    <a:noFill/>
                  </a:ln>
                  <a:solidFill>
                    <a:schemeClr val="bg1"/>
                  </a:solidFill>
                  <a:effectLst/>
                  <a:latin typeface="Century Gothic" pitchFamily="34" charset="0"/>
                </a:rPr>
                <a:t>PARTICIPAÇÃO NAS ATIVIDADES DA </a:t>
              </a:r>
              <a:r>
                <a:rPr kumimoji="0" lang="pt-PT" sz="1600" b="1" i="1" u="none" strike="noStrike" cap="none" normalizeH="0" baseline="0" dirty="0" smtClean="0">
                  <a:ln>
                    <a:noFill/>
                  </a:ln>
                  <a:solidFill>
                    <a:schemeClr val="bg1"/>
                  </a:solidFill>
                  <a:effectLst/>
                  <a:latin typeface="Century Gothic" pitchFamily="34" charset="0"/>
                </a:rPr>
                <a:t>ESCOLA</a:t>
              </a:r>
              <a:endParaRPr kumimoji="0" lang="pt-PT" sz="1600" b="0" i="0" u="none" strike="noStrike" cap="none" normalizeH="0" baseline="0" dirty="0" smtClean="0">
                <a:ln>
                  <a:noFill/>
                </a:ln>
                <a:solidFill>
                  <a:schemeClr val="bg1"/>
                </a:solidFill>
                <a:effectLst/>
                <a:latin typeface="Arial" pitchFamily="34" charset="0"/>
              </a:endParaRPr>
            </a:p>
          </p:txBody>
        </p:sp>
        <p:sp>
          <p:nvSpPr>
            <p:cNvPr id="1030" name="Oval 6"/>
            <p:cNvSpPr>
              <a:spLocks noChangeArrowheads="1"/>
            </p:cNvSpPr>
            <p:nvPr/>
          </p:nvSpPr>
          <p:spPr bwMode="auto">
            <a:xfrm>
              <a:off x="9211" y="7505"/>
              <a:ext cx="2663" cy="1804"/>
            </a:xfrm>
            <a:prstGeom prst="ellipse">
              <a:avLst/>
            </a:prstGeom>
            <a:solidFill>
              <a:srgbClr val="A5A5A5"/>
            </a:solidFill>
            <a:ln w="9525">
              <a:solidFill>
                <a:srgbClr val="7F7F7F"/>
              </a:solidFill>
              <a:round/>
              <a:headEnd/>
              <a:tailEnd/>
            </a:ln>
            <a:effectLst>
              <a:outerShdw dist="107763" dir="27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8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pt-PT" sz="800" b="1" i="0" u="none" strike="noStrike" cap="none" normalizeH="0" baseline="0" dirty="0" smtClean="0">
                <a:ln>
                  <a:noFill/>
                </a:ln>
                <a:solidFill>
                  <a:schemeClr val="tx1"/>
                </a:solidFill>
                <a:effectLst/>
                <a:latin typeface="Century Gothic"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pt-PT" b="1" i="0" u="none" strike="noStrike" cap="none" normalizeH="0" baseline="0" dirty="0" smtClean="0">
                  <a:ln>
                    <a:noFill/>
                  </a:ln>
                  <a:solidFill>
                    <a:schemeClr val="bg1"/>
                  </a:solidFill>
                  <a:effectLst/>
                  <a:latin typeface="Century Gothic" pitchFamily="34" charset="0"/>
                </a:rPr>
                <a:t>FORMAÇÃO CONTÍNUA</a:t>
              </a:r>
              <a:endParaRPr kumimoji="0" lang="pt-PT" b="0" i="0" u="none" strike="noStrike" cap="none" normalizeH="0" baseline="0" dirty="0" smtClean="0">
                <a:ln>
                  <a:noFill/>
                </a:ln>
                <a:solidFill>
                  <a:schemeClr val="bg1"/>
                </a:solidFill>
                <a:effectLst/>
                <a:latin typeface="Arial" pitchFamily="34" charset="0"/>
              </a:endParaRPr>
            </a:p>
          </p:txBody>
        </p:sp>
        <p:sp>
          <p:nvSpPr>
            <p:cNvPr id="1031" name="AutoShape 7"/>
            <p:cNvSpPr>
              <a:spLocks noChangeArrowheads="1"/>
            </p:cNvSpPr>
            <p:nvPr/>
          </p:nvSpPr>
          <p:spPr bwMode="auto">
            <a:xfrm>
              <a:off x="1268" y="7030"/>
              <a:ext cx="4208" cy="1307"/>
            </a:xfrm>
            <a:prstGeom prst="homePlate">
              <a:avLst>
                <a:gd name="adj" fmla="val 74871"/>
              </a:avLst>
            </a:prstGeom>
            <a:solidFill>
              <a:schemeClr val="accent1">
                <a:lumMod val="75000"/>
              </a:schemeClr>
            </a:solidFill>
            <a:ln w="9525">
              <a:solidFill>
                <a:srgbClr val="A5A5A5"/>
              </a:solidFill>
              <a:miter lim="800000"/>
              <a:headEnd/>
              <a:tailEnd/>
            </a:ln>
            <a:effectLst>
              <a:outerShdw dist="107763" dir="27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236538" lvl="0" indent="0" defTabSz="914400" rtl="0" eaLnBrk="1" fontAlgn="base" latinLnBrk="0" hangingPunct="1">
                <a:lnSpc>
                  <a:spcPct val="100000"/>
                </a:lnSpc>
                <a:spcBef>
                  <a:spcPct val="0"/>
                </a:spcBef>
                <a:spcAft>
                  <a:spcPts val="1000"/>
                </a:spcAft>
                <a:buClrTx/>
                <a:buSzTx/>
                <a:buFontTx/>
                <a:buNone/>
                <a:tabLst/>
              </a:pPr>
              <a:endParaRPr kumimoji="0" lang="pt-PT" sz="800" b="1" i="0" u="none" strike="noStrike" cap="none" normalizeH="0" baseline="0" dirty="0" smtClean="0">
                <a:ln>
                  <a:noFill/>
                </a:ln>
                <a:solidFill>
                  <a:srgbClr val="F2F2F2"/>
                </a:solidFill>
                <a:effectLst/>
                <a:latin typeface="Century Gothic" pitchFamily="34" charset="0"/>
              </a:endParaRPr>
            </a:p>
            <a:p>
              <a:pPr marL="0" marR="236538" lvl="0" indent="0" defTabSz="914400" rtl="0" eaLnBrk="1" fontAlgn="base" latinLnBrk="0" hangingPunct="1">
                <a:lnSpc>
                  <a:spcPct val="100000"/>
                </a:lnSpc>
                <a:spcBef>
                  <a:spcPct val="0"/>
                </a:spcBef>
                <a:spcAft>
                  <a:spcPts val="1000"/>
                </a:spcAft>
                <a:buClrTx/>
                <a:buSzTx/>
                <a:buFontTx/>
                <a:buNone/>
                <a:tabLst/>
              </a:pPr>
              <a:r>
                <a:rPr kumimoji="0" lang="pt-PT" b="1" i="0" u="none" strike="noStrike" cap="none" normalizeH="0" baseline="0" dirty="0" smtClean="0">
                  <a:ln>
                    <a:noFill/>
                  </a:ln>
                  <a:effectLst/>
                  <a:latin typeface="Century Gothic" pitchFamily="34" charset="0"/>
                </a:rPr>
                <a:t>OBJETIVOS E METAS FIXADOS NO</a:t>
              </a:r>
              <a:r>
                <a:rPr kumimoji="0" lang="pt-PT" b="1" i="0" u="none" strike="noStrike" cap="none" normalizeH="0" dirty="0" smtClean="0">
                  <a:ln>
                    <a:noFill/>
                  </a:ln>
                  <a:effectLst/>
                  <a:latin typeface="Century Gothic" pitchFamily="34" charset="0"/>
                </a:rPr>
                <a:t> </a:t>
              </a:r>
              <a:r>
                <a:rPr kumimoji="0" lang="pt-PT" b="1" i="0" u="none" strike="noStrike" cap="none" normalizeH="0" baseline="0" dirty="0" smtClean="0">
                  <a:ln>
                    <a:noFill/>
                  </a:ln>
                  <a:effectLst/>
                  <a:latin typeface="Century Gothic" pitchFamily="34" charset="0"/>
                </a:rPr>
                <a:t>PROJETO</a:t>
              </a:r>
              <a:r>
                <a:rPr kumimoji="0" lang="pt-PT" b="1" i="0" u="none" strike="noStrike" cap="none" normalizeH="0" dirty="0" smtClean="0">
                  <a:ln>
                    <a:noFill/>
                  </a:ln>
                  <a:effectLst/>
                  <a:latin typeface="Century Gothic" pitchFamily="34" charset="0"/>
                </a:rPr>
                <a:t> </a:t>
              </a:r>
              <a:r>
                <a:rPr kumimoji="0" lang="pt-PT" b="1" i="0" u="none" strike="noStrike" cap="none" normalizeH="0" baseline="0" dirty="0" smtClean="0">
                  <a:ln>
                    <a:noFill/>
                  </a:ln>
                  <a:effectLst/>
                  <a:latin typeface="Century Gothic" pitchFamily="34" charset="0"/>
                </a:rPr>
                <a:t>EDUCATIVO OU PLANO ANUAL DE ATIVIDADES</a:t>
              </a:r>
              <a:endParaRPr kumimoji="0" lang="pt-PT" b="0" i="0" u="none" strike="noStrike" cap="none" normalizeH="0" baseline="0" dirty="0" smtClean="0">
                <a:ln>
                  <a:noFill/>
                </a:ln>
                <a:effectLst/>
                <a:latin typeface="Arial" pitchFamily="34" charset="0"/>
              </a:endParaRPr>
            </a:p>
          </p:txBody>
        </p:sp>
        <p:sp>
          <p:nvSpPr>
            <p:cNvPr id="1032" name="AutoShape 8"/>
            <p:cNvSpPr>
              <a:spLocks noChangeArrowheads="1"/>
            </p:cNvSpPr>
            <p:nvPr/>
          </p:nvSpPr>
          <p:spPr bwMode="auto">
            <a:xfrm>
              <a:off x="1268" y="8633"/>
              <a:ext cx="4123" cy="1162"/>
            </a:xfrm>
            <a:prstGeom prst="homePlate">
              <a:avLst>
                <a:gd name="adj" fmla="val 74871"/>
              </a:avLst>
            </a:prstGeom>
            <a:solidFill>
              <a:schemeClr val="accent1">
                <a:lumMod val="75000"/>
              </a:schemeClr>
            </a:solidFill>
            <a:ln w="9525">
              <a:solidFill>
                <a:srgbClr val="A5A5A5"/>
              </a:solidFill>
              <a:miter lim="800000"/>
              <a:headEnd/>
              <a:tailEnd/>
            </a:ln>
            <a:effectLst>
              <a:outerShdw dist="107763" dir="27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236538" lvl="0" indent="0" algn="l" defTabSz="914400" rtl="0" eaLnBrk="1" fontAlgn="base" latinLnBrk="0" hangingPunct="1">
                <a:lnSpc>
                  <a:spcPct val="100000"/>
                </a:lnSpc>
                <a:spcBef>
                  <a:spcPct val="0"/>
                </a:spcBef>
                <a:spcAft>
                  <a:spcPts val="1000"/>
                </a:spcAft>
                <a:buClrTx/>
                <a:buSzTx/>
                <a:buFontTx/>
                <a:buNone/>
                <a:tabLst/>
              </a:pPr>
              <a:endParaRPr lang="pt-PT" sz="800" b="1" dirty="0" smtClean="0">
                <a:solidFill>
                  <a:srgbClr val="F2F2F2"/>
                </a:solidFill>
                <a:latin typeface="Century Gothic" pitchFamily="34" charset="0"/>
              </a:endParaRPr>
            </a:p>
            <a:p>
              <a:pPr marL="0" marR="236538" lvl="0" indent="0" algn="l" defTabSz="914400" rtl="0" eaLnBrk="1" fontAlgn="base" latinLnBrk="0" hangingPunct="1">
                <a:lnSpc>
                  <a:spcPct val="100000"/>
                </a:lnSpc>
                <a:spcBef>
                  <a:spcPct val="0"/>
                </a:spcBef>
                <a:spcAft>
                  <a:spcPts val="1000"/>
                </a:spcAft>
                <a:buClrTx/>
                <a:buSzTx/>
                <a:buFontTx/>
                <a:buNone/>
                <a:tabLst/>
              </a:pPr>
              <a:r>
                <a:rPr kumimoji="0" lang="pt-PT" sz="2000" b="1" i="0" u="none" strike="noStrike" cap="none" normalizeH="0" baseline="0" dirty="0" smtClean="0">
                  <a:ln>
                    <a:noFill/>
                  </a:ln>
                  <a:effectLst/>
                  <a:latin typeface="Century Gothic" pitchFamily="34" charset="0"/>
                </a:rPr>
                <a:t>PARÂMETROS FIXADOS PARA CADA DIMENSÃO</a:t>
              </a:r>
              <a:endParaRPr kumimoji="0" lang="pt-PT" sz="2000" b="0" i="0" u="none" strike="noStrike" cap="none" normalizeH="0" baseline="0" dirty="0" smtClean="0">
                <a:ln>
                  <a:noFill/>
                </a:ln>
                <a:effectLst/>
                <a:latin typeface="Arial" pitchFamily="34" charset="0"/>
              </a:endParaRPr>
            </a:p>
          </p:txBody>
        </p:sp>
      </p:grpSp>
    </p:spTree>
  </p:cSld>
  <p:clrMapOvr>
    <a:masterClrMapping/>
  </p:clrMapOvr>
  <p:transition>
    <p:wedg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280920" cy="553998"/>
          </a:xfrm>
          <a:prstGeom prst="rect">
            <a:avLst/>
          </a:prstGeom>
          <a:noFill/>
        </p:spPr>
        <p:txBody>
          <a:bodyPr wrap="square" rtlCol="0">
            <a:spAutoFit/>
          </a:bodyPr>
          <a:lstStyle/>
          <a:p>
            <a:r>
              <a:rPr lang="pt-PT" sz="3000" b="1" dirty="0" smtClean="0">
                <a:latin typeface="Century Gothic" pitchFamily="34" charset="0"/>
              </a:rPr>
              <a:t>CRITÉRIOS DA AVALIAÇÃO INTERNA</a:t>
            </a:r>
            <a:endParaRPr lang="pt-PT" sz="2400" dirty="0">
              <a:latin typeface="Century Gothic" pitchFamily="34" charset="0"/>
            </a:endParaRPr>
          </a:p>
        </p:txBody>
      </p:sp>
      <p:sp>
        <p:nvSpPr>
          <p:cNvPr id="8" name="CaixaDeTexto 7"/>
          <p:cNvSpPr txBox="1"/>
          <p:nvPr/>
        </p:nvSpPr>
        <p:spPr>
          <a:xfrm>
            <a:off x="611560" y="1916832"/>
            <a:ext cx="7632848" cy="3687163"/>
          </a:xfrm>
          <a:prstGeom prst="rect">
            <a:avLst/>
          </a:prstGeom>
          <a:noFill/>
        </p:spPr>
        <p:txBody>
          <a:bodyPr wrap="square" rtlCol="0">
            <a:spAutoFit/>
          </a:bodyPr>
          <a:lstStyle/>
          <a:p>
            <a:pPr marL="342900" lvl="1" indent="-342900" algn="just">
              <a:spcBef>
                <a:spcPct val="20000"/>
              </a:spcBef>
              <a:buClr>
                <a:srgbClr val="379DDB"/>
              </a:buClr>
              <a:buSzPct val="111000"/>
              <a:buFont typeface="Wingdings" pitchFamily="2" charset="2"/>
              <a:buChar char="v"/>
              <a:defRPr lang="pt-PT"/>
            </a:pPr>
            <a:r>
              <a:rPr lang="pt-PT" sz="2800" b="1" kern="0" dirty="0" smtClean="0">
                <a:latin typeface="Century Gothic" pitchFamily="34" charset="0"/>
              </a:rPr>
              <a:t>São da responsabilidade do delegado escolar ou do conselho da comunidade educativa;</a:t>
            </a:r>
          </a:p>
          <a:p>
            <a:pPr marL="342900" lvl="1" indent="-342900" algn="just">
              <a:spcBef>
                <a:spcPct val="20000"/>
              </a:spcBef>
              <a:buClr>
                <a:srgbClr val="379DDB"/>
              </a:buClr>
              <a:buSzPct val="111000"/>
              <a:buFont typeface="Wingdings" pitchFamily="2" charset="2"/>
              <a:buChar char="v"/>
              <a:defRPr lang="pt-PT"/>
            </a:pPr>
            <a:endParaRPr lang="pt-PT" sz="2800" b="1" kern="0" dirty="0" smtClean="0">
              <a:latin typeface="Century Gothic" pitchFamily="34" charset="0"/>
            </a:endParaRPr>
          </a:p>
          <a:p>
            <a:pPr marL="342900" lvl="1" indent="-342900" algn="just">
              <a:spcBef>
                <a:spcPct val="20000"/>
              </a:spcBef>
              <a:buClr>
                <a:srgbClr val="379DDB"/>
              </a:buClr>
              <a:buSzPct val="111000"/>
              <a:buFont typeface="Wingdings" pitchFamily="2" charset="2"/>
              <a:buChar char="v"/>
              <a:defRPr lang="pt-PT"/>
            </a:pPr>
            <a:r>
              <a:rPr lang="pt-PT" sz="2800" b="1" kern="0" dirty="0" smtClean="0">
                <a:latin typeface="Century Gothic" pitchFamily="34" charset="0"/>
              </a:rPr>
              <a:t>São publicamente divulgados num prazo máximo de 60 dias após o início do mandato do órgão de gestão.</a:t>
            </a:r>
          </a:p>
          <a:p>
            <a:pPr marL="342900" lvl="1" indent="-342900" algn="just">
              <a:spcBef>
                <a:spcPct val="20000"/>
              </a:spcBef>
              <a:buSzPct val="111000"/>
              <a:defRPr lang="pt-PT"/>
            </a:pPr>
            <a:endParaRPr lang="pt-PT" sz="2200" b="1" kern="0" dirty="0" smtClean="0"/>
          </a:p>
        </p:txBody>
      </p:sp>
    </p:spTree>
  </p:cSld>
  <p:clrMapOvr>
    <a:masterClrMapping/>
  </p:clrMapOvr>
  <p:transition>
    <p:wedg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584775"/>
          </a:xfrm>
          <a:prstGeom prst="rect">
            <a:avLst/>
          </a:prstGeom>
          <a:noFill/>
        </p:spPr>
        <p:txBody>
          <a:bodyPr wrap="square" rtlCol="0">
            <a:spAutoFit/>
          </a:bodyPr>
          <a:lstStyle/>
          <a:p>
            <a:r>
              <a:rPr lang="pt-PT" sz="3200" b="1" dirty="0" smtClean="0">
                <a:latin typeface="Century Gothic" pitchFamily="34" charset="0"/>
              </a:rPr>
              <a:t>CARTA DE MISSÃO (1)</a:t>
            </a:r>
            <a:endParaRPr lang="pt-PT" sz="3200" dirty="0">
              <a:latin typeface="Century Gothic" pitchFamily="34" charset="0"/>
            </a:endParaRPr>
          </a:p>
        </p:txBody>
      </p:sp>
      <p:sp>
        <p:nvSpPr>
          <p:cNvPr id="8" name="CaixaDeTexto 7"/>
          <p:cNvSpPr txBox="1"/>
          <p:nvPr/>
        </p:nvSpPr>
        <p:spPr>
          <a:xfrm>
            <a:off x="323528" y="1412776"/>
            <a:ext cx="8136904" cy="5078313"/>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Num prazo máximo de 90 dias após o início do mandato, é elaborada uma carta de missão, validada através de assinatura do respetivo delegado escolar ou presidente do conselho da comunidade educativa.</a:t>
            </a:r>
          </a:p>
          <a:p>
            <a:pPr marL="342900" indent="-342900" algn="just">
              <a:spcBef>
                <a:spcPct val="20000"/>
              </a:spcBef>
              <a:buClr>
                <a:srgbClr val="379DDB"/>
              </a:buClr>
              <a:buSzPct val="111000"/>
              <a:buFont typeface="Wingdings" pitchFamily="2" charset="2"/>
              <a:buChar char="v"/>
              <a:defRPr lang="pt-PT"/>
            </a:pPr>
            <a:endParaRPr lang="pt-PT" sz="2400" b="1"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Da mesma devem constar, de forma quantificada sempre que relevante e tecnicamente possível e com a calendarização anual, os compromissos a atingir por cada um dos titulares do órgão de gestão no decurso do seu mandato, em número entre cinco e sete.</a:t>
            </a:r>
          </a:p>
          <a:p>
            <a:pPr marL="342900" indent="-342900" algn="just">
              <a:spcBef>
                <a:spcPct val="20000"/>
              </a:spcBef>
              <a:buSzPct val="111000"/>
              <a:defRPr lang="pt-PT"/>
            </a:pPr>
            <a:endParaRPr lang="pt-PT" sz="2200" b="1" kern="0" dirty="0" smtClean="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584775"/>
          </a:xfrm>
          <a:prstGeom prst="rect">
            <a:avLst/>
          </a:prstGeom>
          <a:noFill/>
        </p:spPr>
        <p:txBody>
          <a:bodyPr wrap="square" rtlCol="0">
            <a:spAutoFit/>
          </a:bodyPr>
          <a:lstStyle/>
          <a:p>
            <a:r>
              <a:rPr lang="pt-PT" sz="3200" b="1" dirty="0" smtClean="0">
                <a:latin typeface="Century Gothic" pitchFamily="34" charset="0"/>
              </a:rPr>
              <a:t>CARTA DE MISSÃO (2)</a:t>
            </a:r>
            <a:endParaRPr lang="pt-PT" sz="3200" dirty="0">
              <a:latin typeface="Century Gothic" pitchFamily="34" charset="0"/>
            </a:endParaRPr>
          </a:p>
        </p:txBody>
      </p:sp>
      <p:sp>
        <p:nvSpPr>
          <p:cNvPr id="8" name="CaixaDeTexto 7"/>
          <p:cNvSpPr txBox="1"/>
          <p:nvPr/>
        </p:nvSpPr>
        <p:spPr>
          <a:xfrm>
            <a:off x="539552" y="1484784"/>
            <a:ext cx="8208912" cy="4653582"/>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600" b="1" kern="0" dirty="0" smtClean="0">
                <a:latin typeface="Century Gothic" pitchFamily="34" charset="0"/>
              </a:rPr>
              <a:t>Nos compromissos consideram-se os resultados a alcançar para a concretização do projeto educativo e do plano anual de atividades ou de escola, bem como da gestão dos recursos humanos, financeiros e materiais.</a:t>
            </a:r>
          </a:p>
          <a:p>
            <a:pPr marL="342900" indent="-342900" algn="just">
              <a:spcBef>
                <a:spcPct val="20000"/>
              </a:spcBef>
              <a:buClr>
                <a:srgbClr val="379DDB"/>
              </a:buClr>
              <a:buSzPct val="111000"/>
              <a:buFont typeface="Wingdings" pitchFamily="2" charset="2"/>
              <a:buChar char="v"/>
              <a:defRPr lang="pt-PT"/>
            </a:pPr>
            <a:endParaRPr lang="pt-PT" sz="2600" b="1"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600" b="1" kern="0" dirty="0" smtClean="0">
                <a:latin typeface="Century Gothic" pitchFamily="34" charset="0"/>
              </a:rPr>
              <a:t>Nos estabelecimentos de educação e nas escolas do 1.º ciclo do ensino básico com ou sem unidades de educação pré-escolar, não são considerados os aspetos financeiros, por se tratarem de serviços simples.</a:t>
            </a:r>
          </a:p>
        </p:txBody>
      </p:sp>
    </p:spTree>
  </p:cSld>
  <p:clrMapOvr>
    <a:masterClrMapping/>
  </p:clrMapOvr>
  <p:transition>
    <p:wedg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584775"/>
          </a:xfrm>
          <a:prstGeom prst="rect">
            <a:avLst/>
          </a:prstGeom>
          <a:noFill/>
        </p:spPr>
        <p:txBody>
          <a:bodyPr wrap="square" rtlCol="0">
            <a:spAutoFit/>
          </a:bodyPr>
          <a:lstStyle/>
          <a:p>
            <a:r>
              <a:rPr lang="pt-PT" sz="3200" b="1" dirty="0" smtClean="0">
                <a:latin typeface="Century Gothic" pitchFamily="34" charset="0"/>
              </a:rPr>
              <a:t>CARTA DE MISSÃO (3)</a:t>
            </a:r>
            <a:endParaRPr lang="pt-PT" sz="3200" dirty="0">
              <a:latin typeface="Century Gothic" pitchFamily="34" charset="0"/>
            </a:endParaRPr>
          </a:p>
        </p:txBody>
      </p:sp>
      <p:sp>
        <p:nvSpPr>
          <p:cNvPr id="8" name="CaixaDeTexto 7"/>
          <p:cNvSpPr txBox="1"/>
          <p:nvPr/>
        </p:nvSpPr>
        <p:spPr>
          <a:xfrm>
            <a:off x="323528" y="1268760"/>
            <a:ext cx="8208912" cy="5410712"/>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A sua validação através de assinatura, requer aprovação de maioria absoluta dos membros do conselho da comunidade educativa, conselho escolar ou conselho pedagógico, consoante se tratem de escolas dos 2.º e 3.º ciclos do ensino básico e ensino secundário, de escolas do 1.º ciclo do ensino básico com ou sem unidades de educação pré-escolar ou de estabelecimentos de educação.</a:t>
            </a:r>
          </a:p>
          <a:p>
            <a:pPr marL="342900" indent="-342900" algn="just">
              <a:spcBef>
                <a:spcPct val="20000"/>
              </a:spcBef>
              <a:buClr>
                <a:srgbClr val="379DDB"/>
              </a:buClr>
              <a:buSzPct val="111000"/>
              <a:buFont typeface="Wingdings" pitchFamily="2" charset="2"/>
              <a:buChar char="v"/>
              <a:defRPr lang="pt-PT"/>
            </a:pPr>
            <a:endParaRPr lang="pt-PT" sz="2400" b="1"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A não validação é expressa por documento fundamentado, no prazo de 15 dias úteis ao avaliado, contados a partir da data da entrega da carta de missão.</a:t>
            </a:r>
          </a:p>
        </p:txBody>
      </p:sp>
    </p:spTree>
  </p:cSld>
  <p:clrMapOvr>
    <a:masterClrMapping/>
  </p:clrMapOvr>
  <p:transition>
    <p:wedg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584775"/>
          </a:xfrm>
          <a:prstGeom prst="rect">
            <a:avLst/>
          </a:prstGeom>
          <a:noFill/>
        </p:spPr>
        <p:txBody>
          <a:bodyPr wrap="square" rtlCol="0">
            <a:spAutoFit/>
          </a:bodyPr>
          <a:lstStyle/>
          <a:p>
            <a:r>
              <a:rPr lang="pt-PT" sz="3200" b="1" dirty="0" smtClean="0">
                <a:latin typeface="Century Gothic" pitchFamily="34" charset="0"/>
              </a:rPr>
              <a:t>CARTA DE MISSÃO (3)</a:t>
            </a:r>
            <a:endParaRPr lang="pt-PT" sz="3200" dirty="0">
              <a:latin typeface="Century Gothic" pitchFamily="34" charset="0"/>
            </a:endParaRPr>
          </a:p>
        </p:txBody>
      </p:sp>
      <p:sp>
        <p:nvSpPr>
          <p:cNvPr id="8" name="CaixaDeTexto 7"/>
          <p:cNvSpPr txBox="1"/>
          <p:nvPr/>
        </p:nvSpPr>
        <p:spPr>
          <a:xfrm>
            <a:off x="323528" y="1268760"/>
            <a:ext cx="8352928" cy="4758226"/>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r>
              <a:rPr lang="pt-PT" sz="2200" b="1" kern="0" dirty="0" smtClean="0">
                <a:solidFill>
                  <a:schemeClr val="bg1">
                    <a:lumMod val="65000"/>
                    <a:lumOff val="35000"/>
                  </a:schemeClr>
                </a:solidFill>
              </a:rPr>
              <a:t>A sua validação através de assinatura, requer aprovação de maioria absoluta dos membros do conselho da comunidade educativa, conselho escolar ou conselho pedagógico, consoante se tratem de escolas dos 2.º e 3.º ciclos do ensino básico e ensino secundário, de escolas do 1.º ciclo do ensino básico com ou sem unidades de educação pré-escolar ou de estabelecimentos de educação.</a:t>
            </a:r>
          </a:p>
          <a:p>
            <a:pPr marL="342900" indent="-342900" algn="just">
              <a:spcBef>
                <a:spcPct val="20000"/>
              </a:spcBef>
              <a:buSzPct val="111000"/>
              <a:buFont typeface="Wingdings" pitchFamily="2" charset="2"/>
              <a:buChar char="v"/>
              <a:defRPr lang="pt-PT"/>
            </a:pPr>
            <a:endParaRPr lang="pt-PT" sz="2200" b="1" kern="0" dirty="0" smtClean="0"/>
          </a:p>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A não validação é expressa por documento fundamentado, no prazo de 15 dias úteis ao avaliado, contados a partir da data da entrega da carta de missão.</a:t>
            </a:r>
          </a:p>
        </p:txBody>
      </p:sp>
      <p:sp>
        <p:nvSpPr>
          <p:cNvPr id="4" name="Arredondar Rectângulo de Canto Diagonal 3"/>
          <p:cNvSpPr/>
          <p:nvPr/>
        </p:nvSpPr>
        <p:spPr>
          <a:xfrm>
            <a:off x="1187624" y="2852936"/>
            <a:ext cx="5976664" cy="1440160"/>
          </a:xfrm>
          <a:prstGeom prst="round2DiagRect">
            <a:avLst>
              <a:gd name="adj1" fmla="val 0"/>
              <a:gd name="adj2" fmla="val 31609"/>
            </a:avLst>
          </a:prstGeom>
          <a:solidFill>
            <a:srgbClr val="6AA6B4"/>
          </a:solidFill>
          <a:effectLst>
            <a:outerShdw blurRad="50800" dist="38100" dir="2700000" algn="tl"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marL="342900" indent="-342900" algn="just">
              <a:spcBef>
                <a:spcPct val="20000"/>
              </a:spcBef>
              <a:defRPr lang="pt-PT"/>
            </a:pPr>
            <a:r>
              <a:rPr lang="pt-PT" sz="2200" b="1" dirty="0" smtClean="0">
                <a:solidFill>
                  <a:schemeClr val="tx1"/>
                </a:solidFill>
                <a:latin typeface="Century Gothic" pitchFamily="34" charset="0"/>
              </a:rPr>
              <a:t>Sempre que isso se verifique, o </a:t>
            </a:r>
            <a:r>
              <a:rPr lang="pt-PT" sz="2200" b="1" dirty="0" smtClean="0">
                <a:solidFill>
                  <a:schemeClr val="tx1"/>
                </a:solidFill>
                <a:latin typeface="Century Gothic" pitchFamily="34" charset="0"/>
              </a:rPr>
              <a:t>órgão de gestão </a:t>
            </a:r>
            <a:r>
              <a:rPr lang="pt-PT" sz="2200" b="1" dirty="0" smtClean="0">
                <a:solidFill>
                  <a:schemeClr val="tx1"/>
                </a:solidFill>
                <a:latin typeface="Century Gothic" pitchFamily="34" charset="0"/>
              </a:rPr>
              <a:t>reformula a carta de missão tendo em conta a fundamentação apresentada</a:t>
            </a:r>
            <a:r>
              <a:rPr lang="pt-PT" sz="2200" b="1" dirty="0" smtClean="0">
                <a:solidFill>
                  <a:schemeClr val="tx1"/>
                </a:solidFill>
              </a:rPr>
              <a:t>.</a:t>
            </a:r>
          </a:p>
        </p:txBody>
      </p:sp>
    </p:spTree>
  </p:cSld>
  <p:clrMapOvr>
    <a:masterClrMapping/>
  </p:clrMapOvr>
  <p:transition>
    <p:wedg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24936" cy="523220"/>
          </a:xfrm>
          <a:prstGeom prst="rect">
            <a:avLst/>
          </a:prstGeom>
          <a:noFill/>
        </p:spPr>
        <p:txBody>
          <a:bodyPr wrap="square" rtlCol="0">
            <a:spAutoFit/>
          </a:bodyPr>
          <a:lstStyle/>
          <a:p>
            <a:r>
              <a:rPr lang="pt-PT" sz="2800" b="1" dirty="0" smtClean="0">
                <a:latin typeface="Century Gothic" pitchFamily="34" charset="0"/>
              </a:rPr>
              <a:t>CLASSIFICAÇÃO DA AVALIAÇÃO INTERNA</a:t>
            </a:r>
            <a:endParaRPr lang="pt-PT" sz="2800" dirty="0">
              <a:latin typeface="Century Gothic" pitchFamily="34" charset="0"/>
            </a:endParaRPr>
          </a:p>
        </p:txBody>
      </p:sp>
      <p:sp>
        <p:nvSpPr>
          <p:cNvPr id="8" name="CaixaDeTexto 7"/>
          <p:cNvSpPr txBox="1"/>
          <p:nvPr/>
        </p:nvSpPr>
        <p:spPr>
          <a:xfrm>
            <a:off x="467544" y="1772816"/>
            <a:ext cx="8208912" cy="4819781"/>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O relatório de autoavaliação é apreciado até 15 de outubro do ano escolar previsto para a conclusão do ciclo avaliativo;</a:t>
            </a:r>
          </a:p>
          <a:p>
            <a:pPr marL="342900" indent="-342900" algn="just">
              <a:spcBef>
                <a:spcPct val="20000"/>
              </a:spcBef>
              <a:buClr>
                <a:srgbClr val="379DDB"/>
              </a:buClr>
              <a:buSzPct val="111000"/>
              <a:buFont typeface="Wingdings" pitchFamily="2" charset="2"/>
              <a:buChar char="v"/>
              <a:defRPr lang="pt-PT"/>
            </a:pPr>
            <a:endParaRPr lang="pt-PT" sz="2400" b="1"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A avaliação interna incide sobre o cumprimento de cada compromisso fixado, bem como sobre cada uma das competências e do parâmetro formação contínua, numa escala de 1 a 10 valores;</a:t>
            </a:r>
          </a:p>
          <a:p>
            <a:pPr marL="342900" indent="-342900" algn="just">
              <a:spcBef>
                <a:spcPct val="20000"/>
              </a:spcBef>
              <a:buClr>
                <a:srgbClr val="379DDB"/>
              </a:buClr>
              <a:buSzPct val="111000"/>
              <a:buFont typeface="Wingdings" pitchFamily="2" charset="2"/>
              <a:buChar char="v"/>
              <a:defRPr lang="pt-PT"/>
            </a:pPr>
            <a:endParaRPr lang="pt-PT" sz="2400" b="1"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O cálculo corresponde à média ponderada obtida em cada um dos parâmetros, arredondada às milésimas.</a:t>
            </a:r>
          </a:p>
        </p:txBody>
      </p:sp>
    </p:spTree>
  </p:cSld>
  <p:clrMapOvr>
    <a:masterClrMapping/>
  </p:clrMapOvr>
  <p:transition>
    <p:wedg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96944" cy="584775"/>
          </a:xfrm>
          <a:prstGeom prst="rect">
            <a:avLst/>
          </a:prstGeom>
          <a:noFill/>
        </p:spPr>
        <p:txBody>
          <a:bodyPr wrap="square" rtlCol="0">
            <a:spAutoFit/>
          </a:bodyPr>
          <a:lstStyle/>
          <a:p>
            <a:r>
              <a:rPr lang="pt-PT" sz="3200" b="1" dirty="0" smtClean="0">
                <a:latin typeface="Century Gothic" pitchFamily="34" charset="0"/>
              </a:rPr>
              <a:t>CLASSIFICAÇÃO DA AVALIAÇÃO INTERNA</a:t>
            </a:r>
            <a:endParaRPr lang="pt-PT" sz="3200" dirty="0">
              <a:latin typeface="Century Gothic" pitchFamily="34" charset="0"/>
            </a:endParaRPr>
          </a:p>
        </p:txBody>
      </p:sp>
      <p:sp>
        <p:nvSpPr>
          <p:cNvPr id="8" name="CaixaDeTexto 7"/>
          <p:cNvSpPr txBox="1"/>
          <p:nvPr/>
        </p:nvSpPr>
        <p:spPr>
          <a:xfrm>
            <a:off x="323528" y="1700808"/>
            <a:ext cx="8568952" cy="4185761"/>
          </a:xfrm>
          <a:prstGeom prst="rect">
            <a:avLst/>
          </a:prstGeom>
          <a:noFill/>
        </p:spPr>
        <p:txBody>
          <a:bodyPr wrap="square" rtlCol="0">
            <a:spAutoFit/>
          </a:bodyPr>
          <a:lstStyle/>
          <a:p>
            <a:pPr marL="342900" indent="-342900" algn="just">
              <a:spcBef>
                <a:spcPct val="20000"/>
              </a:spcBef>
              <a:buSzPct val="111000"/>
              <a:buFont typeface="Wingdings" pitchFamily="2" charset="2"/>
              <a:buChar char="v"/>
              <a:defRPr lang="pt-PT"/>
            </a:pPr>
            <a:r>
              <a:rPr lang="pt-PT" sz="2200" b="1" kern="0" dirty="0" smtClean="0">
                <a:solidFill>
                  <a:schemeClr val="bg1">
                    <a:lumMod val="65000"/>
                    <a:lumOff val="35000"/>
                  </a:schemeClr>
                </a:solidFill>
              </a:rPr>
              <a:t>O relatório de autoavaliação é apreciado até 15 de outubro do ano escolar previsto para a conclusão do ciclo avaliativo;</a:t>
            </a:r>
          </a:p>
          <a:p>
            <a:pPr marL="342900" indent="-342900" algn="just">
              <a:spcBef>
                <a:spcPct val="20000"/>
              </a:spcBef>
              <a:buSzPct val="111000"/>
              <a:buFont typeface="Wingdings" pitchFamily="2" charset="2"/>
              <a:buChar char="v"/>
              <a:defRPr lang="pt-PT"/>
            </a:pPr>
            <a:endParaRPr lang="pt-PT" sz="2200" b="1" kern="0" dirty="0" smtClean="0">
              <a:solidFill>
                <a:schemeClr val="bg1">
                  <a:lumMod val="65000"/>
                  <a:lumOff val="35000"/>
                </a:schemeClr>
              </a:solidFill>
            </a:endParaRPr>
          </a:p>
          <a:p>
            <a:pPr marL="342900" indent="-342900" algn="just">
              <a:spcBef>
                <a:spcPct val="20000"/>
              </a:spcBef>
              <a:buSzPct val="111000"/>
              <a:buFont typeface="Wingdings" pitchFamily="2" charset="2"/>
              <a:buChar char="v"/>
              <a:defRPr lang="pt-PT"/>
            </a:pPr>
            <a:r>
              <a:rPr lang="pt-PT" sz="2200" b="1" kern="0" dirty="0" smtClean="0">
                <a:solidFill>
                  <a:schemeClr val="bg1">
                    <a:lumMod val="65000"/>
                    <a:lumOff val="35000"/>
                  </a:schemeClr>
                </a:solidFill>
              </a:rPr>
              <a:t>A avaliação interna incide sobre o cumprimento de cada compromisso fixado, bem como sobre cada uma das competências, numa escala de 1 a 10 valores;</a:t>
            </a:r>
          </a:p>
          <a:p>
            <a:pPr marL="342900" indent="-342900" algn="just">
              <a:spcBef>
                <a:spcPct val="20000"/>
              </a:spcBef>
              <a:buSzPct val="111000"/>
              <a:buFont typeface="Wingdings" pitchFamily="2" charset="2"/>
              <a:buChar char="v"/>
              <a:defRPr lang="pt-PT"/>
            </a:pPr>
            <a:endParaRPr lang="pt-PT" sz="2200" b="1" kern="0" dirty="0" smtClean="0"/>
          </a:p>
          <a:p>
            <a:pPr marL="342900" indent="-342900" algn="just">
              <a:spcBef>
                <a:spcPct val="20000"/>
              </a:spcBef>
              <a:buClr>
                <a:srgbClr val="379DDB"/>
              </a:buClr>
              <a:buSzPct val="111000"/>
              <a:buFont typeface="Wingdings" pitchFamily="2" charset="2"/>
              <a:buChar char="v"/>
              <a:defRPr lang="pt-PT"/>
            </a:pPr>
            <a:r>
              <a:rPr lang="pt-PT" sz="2400" b="1" kern="0" dirty="0" smtClean="0">
                <a:latin typeface="Century Gothic" pitchFamily="34" charset="0"/>
              </a:rPr>
              <a:t>O cálculo corresponde à média ponderada obtida em cada um dos parâmetros, arredondada às milésimas.</a:t>
            </a:r>
          </a:p>
        </p:txBody>
      </p:sp>
      <p:sp>
        <p:nvSpPr>
          <p:cNvPr id="4" name="Arredondar Rectângulo de Canto Diagonal 3"/>
          <p:cNvSpPr/>
          <p:nvPr/>
        </p:nvSpPr>
        <p:spPr>
          <a:xfrm>
            <a:off x="2051720" y="2420888"/>
            <a:ext cx="4176464" cy="2088232"/>
          </a:xfrm>
          <a:prstGeom prst="round2DiagRect">
            <a:avLst>
              <a:gd name="adj1" fmla="val 0"/>
              <a:gd name="adj2" fmla="val 31609"/>
            </a:avLst>
          </a:prstGeom>
          <a:solidFill>
            <a:srgbClr val="6AA6B4"/>
          </a:solidFill>
          <a:effectLst>
            <a:outerShdw blurRad="50800" dist="38100" dir="2700000" algn="tl"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marL="342900" indent="-342900" algn="just">
              <a:spcBef>
                <a:spcPct val="20000"/>
              </a:spcBef>
              <a:defRPr lang="pt-PT"/>
            </a:pPr>
            <a:r>
              <a:rPr lang="pt-PT" sz="2200" b="1" dirty="0" smtClean="0">
                <a:solidFill>
                  <a:schemeClr val="tx1"/>
                </a:solidFill>
                <a:effectLst>
                  <a:outerShdw blurRad="38100" dist="38100" dir="2700000" algn="tl">
                    <a:srgbClr val="000000">
                      <a:alpha val="43137"/>
                    </a:srgbClr>
                  </a:outerShdw>
                </a:effectLst>
                <a:latin typeface="Century Gothic" pitchFamily="34" charset="0"/>
              </a:rPr>
              <a:t>Ponderação:</a:t>
            </a:r>
          </a:p>
          <a:p>
            <a:pPr marL="342900" indent="-342900" algn="just">
              <a:spcBef>
                <a:spcPct val="20000"/>
              </a:spcBef>
              <a:defRPr lang="pt-PT"/>
            </a:pPr>
            <a:r>
              <a:rPr lang="pt-PT" sz="2200" b="1" dirty="0" smtClean="0">
                <a:solidFill>
                  <a:schemeClr val="tx1"/>
                </a:solidFill>
                <a:effectLst>
                  <a:outerShdw blurRad="38100" dist="38100" dir="2700000" algn="tl">
                    <a:srgbClr val="000000">
                      <a:alpha val="43137"/>
                    </a:srgbClr>
                  </a:outerShdw>
                </a:effectLst>
                <a:latin typeface="Century Gothic" pitchFamily="34" charset="0"/>
              </a:rPr>
              <a:t>50% - compromissos</a:t>
            </a:r>
          </a:p>
          <a:p>
            <a:pPr marL="342900" indent="-342900" algn="just">
              <a:spcBef>
                <a:spcPct val="20000"/>
              </a:spcBef>
              <a:defRPr lang="pt-PT"/>
            </a:pPr>
            <a:r>
              <a:rPr lang="pt-PT" sz="2200" b="1" dirty="0" smtClean="0">
                <a:solidFill>
                  <a:schemeClr val="tx1"/>
                </a:solidFill>
                <a:effectLst>
                  <a:outerShdw blurRad="38100" dist="38100" dir="2700000" algn="tl">
                    <a:srgbClr val="000000">
                      <a:alpha val="43137"/>
                    </a:srgbClr>
                  </a:outerShdw>
                </a:effectLst>
                <a:latin typeface="Century Gothic" pitchFamily="34" charset="0"/>
              </a:rPr>
              <a:t>30% - competências</a:t>
            </a:r>
          </a:p>
          <a:p>
            <a:pPr marL="342900" indent="-342900" algn="just">
              <a:spcBef>
                <a:spcPct val="20000"/>
              </a:spcBef>
              <a:defRPr lang="pt-PT"/>
            </a:pPr>
            <a:r>
              <a:rPr lang="pt-PT" sz="2200" b="1" dirty="0" smtClean="0">
                <a:solidFill>
                  <a:schemeClr val="tx1"/>
                </a:solidFill>
                <a:effectLst>
                  <a:outerShdw blurRad="38100" dist="38100" dir="2700000" algn="tl">
                    <a:srgbClr val="000000">
                      <a:alpha val="43137"/>
                    </a:srgbClr>
                  </a:outerShdw>
                </a:effectLst>
                <a:latin typeface="Century Gothic" pitchFamily="34" charset="0"/>
              </a:rPr>
              <a:t>20% - formação contínua</a:t>
            </a:r>
          </a:p>
        </p:txBody>
      </p:sp>
    </p:spTree>
  </p:cSld>
  <p:clrMapOvr>
    <a:masterClrMapping/>
  </p:clrMapOvr>
  <p:transition>
    <p:wedg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24936" cy="584775"/>
          </a:xfrm>
          <a:prstGeom prst="rect">
            <a:avLst/>
          </a:prstGeom>
          <a:noFill/>
        </p:spPr>
        <p:txBody>
          <a:bodyPr wrap="square" rtlCol="0">
            <a:spAutoFit/>
          </a:bodyPr>
          <a:lstStyle/>
          <a:p>
            <a:r>
              <a:rPr lang="pt-PT" sz="3200" b="1" dirty="0" smtClean="0">
                <a:latin typeface="Century Gothic" pitchFamily="34" charset="0"/>
              </a:rPr>
              <a:t>CLASSIFICAÇÃO DA AVALIAÇÃO INTERNA</a:t>
            </a:r>
            <a:endParaRPr lang="pt-PT" sz="3200" dirty="0">
              <a:latin typeface="Century Gothic" pitchFamily="34" charset="0"/>
            </a:endParaRPr>
          </a:p>
        </p:txBody>
      </p:sp>
      <p:sp>
        <p:nvSpPr>
          <p:cNvPr id="8" name="CaixaDeTexto 7"/>
          <p:cNvSpPr txBox="1"/>
          <p:nvPr/>
        </p:nvSpPr>
        <p:spPr>
          <a:xfrm>
            <a:off x="323528" y="1844824"/>
            <a:ext cx="8352928" cy="4573560"/>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800" kern="0" dirty="0" smtClean="0">
                <a:latin typeface="Century Gothic" pitchFamily="34" charset="0"/>
              </a:rPr>
              <a:t>Quando, comprovadamente, por falta de oferta formativa, não sejam apresentados certificados de formação contínua, o cálculo é apurado tendo em conta a média ponderada, arredondada às milésimas, das pontuações obtidas em cada um dos parâmetros, considerando:</a:t>
            </a:r>
          </a:p>
          <a:p>
            <a:pPr marL="342900" indent="-342900" algn="just">
              <a:spcBef>
                <a:spcPct val="20000"/>
              </a:spcBef>
              <a:buSzPct val="111000"/>
              <a:defRPr lang="pt-PT"/>
            </a:pPr>
            <a:endParaRPr lang="pt-PT" sz="2800" b="1" kern="0" dirty="0" smtClean="0">
              <a:latin typeface="Century Gothic" pitchFamily="34" charset="0"/>
            </a:endParaRPr>
          </a:p>
          <a:p>
            <a:pPr marL="342900" indent="-342900">
              <a:spcBef>
                <a:spcPct val="20000"/>
              </a:spcBef>
              <a:buSzPct val="111000"/>
              <a:defRPr lang="pt-PT"/>
            </a:pPr>
            <a:r>
              <a:rPr lang="pt-PT" sz="2800" b="1" kern="0" dirty="0" smtClean="0">
                <a:latin typeface="Century Gothic" pitchFamily="34" charset="0"/>
              </a:rPr>
              <a:t>	</a:t>
            </a:r>
            <a:r>
              <a:rPr lang="pt-PT" sz="2800" b="1" i="1" kern="0" dirty="0" smtClean="0">
                <a:effectLst>
                  <a:outerShdw blurRad="38100" dist="38100" dir="2700000" algn="tl">
                    <a:srgbClr val="000000">
                      <a:alpha val="43137"/>
                    </a:srgbClr>
                  </a:outerShdw>
                </a:effectLst>
                <a:latin typeface="Century Gothic" pitchFamily="34" charset="0"/>
              </a:rPr>
              <a:t>60% - compromissos</a:t>
            </a:r>
            <a:br>
              <a:rPr lang="pt-PT" sz="2800" b="1" i="1" kern="0" dirty="0" smtClean="0">
                <a:effectLst>
                  <a:outerShdw blurRad="38100" dist="38100" dir="2700000" algn="tl">
                    <a:srgbClr val="000000">
                      <a:alpha val="43137"/>
                    </a:srgbClr>
                  </a:outerShdw>
                </a:effectLst>
                <a:latin typeface="Century Gothic" pitchFamily="34" charset="0"/>
              </a:rPr>
            </a:br>
            <a:r>
              <a:rPr lang="pt-PT" sz="2800" b="1" i="1" kern="0" dirty="0" smtClean="0">
                <a:effectLst>
                  <a:outerShdw blurRad="38100" dist="38100" dir="2700000" algn="tl">
                    <a:srgbClr val="000000">
                      <a:alpha val="43137"/>
                    </a:srgbClr>
                  </a:outerShdw>
                </a:effectLst>
                <a:latin typeface="Century Gothic" pitchFamily="34" charset="0"/>
              </a:rPr>
              <a:t>40% - competências</a:t>
            </a:r>
          </a:p>
        </p:txBody>
      </p:sp>
    </p:spTree>
  </p:cSld>
  <p:clrMapOvr>
    <a:masterClrMapping/>
  </p:clrMapOvr>
  <p:transition>
    <p:wedg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0" y="260648"/>
            <a:ext cx="7560840" cy="584775"/>
          </a:xfrm>
          <a:prstGeom prst="rect">
            <a:avLst/>
          </a:prstGeom>
          <a:noFill/>
        </p:spPr>
        <p:txBody>
          <a:bodyPr wrap="square" rtlCol="0">
            <a:spAutoFit/>
          </a:bodyPr>
          <a:lstStyle/>
          <a:p>
            <a:r>
              <a:rPr lang="pt-PT" sz="3200" b="1" dirty="0" smtClean="0">
                <a:effectLst>
                  <a:outerShdw blurRad="38100" dist="38100" dir="2700000" algn="tl">
                    <a:srgbClr val="000000">
                      <a:alpha val="43137"/>
                    </a:srgbClr>
                  </a:outerShdw>
                </a:effectLst>
                <a:latin typeface="Century Gothic" pitchFamily="34" charset="0"/>
              </a:rPr>
              <a:t>AVALIAÇÃO INTERNA [resumo (2)]:</a:t>
            </a:r>
          </a:p>
        </p:txBody>
      </p:sp>
      <p:grpSp>
        <p:nvGrpSpPr>
          <p:cNvPr id="11" name="Grupo 10"/>
          <p:cNvGrpSpPr/>
          <p:nvPr/>
        </p:nvGrpSpPr>
        <p:grpSpPr>
          <a:xfrm>
            <a:off x="394833" y="836712"/>
            <a:ext cx="1440863" cy="5688632"/>
            <a:chOff x="0" y="78"/>
            <a:chExt cx="1440863" cy="1275154"/>
          </a:xfrm>
        </p:grpSpPr>
        <p:sp>
          <p:nvSpPr>
            <p:cNvPr id="42" name="Rectângulo arredondado 41"/>
            <p:cNvSpPr/>
            <p:nvPr/>
          </p:nvSpPr>
          <p:spPr>
            <a:xfrm>
              <a:off x="0" y="78"/>
              <a:ext cx="1440863" cy="1275154"/>
            </a:xfrm>
            <a:prstGeom prst="roundRect">
              <a:avLst>
                <a:gd name="adj" fmla="val 10000"/>
              </a:avLst>
            </a:prstGeom>
            <a:solidFill>
              <a:srgbClr val="6AA6B4"/>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Rectângulo 42"/>
            <p:cNvSpPr/>
            <p:nvPr/>
          </p:nvSpPr>
          <p:spPr>
            <a:xfrm>
              <a:off x="37348" y="37426"/>
              <a:ext cx="1366167" cy="12004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pt-PT" sz="2000" b="1" kern="1200" dirty="0" smtClean="0">
                  <a:effectLst>
                    <a:outerShdw blurRad="38100" dist="38100" dir="2700000" algn="tl">
                      <a:srgbClr val="000000">
                        <a:alpha val="43137"/>
                      </a:srgbClr>
                    </a:outerShdw>
                  </a:effectLst>
                </a:rPr>
                <a:t>Avaliação interna</a:t>
              </a:r>
              <a:endParaRPr lang="pt-PT" sz="2000" b="1" kern="1200" dirty="0">
                <a:effectLst>
                  <a:outerShdw blurRad="38100" dist="38100" dir="2700000" algn="tl">
                    <a:srgbClr val="000000">
                      <a:alpha val="43137"/>
                    </a:srgbClr>
                  </a:outerShdw>
                </a:effectLst>
              </a:endParaRPr>
            </a:p>
          </p:txBody>
        </p:sp>
      </p:grpSp>
      <p:grpSp>
        <p:nvGrpSpPr>
          <p:cNvPr id="12" name="Grupo 11"/>
          <p:cNvGrpSpPr/>
          <p:nvPr/>
        </p:nvGrpSpPr>
        <p:grpSpPr>
          <a:xfrm>
            <a:off x="1979712" y="908720"/>
            <a:ext cx="6762475" cy="1208608"/>
            <a:chOff x="1659820" y="911"/>
            <a:chExt cx="6762475" cy="1208608"/>
          </a:xfrm>
          <a:solidFill>
            <a:schemeClr val="accent1">
              <a:lumMod val="40000"/>
              <a:lumOff val="60000"/>
            </a:schemeClr>
          </a:solidFill>
        </p:grpSpPr>
        <p:sp>
          <p:nvSpPr>
            <p:cNvPr id="40" name="Rectângulo arredondado 39"/>
            <p:cNvSpPr/>
            <p:nvPr/>
          </p:nvSpPr>
          <p:spPr>
            <a:xfrm>
              <a:off x="1659820" y="911"/>
              <a:ext cx="6762475" cy="1208608"/>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1" name="Rectângulo 40"/>
            <p:cNvSpPr/>
            <p:nvPr/>
          </p:nvSpPr>
          <p:spPr>
            <a:xfrm>
              <a:off x="1695219" y="36310"/>
              <a:ext cx="6691677" cy="113781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pt-PT" sz="2000" b="1" kern="1200" dirty="0" smtClean="0">
                  <a:solidFill>
                    <a:schemeClr val="bg1"/>
                  </a:solidFill>
                </a:rPr>
                <a:t>Critérios</a:t>
              </a:r>
              <a:r>
                <a:rPr lang="pt-PT" sz="2000" b="0" kern="1200" dirty="0" smtClean="0">
                  <a:solidFill>
                    <a:schemeClr val="bg1"/>
                  </a:solidFill>
                </a:rPr>
                <a:t> definidos pelo delegado escolar ou pelo conselho da comunidade educativa no prazo de </a:t>
              </a:r>
              <a:r>
                <a:rPr lang="pt-PT" sz="2000" b="1" kern="1200" dirty="0" smtClean="0">
                  <a:solidFill>
                    <a:schemeClr val="bg1"/>
                  </a:solidFill>
                </a:rPr>
                <a:t>60 dias após o início do mandato</a:t>
              </a:r>
              <a:r>
                <a:rPr lang="pt-PT" sz="2000" b="0" kern="1200" dirty="0" smtClean="0">
                  <a:solidFill>
                    <a:schemeClr val="bg1"/>
                  </a:solidFill>
                </a:rPr>
                <a:t>. </a:t>
              </a:r>
              <a:endParaRPr lang="pt-PT" sz="2000" kern="1200" dirty="0">
                <a:solidFill>
                  <a:schemeClr val="bg1"/>
                </a:solidFill>
              </a:endParaRPr>
            </a:p>
          </p:txBody>
        </p:sp>
      </p:grpSp>
      <p:grpSp>
        <p:nvGrpSpPr>
          <p:cNvPr id="13" name="Grupo 12"/>
          <p:cNvGrpSpPr/>
          <p:nvPr/>
        </p:nvGrpSpPr>
        <p:grpSpPr>
          <a:xfrm>
            <a:off x="2051720" y="2132856"/>
            <a:ext cx="2168469" cy="1296144"/>
            <a:chOff x="1659820" y="1325626"/>
            <a:chExt cx="3970958" cy="1208608"/>
          </a:xfrm>
        </p:grpSpPr>
        <p:sp>
          <p:nvSpPr>
            <p:cNvPr id="38" name="Rectângulo arredondado 37"/>
            <p:cNvSpPr/>
            <p:nvPr/>
          </p:nvSpPr>
          <p:spPr>
            <a:xfrm>
              <a:off x="1659820" y="1325626"/>
              <a:ext cx="3970958" cy="1208608"/>
            </a:xfrm>
            <a:prstGeom prst="roundRect">
              <a:avLst>
                <a:gd name="adj" fmla="val 10000"/>
              </a:avLst>
            </a:prstGeom>
            <a:solidFill>
              <a:schemeClr val="accent4">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9" name="Rectângulo 38"/>
            <p:cNvSpPr/>
            <p:nvPr/>
          </p:nvSpPr>
          <p:spPr>
            <a:xfrm>
              <a:off x="1695219" y="1361025"/>
              <a:ext cx="3900160" cy="11378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b="1" kern="1200" dirty="0" smtClean="0">
                  <a:solidFill>
                    <a:schemeClr val="bg1"/>
                  </a:solidFill>
                  <a:effectLst>
                    <a:outerShdw blurRad="38100" dist="38100" dir="2700000" algn="tl">
                      <a:srgbClr val="000000">
                        <a:alpha val="43137"/>
                      </a:srgbClr>
                    </a:outerShdw>
                  </a:effectLst>
                </a:rPr>
                <a:t>Compromissos </a:t>
              </a:r>
              <a:r>
                <a:rPr lang="pt-PT" sz="1600" kern="1200" dirty="0" smtClean="0">
                  <a:solidFill>
                    <a:schemeClr val="bg1"/>
                  </a:solidFill>
                </a:rPr>
                <a:t>expressos na carta </a:t>
              </a:r>
              <a:r>
                <a:rPr lang="pt-PT" sz="1600" dirty="0" smtClean="0">
                  <a:solidFill>
                    <a:schemeClr val="bg1"/>
                  </a:solidFill>
                </a:rPr>
                <a:t>de missão (entre 5 e 7)</a:t>
              </a:r>
              <a:endParaRPr lang="pt-PT" sz="1600" kern="1200" dirty="0">
                <a:solidFill>
                  <a:schemeClr val="bg1"/>
                </a:solidFill>
              </a:endParaRPr>
            </a:p>
          </p:txBody>
        </p:sp>
      </p:grpSp>
      <p:grpSp>
        <p:nvGrpSpPr>
          <p:cNvPr id="17" name="Grupo 16"/>
          <p:cNvGrpSpPr/>
          <p:nvPr/>
        </p:nvGrpSpPr>
        <p:grpSpPr>
          <a:xfrm>
            <a:off x="4283968" y="2132856"/>
            <a:ext cx="2232248" cy="1296144"/>
            <a:chOff x="5738937" y="1325626"/>
            <a:chExt cx="1252201" cy="1208608"/>
          </a:xfrm>
        </p:grpSpPr>
        <p:sp>
          <p:nvSpPr>
            <p:cNvPr id="30" name="Rectângulo arredondado 29"/>
            <p:cNvSpPr/>
            <p:nvPr/>
          </p:nvSpPr>
          <p:spPr>
            <a:xfrm>
              <a:off x="5738937" y="1325626"/>
              <a:ext cx="1204529" cy="1208608"/>
            </a:xfrm>
            <a:prstGeom prst="roundRect">
              <a:avLst>
                <a:gd name="adj" fmla="val 10000"/>
              </a:avLst>
            </a:prstGeom>
            <a:solidFill>
              <a:schemeClr val="accent4">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1" name="Rectângulo 30"/>
            <p:cNvSpPr/>
            <p:nvPr/>
          </p:nvSpPr>
          <p:spPr>
            <a:xfrm>
              <a:off x="5774336" y="1361025"/>
              <a:ext cx="1216802" cy="11378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b="1" kern="1200" dirty="0" smtClean="0">
                  <a:solidFill>
                    <a:schemeClr val="bg1"/>
                  </a:solidFill>
                  <a:effectLst>
                    <a:outerShdw blurRad="38100" dist="38100" dir="2700000" algn="tl">
                      <a:srgbClr val="000000">
                        <a:alpha val="43137"/>
                      </a:srgbClr>
                    </a:outerShdw>
                  </a:effectLst>
                </a:rPr>
                <a:t>Competências</a:t>
              </a:r>
            </a:p>
          </p:txBody>
        </p:sp>
      </p:grpSp>
      <p:grpSp>
        <p:nvGrpSpPr>
          <p:cNvPr id="19" name="Grupo 18"/>
          <p:cNvGrpSpPr/>
          <p:nvPr/>
        </p:nvGrpSpPr>
        <p:grpSpPr>
          <a:xfrm>
            <a:off x="6516216" y="2132856"/>
            <a:ext cx="2232248" cy="1296144"/>
            <a:chOff x="7134695" y="1325626"/>
            <a:chExt cx="1287600" cy="1208608"/>
          </a:xfrm>
        </p:grpSpPr>
        <p:sp>
          <p:nvSpPr>
            <p:cNvPr id="26" name="Rectângulo arredondado 25"/>
            <p:cNvSpPr/>
            <p:nvPr/>
          </p:nvSpPr>
          <p:spPr>
            <a:xfrm>
              <a:off x="7134695" y="1325626"/>
              <a:ext cx="1287600" cy="1208608"/>
            </a:xfrm>
            <a:prstGeom prst="roundRect">
              <a:avLst>
                <a:gd name="adj" fmla="val 10000"/>
              </a:avLst>
            </a:prstGeom>
            <a:solidFill>
              <a:schemeClr val="accent4">
                <a:lumMod val="40000"/>
                <a:lumOff val="60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7" name="Rectângulo 26"/>
            <p:cNvSpPr/>
            <p:nvPr/>
          </p:nvSpPr>
          <p:spPr>
            <a:xfrm>
              <a:off x="7170094" y="1361025"/>
              <a:ext cx="1216802" cy="11378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b="1" kern="1200" dirty="0" smtClean="0">
                  <a:solidFill>
                    <a:schemeClr val="bg1"/>
                  </a:solidFill>
                  <a:effectLst>
                    <a:outerShdw blurRad="38100" dist="38100" dir="2700000" algn="tl">
                      <a:srgbClr val="000000">
                        <a:alpha val="43137"/>
                      </a:srgbClr>
                    </a:outerShdw>
                  </a:effectLst>
                </a:rPr>
                <a:t>Formação contínua</a:t>
              </a:r>
            </a:p>
          </p:txBody>
        </p:sp>
      </p:grpSp>
      <p:grpSp>
        <p:nvGrpSpPr>
          <p:cNvPr id="50" name="Grupo 49"/>
          <p:cNvGrpSpPr/>
          <p:nvPr/>
        </p:nvGrpSpPr>
        <p:grpSpPr>
          <a:xfrm>
            <a:off x="1979712" y="4725144"/>
            <a:ext cx="6762475" cy="1916832"/>
            <a:chOff x="1659820" y="-359129"/>
            <a:chExt cx="6762475" cy="1916832"/>
          </a:xfrm>
          <a:solidFill>
            <a:schemeClr val="accent6"/>
          </a:solidFill>
        </p:grpSpPr>
        <p:sp>
          <p:nvSpPr>
            <p:cNvPr id="51" name="Rectângulo arredondado 50"/>
            <p:cNvSpPr/>
            <p:nvPr/>
          </p:nvSpPr>
          <p:spPr>
            <a:xfrm>
              <a:off x="1659820" y="911"/>
              <a:ext cx="6762475" cy="1208608"/>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52" name="Rectângulo 51"/>
            <p:cNvSpPr/>
            <p:nvPr/>
          </p:nvSpPr>
          <p:spPr>
            <a:xfrm>
              <a:off x="1659820" y="-359129"/>
              <a:ext cx="6733353" cy="191683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pt-PT" dirty="0" smtClean="0"/>
                <a:t>Classificação final proposta ao Concelho Coordenador de Avaliação pelo </a:t>
              </a:r>
              <a:r>
                <a:rPr lang="pt-PT" b="1" dirty="0" smtClean="0"/>
                <a:t>delegado escolar, conselho da comunidade educativa</a:t>
              </a:r>
              <a:r>
                <a:rPr lang="pt-PT" dirty="0" smtClean="0"/>
                <a:t>, </a:t>
              </a:r>
              <a:r>
                <a:rPr lang="pt-PT" b="1" dirty="0" smtClean="0"/>
                <a:t>diretor do estabelecimento de educação, ou diretor ou presidente do conselho executivo, da comissão provisória ou comissão executiva instaladora </a:t>
              </a:r>
              <a:r>
                <a:rPr lang="pt-PT" dirty="0" smtClean="0"/>
                <a:t>das escolas dos 2º e 3º ciclos do ensino básico e secundário  numa escala de </a:t>
              </a:r>
              <a:r>
                <a:rPr lang="pt-PT" b="1" dirty="0" smtClean="0"/>
                <a:t>1 a 10 valores</a:t>
              </a:r>
              <a:r>
                <a:rPr lang="pt-PT" sz="2000" dirty="0" smtClean="0"/>
                <a:t>.</a:t>
              </a:r>
              <a:endParaRPr lang="pt-PT" sz="2000" b="1" kern="1200" dirty="0"/>
            </a:p>
          </p:txBody>
        </p:sp>
      </p:grpSp>
      <p:grpSp>
        <p:nvGrpSpPr>
          <p:cNvPr id="56" name="Grupo 55"/>
          <p:cNvGrpSpPr/>
          <p:nvPr/>
        </p:nvGrpSpPr>
        <p:grpSpPr>
          <a:xfrm>
            <a:off x="2051720" y="3501008"/>
            <a:ext cx="2168469" cy="576064"/>
            <a:chOff x="1659820" y="1325626"/>
            <a:chExt cx="3970958" cy="1208608"/>
          </a:xfrm>
          <a:solidFill>
            <a:schemeClr val="accent1">
              <a:lumMod val="75000"/>
            </a:schemeClr>
          </a:solidFill>
        </p:grpSpPr>
        <p:sp>
          <p:nvSpPr>
            <p:cNvPr id="57" name="Rectângulo arredondado 56"/>
            <p:cNvSpPr/>
            <p:nvPr/>
          </p:nvSpPr>
          <p:spPr>
            <a:xfrm>
              <a:off x="1659820" y="1325626"/>
              <a:ext cx="3970958" cy="1208608"/>
            </a:xfrm>
            <a:prstGeom prst="roundRect">
              <a:avLst>
                <a:gd name="adj" fmla="val 10000"/>
              </a:avLst>
            </a:pr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58" name="Rectângulo 57"/>
            <p:cNvSpPr/>
            <p:nvPr/>
          </p:nvSpPr>
          <p:spPr>
            <a:xfrm>
              <a:off x="1695219" y="1361025"/>
              <a:ext cx="3900160" cy="113781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b="1" dirty="0" smtClean="0"/>
                <a:t>50%</a:t>
              </a:r>
            </a:p>
          </p:txBody>
        </p:sp>
      </p:grpSp>
      <p:grpSp>
        <p:nvGrpSpPr>
          <p:cNvPr id="59" name="Grupo 58"/>
          <p:cNvGrpSpPr/>
          <p:nvPr/>
        </p:nvGrpSpPr>
        <p:grpSpPr>
          <a:xfrm>
            <a:off x="4283968" y="3501008"/>
            <a:ext cx="2160240" cy="576064"/>
            <a:chOff x="5738937" y="1325626"/>
            <a:chExt cx="1287600" cy="1208608"/>
          </a:xfrm>
          <a:solidFill>
            <a:schemeClr val="accent1">
              <a:lumMod val="75000"/>
            </a:schemeClr>
          </a:solidFill>
        </p:grpSpPr>
        <p:sp>
          <p:nvSpPr>
            <p:cNvPr id="60" name="Rectângulo arredondado 59"/>
            <p:cNvSpPr/>
            <p:nvPr/>
          </p:nvSpPr>
          <p:spPr>
            <a:xfrm>
              <a:off x="5738937" y="1325626"/>
              <a:ext cx="1287600" cy="1208608"/>
            </a:xfrm>
            <a:prstGeom prst="roundRect">
              <a:avLst>
                <a:gd name="adj" fmla="val 10000"/>
              </a:avLst>
            </a:pr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61" name="Rectângulo 60"/>
            <p:cNvSpPr/>
            <p:nvPr/>
          </p:nvSpPr>
          <p:spPr>
            <a:xfrm>
              <a:off x="5774336" y="1361025"/>
              <a:ext cx="1216802" cy="113781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b="1" dirty="0" smtClean="0"/>
                <a:t>30%</a:t>
              </a:r>
            </a:p>
          </p:txBody>
        </p:sp>
      </p:grpSp>
      <p:grpSp>
        <p:nvGrpSpPr>
          <p:cNvPr id="62" name="Grupo 61"/>
          <p:cNvGrpSpPr/>
          <p:nvPr/>
        </p:nvGrpSpPr>
        <p:grpSpPr>
          <a:xfrm>
            <a:off x="6588224" y="3501008"/>
            <a:ext cx="2088232" cy="576064"/>
            <a:chOff x="7134695" y="1325626"/>
            <a:chExt cx="1287600" cy="1208608"/>
          </a:xfrm>
          <a:solidFill>
            <a:schemeClr val="accent1">
              <a:lumMod val="75000"/>
            </a:schemeClr>
          </a:solidFill>
        </p:grpSpPr>
        <p:sp>
          <p:nvSpPr>
            <p:cNvPr id="63" name="Rectângulo arredondado 62"/>
            <p:cNvSpPr/>
            <p:nvPr/>
          </p:nvSpPr>
          <p:spPr>
            <a:xfrm>
              <a:off x="7134695" y="1325626"/>
              <a:ext cx="1287600" cy="1208608"/>
            </a:xfrm>
            <a:prstGeom prst="roundRect">
              <a:avLst>
                <a:gd name="adj" fmla="val 10000"/>
              </a:avLst>
            </a:pr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64" name="Rectângulo 63"/>
            <p:cNvSpPr/>
            <p:nvPr/>
          </p:nvSpPr>
          <p:spPr>
            <a:xfrm>
              <a:off x="7170094" y="1361025"/>
              <a:ext cx="1216802" cy="113781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b="1" dirty="0" smtClean="0"/>
                <a:t>20%</a:t>
              </a:r>
            </a:p>
          </p:txBody>
        </p:sp>
      </p:grpSp>
      <p:grpSp>
        <p:nvGrpSpPr>
          <p:cNvPr id="65" name="Grupo 64"/>
          <p:cNvGrpSpPr/>
          <p:nvPr/>
        </p:nvGrpSpPr>
        <p:grpSpPr>
          <a:xfrm>
            <a:off x="2051720" y="4149080"/>
            <a:ext cx="2149780" cy="614327"/>
            <a:chOff x="1659820" y="1325626"/>
            <a:chExt cx="4071950" cy="1288885"/>
          </a:xfrm>
          <a:solidFill>
            <a:schemeClr val="accent1">
              <a:lumMod val="40000"/>
              <a:lumOff val="60000"/>
            </a:schemeClr>
          </a:solidFill>
        </p:grpSpPr>
        <p:sp>
          <p:nvSpPr>
            <p:cNvPr id="66" name="Rectângulo arredondado 65"/>
            <p:cNvSpPr/>
            <p:nvPr/>
          </p:nvSpPr>
          <p:spPr>
            <a:xfrm>
              <a:off x="1659820" y="1325626"/>
              <a:ext cx="3970958" cy="1208608"/>
            </a:xfrm>
            <a:prstGeom prst="roundRect">
              <a:avLst>
                <a:gd name="adj" fmla="val 10000"/>
              </a:avLst>
            </a:pr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67" name="Rectângulo 66"/>
            <p:cNvSpPr/>
            <p:nvPr/>
          </p:nvSpPr>
          <p:spPr>
            <a:xfrm>
              <a:off x="2068996" y="1476702"/>
              <a:ext cx="3662774" cy="113780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dirty="0" smtClean="0">
                  <a:solidFill>
                    <a:schemeClr val="bg1"/>
                  </a:solidFill>
                </a:rPr>
                <a:t>ou 60%</a:t>
              </a:r>
            </a:p>
          </p:txBody>
        </p:sp>
      </p:grpSp>
      <p:grpSp>
        <p:nvGrpSpPr>
          <p:cNvPr id="68" name="Grupo 67"/>
          <p:cNvGrpSpPr/>
          <p:nvPr/>
        </p:nvGrpSpPr>
        <p:grpSpPr>
          <a:xfrm>
            <a:off x="4283968" y="4149080"/>
            <a:ext cx="2160240" cy="576064"/>
            <a:chOff x="5738937" y="1325626"/>
            <a:chExt cx="1287600" cy="1208608"/>
          </a:xfrm>
          <a:solidFill>
            <a:schemeClr val="accent1">
              <a:lumMod val="40000"/>
              <a:lumOff val="60000"/>
            </a:schemeClr>
          </a:solidFill>
        </p:grpSpPr>
        <p:sp>
          <p:nvSpPr>
            <p:cNvPr id="69" name="Rectângulo arredondado 68"/>
            <p:cNvSpPr/>
            <p:nvPr/>
          </p:nvSpPr>
          <p:spPr>
            <a:xfrm>
              <a:off x="5738937" y="1325626"/>
              <a:ext cx="1287600" cy="1208608"/>
            </a:xfrm>
            <a:prstGeom prst="roundRect">
              <a:avLst>
                <a:gd name="adj" fmla="val 10000"/>
              </a:avLst>
            </a:pr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70" name="Rectângulo 69"/>
            <p:cNvSpPr/>
            <p:nvPr/>
          </p:nvSpPr>
          <p:spPr>
            <a:xfrm>
              <a:off x="5774336" y="1361025"/>
              <a:ext cx="1216802" cy="113781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dirty="0" smtClean="0">
                  <a:solidFill>
                    <a:schemeClr val="bg1"/>
                  </a:solidFill>
                </a:rPr>
                <a:t>ou 40%</a:t>
              </a:r>
            </a:p>
          </p:txBody>
        </p:sp>
      </p:grpSp>
      <p:grpSp>
        <p:nvGrpSpPr>
          <p:cNvPr id="77" name="Grupo 76"/>
          <p:cNvGrpSpPr/>
          <p:nvPr/>
        </p:nvGrpSpPr>
        <p:grpSpPr>
          <a:xfrm>
            <a:off x="6588224" y="4149080"/>
            <a:ext cx="2088232" cy="576064"/>
            <a:chOff x="5738937" y="1325626"/>
            <a:chExt cx="1287600" cy="1208608"/>
          </a:xfrm>
          <a:solidFill>
            <a:schemeClr val="accent1">
              <a:lumMod val="40000"/>
              <a:lumOff val="60000"/>
            </a:schemeClr>
          </a:solidFill>
        </p:grpSpPr>
        <p:sp>
          <p:nvSpPr>
            <p:cNvPr id="78" name="Rectângulo arredondado 77"/>
            <p:cNvSpPr/>
            <p:nvPr/>
          </p:nvSpPr>
          <p:spPr>
            <a:xfrm>
              <a:off x="5738937" y="1325626"/>
              <a:ext cx="1287600" cy="1208608"/>
            </a:xfrm>
            <a:prstGeom prst="roundRect">
              <a:avLst>
                <a:gd name="adj" fmla="val 10000"/>
              </a:avLst>
            </a:prstGeom>
            <a:grp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79" name="Rectângulo 78"/>
            <p:cNvSpPr/>
            <p:nvPr/>
          </p:nvSpPr>
          <p:spPr>
            <a:xfrm>
              <a:off x="5863543" y="1361024"/>
              <a:ext cx="1127594" cy="113780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t-PT" dirty="0" smtClean="0">
                  <a:solidFill>
                    <a:schemeClr val="bg1"/>
                  </a:solidFill>
                </a:rPr>
                <a:t>ou 0%</a:t>
              </a:r>
            </a:p>
          </p:txBody>
        </p:sp>
      </p:gr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1000" fill="hold"/>
                                        <p:tgtEl>
                                          <p:spTgt spid="12"/>
                                        </p:tgtEl>
                                        <p:attrNameLst>
                                          <p:attrName>ppt_x</p:attrName>
                                        </p:attrNameLst>
                                      </p:cBhvr>
                                      <p:tavLst>
                                        <p:tav tm="0">
                                          <p:val>
                                            <p:strVal val="#ppt_x"/>
                                          </p:val>
                                        </p:tav>
                                        <p:tav tm="100000">
                                          <p:val>
                                            <p:strVal val="#ppt_x"/>
                                          </p:val>
                                        </p:tav>
                                      </p:tavLst>
                                    </p:anim>
                                    <p:anim calcmode="lin" valueType="num">
                                      <p:cBhvr additive="base">
                                        <p:cTn id="13" dur="1000" fill="hold"/>
                                        <p:tgtEl>
                                          <p:spTgt spid="12"/>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1000" fill="hold"/>
                                        <p:tgtEl>
                                          <p:spTgt spid="13"/>
                                        </p:tgtEl>
                                        <p:attrNameLst>
                                          <p:attrName>ppt_x</p:attrName>
                                        </p:attrNameLst>
                                      </p:cBhvr>
                                      <p:tavLst>
                                        <p:tav tm="0">
                                          <p:val>
                                            <p:strVal val="#ppt_x"/>
                                          </p:val>
                                        </p:tav>
                                        <p:tav tm="100000">
                                          <p:val>
                                            <p:strVal val="#ppt_x"/>
                                          </p:val>
                                        </p:tav>
                                      </p:tavLst>
                                    </p:anim>
                                    <p:anim calcmode="lin" valueType="num">
                                      <p:cBhvr additive="base">
                                        <p:cTn id="18" dur="1000" fill="hold"/>
                                        <p:tgtEl>
                                          <p:spTgt spid="13"/>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additive="base">
                                        <p:cTn id="22" dur="1000" fill="hold"/>
                                        <p:tgtEl>
                                          <p:spTgt spid="17"/>
                                        </p:tgtEl>
                                        <p:attrNameLst>
                                          <p:attrName>ppt_x</p:attrName>
                                        </p:attrNameLst>
                                      </p:cBhvr>
                                      <p:tavLst>
                                        <p:tav tm="0">
                                          <p:val>
                                            <p:strVal val="#ppt_x"/>
                                          </p:val>
                                        </p:tav>
                                        <p:tav tm="100000">
                                          <p:val>
                                            <p:strVal val="#ppt_x"/>
                                          </p:val>
                                        </p:tav>
                                      </p:tavLst>
                                    </p:anim>
                                    <p:anim calcmode="lin" valueType="num">
                                      <p:cBhvr additive="base">
                                        <p:cTn id="23" dur="1000" fill="hold"/>
                                        <p:tgtEl>
                                          <p:spTgt spid="17"/>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1000" fill="hold"/>
                                        <p:tgtEl>
                                          <p:spTgt spid="19"/>
                                        </p:tgtEl>
                                        <p:attrNameLst>
                                          <p:attrName>ppt_x</p:attrName>
                                        </p:attrNameLst>
                                      </p:cBhvr>
                                      <p:tavLst>
                                        <p:tav tm="0">
                                          <p:val>
                                            <p:strVal val="#ppt_x"/>
                                          </p:val>
                                        </p:tav>
                                        <p:tav tm="100000">
                                          <p:val>
                                            <p:strVal val="#ppt_x"/>
                                          </p:val>
                                        </p:tav>
                                      </p:tavLst>
                                    </p:anim>
                                    <p:anim calcmode="lin" valueType="num">
                                      <p:cBhvr additive="base">
                                        <p:cTn id="28" dur="1000" fill="hold"/>
                                        <p:tgtEl>
                                          <p:spTgt spid="19"/>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0"/>
                                  </p:stCondLst>
                                  <p:childTnLst>
                                    <p:set>
                                      <p:cBhvr>
                                        <p:cTn id="31" dur="1" fill="hold">
                                          <p:stCondLst>
                                            <p:cond delay="0"/>
                                          </p:stCondLst>
                                        </p:cTn>
                                        <p:tgtEl>
                                          <p:spTgt spid="56"/>
                                        </p:tgtEl>
                                        <p:attrNameLst>
                                          <p:attrName>style.visibility</p:attrName>
                                        </p:attrNameLst>
                                      </p:cBhvr>
                                      <p:to>
                                        <p:strVal val="visible"/>
                                      </p:to>
                                    </p:set>
                                    <p:anim calcmode="lin" valueType="num">
                                      <p:cBhvr additive="base">
                                        <p:cTn id="32" dur="1000" fill="hold"/>
                                        <p:tgtEl>
                                          <p:spTgt spid="56"/>
                                        </p:tgtEl>
                                        <p:attrNameLst>
                                          <p:attrName>ppt_x</p:attrName>
                                        </p:attrNameLst>
                                      </p:cBhvr>
                                      <p:tavLst>
                                        <p:tav tm="0">
                                          <p:val>
                                            <p:strVal val="#ppt_x"/>
                                          </p:val>
                                        </p:tav>
                                        <p:tav tm="100000">
                                          <p:val>
                                            <p:strVal val="#ppt_x"/>
                                          </p:val>
                                        </p:tav>
                                      </p:tavLst>
                                    </p:anim>
                                    <p:anim calcmode="lin" valueType="num">
                                      <p:cBhvr additive="base">
                                        <p:cTn id="33" dur="1000" fill="hold"/>
                                        <p:tgtEl>
                                          <p:spTgt spid="56"/>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65"/>
                                        </p:tgtEl>
                                        <p:attrNameLst>
                                          <p:attrName>style.visibility</p:attrName>
                                        </p:attrNameLst>
                                      </p:cBhvr>
                                      <p:to>
                                        <p:strVal val="visible"/>
                                      </p:to>
                                    </p:set>
                                    <p:anim calcmode="lin" valueType="num">
                                      <p:cBhvr additive="base">
                                        <p:cTn id="36" dur="1000" fill="hold"/>
                                        <p:tgtEl>
                                          <p:spTgt spid="65"/>
                                        </p:tgtEl>
                                        <p:attrNameLst>
                                          <p:attrName>ppt_x</p:attrName>
                                        </p:attrNameLst>
                                      </p:cBhvr>
                                      <p:tavLst>
                                        <p:tav tm="0">
                                          <p:val>
                                            <p:strVal val="#ppt_x"/>
                                          </p:val>
                                        </p:tav>
                                        <p:tav tm="100000">
                                          <p:val>
                                            <p:strVal val="#ppt_x"/>
                                          </p:val>
                                        </p:tav>
                                      </p:tavLst>
                                    </p:anim>
                                    <p:anim calcmode="lin" valueType="num">
                                      <p:cBhvr additive="base">
                                        <p:cTn id="37" dur="1000" fill="hold"/>
                                        <p:tgtEl>
                                          <p:spTgt spid="65"/>
                                        </p:tgtEl>
                                        <p:attrNameLst>
                                          <p:attrName>ppt_y</p:attrName>
                                        </p:attrNameLst>
                                      </p:cBhvr>
                                      <p:tavLst>
                                        <p:tav tm="0">
                                          <p:val>
                                            <p:strVal val="1+#ppt_h/2"/>
                                          </p:val>
                                        </p:tav>
                                        <p:tav tm="100000">
                                          <p:val>
                                            <p:strVal val="#ppt_y"/>
                                          </p:val>
                                        </p:tav>
                                      </p:tavLst>
                                    </p:anim>
                                  </p:childTnLst>
                                </p:cTn>
                              </p:par>
                            </p:childTnLst>
                          </p:cTn>
                        </p:par>
                        <p:par>
                          <p:cTn id="38" fill="hold">
                            <p:stCondLst>
                              <p:cond delay="6000"/>
                            </p:stCondLst>
                            <p:childTnLst>
                              <p:par>
                                <p:cTn id="39" presetID="2" presetClass="entr" presetSubtype="4" fill="hold" nodeType="afterEffect">
                                  <p:stCondLst>
                                    <p:cond delay="0"/>
                                  </p:stCondLst>
                                  <p:childTnLst>
                                    <p:set>
                                      <p:cBhvr>
                                        <p:cTn id="40" dur="1" fill="hold">
                                          <p:stCondLst>
                                            <p:cond delay="0"/>
                                          </p:stCondLst>
                                        </p:cTn>
                                        <p:tgtEl>
                                          <p:spTgt spid="59"/>
                                        </p:tgtEl>
                                        <p:attrNameLst>
                                          <p:attrName>style.visibility</p:attrName>
                                        </p:attrNameLst>
                                      </p:cBhvr>
                                      <p:to>
                                        <p:strVal val="visible"/>
                                      </p:to>
                                    </p:set>
                                    <p:anim calcmode="lin" valueType="num">
                                      <p:cBhvr additive="base">
                                        <p:cTn id="41" dur="1000" fill="hold"/>
                                        <p:tgtEl>
                                          <p:spTgt spid="59"/>
                                        </p:tgtEl>
                                        <p:attrNameLst>
                                          <p:attrName>ppt_x</p:attrName>
                                        </p:attrNameLst>
                                      </p:cBhvr>
                                      <p:tavLst>
                                        <p:tav tm="0">
                                          <p:val>
                                            <p:strVal val="#ppt_x"/>
                                          </p:val>
                                        </p:tav>
                                        <p:tav tm="100000">
                                          <p:val>
                                            <p:strVal val="#ppt_x"/>
                                          </p:val>
                                        </p:tav>
                                      </p:tavLst>
                                    </p:anim>
                                    <p:anim calcmode="lin" valueType="num">
                                      <p:cBhvr additive="base">
                                        <p:cTn id="42" dur="1000" fill="hold"/>
                                        <p:tgtEl>
                                          <p:spTgt spid="59"/>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68"/>
                                        </p:tgtEl>
                                        <p:attrNameLst>
                                          <p:attrName>style.visibility</p:attrName>
                                        </p:attrNameLst>
                                      </p:cBhvr>
                                      <p:to>
                                        <p:strVal val="visible"/>
                                      </p:to>
                                    </p:set>
                                    <p:anim calcmode="lin" valueType="num">
                                      <p:cBhvr additive="base">
                                        <p:cTn id="45" dur="1000" fill="hold"/>
                                        <p:tgtEl>
                                          <p:spTgt spid="68"/>
                                        </p:tgtEl>
                                        <p:attrNameLst>
                                          <p:attrName>ppt_x</p:attrName>
                                        </p:attrNameLst>
                                      </p:cBhvr>
                                      <p:tavLst>
                                        <p:tav tm="0">
                                          <p:val>
                                            <p:strVal val="#ppt_x"/>
                                          </p:val>
                                        </p:tav>
                                        <p:tav tm="100000">
                                          <p:val>
                                            <p:strVal val="#ppt_x"/>
                                          </p:val>
                                        </p:tav>
                                      </p:tavLst>
                                    </p:anim>
                                    <p:anim calcmode="lin" valueType="num">
                                      <p:cBhvr additive="base">
                                        <p:cTn id="46" dur="1000" fill="hold"/>
                                        <p:tgtEl>
                                          <p:spTgt spid="68"/>
                                        </p:tgtEl>
                                        <p:attrNameLst>
                                          <p:attrName>ppt_y</p:attrName>
                                        </p:attrNameLst>
                                      </p:cBhvr>
                                      <p:tavLst>
                                        <p:tav tm="0">
                                          <p:val>
                                            <p:strVal val="1+#ppt_h/2"/>
                                          </p:val>
                                        </p:tav>
                                        <p:tav tm="100000">
                                          <p:val>
                                            <p:strVal val="#ppt_y"/>
                                          </p:val>
                                        </p:tav>
                                      </p:tavLst>
                                    </p:anim>
                                  </p:childTnLst>
                                </p:cTn>
                              </p:par>
                            </p:childTnLst>
                          </p:cTn>
                        </p:par>
                        <p:par>
                          <p:cTn id="47" fill="hold">
                            <p:stCondLst>
                              <p:cond delay="7000"/>
                            </p:stCondLst>
                            <p:childTnLst>
                              <p:par>
                                <p:cTn id="48" presetID="2" presetClass="entr" presetSubtype="4" fill="hold" nodeType="afterEffect">
                                  <p:stCondLst>
                                    <p:cond delay="0"/>
                                  </p:stCondLst>
                                  <p:childTnLst>
                                    <p:set>
                                      <p:cBhvr>
                                        <p:cTn id="49" dur="1" fill="hold">
                                          <p:stCondLst>
                                            <p:cond delay="0"/>
                                          </p:stCondLst>
                                        </p:cTn>
                                        <p:tgtEl>
                                          <p:spTgt spid="62"/>
                                        </p:tgtEl>
                                        <p:attrNameLst>
                                          <p:attrName>style.visibility</p:attrName>
                                        </p:attrNameLst>
                                      </p:cBhvr>
                                      <p:to>
                                        <p:strVal val="visible"/>
                                      </p:to>
                                    </p:set>
                                    <p:anim calcmode="lin" valueType="num">
                                      <p:cBhvr additive="base">
                                        <p:cTn id="50" dur="1000" fill="hold"/>
                                        <p:tgtEl>
                                          <p:spTgt spid="62"/>
                                        </p:tgtEl>
                                        <p:attrNameLst>
                                          <p:attrName>ppt_x</p:attrName>
                                        </p:attrNameLst>
                                      </p:cBhvr>
                                      <p:tavLst>
                                        <p:tav tm="0">
                                          <p:val>
                                            <p:strVal val="#ppt_x"/>
                                          </p:val>
                                        </p:tav>
                                        <p:tav tm="100000">
                                          <p:val>
                                            <p:strVal val="#ppt_x"/>
                                          </p:val>
                                        </p:tav>
                                      </p:tavLst>
                                    </p:anim>
                                    <p:anim calcmode="lin" valueType="num">
                                      <p:cBhvr additive="base">
                                        <p:cTn id="51" dur="1000" fill="hold"/>
                                        <p:tgtEl>
                                          <p:spTgt spid="62"/>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77"/>
                                        </p:tgtEl>
                                        <p:attrNameLst>
                                          <p:attrName>style.visibility</p:attrName>
                                        </p:attrNameLst>
                                      </p:cBhvr>
                                      <p:to>
                                        <p:strVal val="visible"/>
                                      </p:to>
                                    </p:set>
                                    <p:anim calcmode="lin" valueType="num">
                                      <p:cBhvr additive="base">
                                        <p:cTn id="54" dur="1000" fill="hold"/>
                                        <p:tgtEl>
                                          <p:spTgt spid="77"/>
                                        </p:tgtEl>
                                        <p:attrNameLst>
                                          <p:attrName>ppt_x</p:attrName>
                                        </p:attrNameLst>
                                      </p:cBhvr>
                                      <p:tavLst>
                                        <p:tav tm="0">
                                          <p:val>
                                            <p:strVal val="#ppt_x"/>
                                          </p:val>
                                        </p:tav>
                                        <p:tav tm="100000">
                                          <p:val>
                                            <p:strVal val="#ppt_x"/>
                                          </p:val>
                                        </p:tav>
                                      </p:tavLst>
                                    </p:anim>
                                    <p:anim calcmode="lin" valueType="num">
                                      <p:cBhvr additive="base">
                                        <p:cTn id="55" dur="1000" fill="hold"/>
                                        <p:tgtEl>
                                          <p:spTgt spid="77"/>
                                        </p:tgtEl>
                                        <p:attrNameLst>
                                          <p:attrName>ppt_y</p:attrName>
                                        </p:attrNameLst>
                                      </p:cBhvr>
                                      <p:tavLst>
                                        <p:tav tm="0">
                                          <p:val>
                                            <p:strVal val="1+#ppt_h/2"/>
                                          </p:val>
                                        </p:tav>
                                        <p:tav tm="100000">
                                          <p:val>
                                            <p:strVal val="#ppt_y"/>
                                          </p:val>
                                        </p:tav>
                                      </p:tavLst>
                                    </p:anim>
                                  </p:childTnLst>
                                </p:cTn>
                              </p:par>
                            </p:childTnLst>
                          </p:cTn>
                        </p:par>
                        <p:par>
                          <p:cTn id="56" fill="hold">
                            <p:stCondLst>
                              <p:cond delay="8000"/>
                            </p:stCondLst>
                            <p:childTnLst>
                              <p:par>
                                <p:cTn id="57" presetID="2" presetClass="entr" presetSubtype="4" fill="hold" nodeType="afterEffect">
                                  <p:stCondLst>
                                    <p:cond delay="0"/>
                                  </p:stCondLst>
                                  <p:childTnLst>
                                    <p:set>
                                      <p:cBhvr>
                                        <p:cTn id="58" dur="1" fill="hold">
                                          <p:stCondLst>
                                            <p:cond delay="0"/>
                                          </p:stCondLst>
                                        </p:cTn>
                                        <p:tgtEl>
                                          <p:spTgt spid="50"/>
                                        </p:tgtEl>
                                        <p:attrNameLst>
                                          <p:attrName>style.visibility</p:attrName>
                                        </p:attrNameLst>
                                      </p:cBhvr>
                                      <p:to>
                                        <p:strVal val="visible"/>
                                      </p:to>
                                    </p:set>
                                    <p:anim calcmode="lin" valueType="num">
                                      <p:cBhvr additive="base">
                                        <p:cTn id="59" dur="1000" fill="hold"/>
                                        <p:tgtEl>
                                          <p:spTgt spid="50"/>
                                        </p:tgtEl>
                                        <p:attrNameLst>
                                          <p:attrName>ppt_x</p:attrName>
                                        </p:attrNameLst>
                                      </p:cBhvr>
                                      <p:tavLst>
                                        <p:tav tm="0">
                                          <p:val>
                                            <p:strVal val="#ppt_x"/>
                                          </p:val>
                                        </p:tav>
                                        <p:tav tm="100000">
                                          <p:val>
                                            <p:strVal val="#ppt_x"/>
                                          </p:val>
                                        </p:tav>
                                      </p:tavLst>
                                    </p:anim>
                                    <p:anim calcmode="lin" valueType="num">
                                      <p:cBhvr additive="base">
                                        <p:cTn id="60" dur="1000" fill="hold"/>
                                        <p:tgtEl>
                                          <p:spTgt spid="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8424936" cy="1077218"/>
          </a:xfrm>
          <a:prstGeom prst="rect">
            <a:avLst/>
          </a:prstGeom>
          <a:noFill/>
        </p:spPr>
        <p:txBody>
          <a:bodyPr wrap="square" rtlCol="0">
            <a:spAutoFit/>
          </a:bodyPr>
          <a:lstStyle/>
          <a:p>
            <a:pPr algn="just"/>
            <a:r>
              <a:rPr lang="pt-PT" sz="3200" b="1" dirty="0" smtClean="0">
                <a:latin typeface="Century Gothic" pitchFamily="34" charset="0"/>
              </a:rPr>
              <a:t>CLASSIFICAÇÃO DA AVALIAÇÃO EXTERNA</a:t>
            </a:r>
            <a:endParaRPr lang="pt-PT" sz="3200" dirty="0">
              <a:latin typeface="Century Gothic" pitchFamily="34" charset="0"/>
            </a:endParaRPr>
          </a:p>
        </p:txBody>
      </p:sp>
      <p:sp>
        <p:nvSpPr>
          <p:cNvPr id="8" name="CaixaDeTexto 7"/>
          <p:cNvSpPr txBox="1"/>
          <p:nvPr/>
        </p:nvSpPr>
        <p:spPr>
          <a:xfrm>
            <a:off x="395536" y="2420888"/>
            <a:ext cx="8208912" cy="2062103"/>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3200" kern="0" dirty="0" smtClean="0">
                <a:latin typeface="Century Gothic" pitchFamily="34" charset="0"/>
              </a:rPr>
              <a:t>A componente externa da avaliação é estabelecida através do diploma que aprovar a avaliação externa das escolas</a:t>
            </a:r>
            <a:r>
              <a:rPr lang="pt-PT" sz="3200" kern="0" dirty="0" smtClean="0"/>
              <a:t>.</a:t>
            </a: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646331"/>
          </a:xfrm>
          <a:prstGeom prst="rect">
            <a:avLst/>
          </a:prstGeom>
          <a:noFill/>
        </p:spPr>
        <p:txBody>
          <a:bodyPr wrap="square" rtlCol="0">
            <a:spAutoFit/>
          </a:bodyPr>
          <a:lstStyle/>
          <a:p>
            <a:r>
              <a:rPr lang="pt-PT" sz="3600" b="1" dirty="0" smtClean="0">
                <a:effectLst>
                  <a:outerShdw blurRad="38100" dist="38100" dir="2700000" algn="tl">
                    <a:srgbClr val="000000">
                      <a:alpha val="43137"/>
                    </a:srgbClr>
                  </a:outerShdw>
                </a:effectLst>
                <a:latin typeface="Century Gothic" pitchFamily="34" charset="0"/>
              </a:rPr>
              <a:t>NATUREZA DA AVALIAÇÃO</a:t>
            </a:r>
            <a:endParaRPr lang="pt-PT" sz="3600" dirty="0">
              <a:latin typeface="Century Gothic" pitchFamily="34" charset="0"/>
            </a:endParaRPr>
          </a:p>
        </p:txBody>
      </p:sp>
      <p:sp>
        <p:nvSpPr>
          <p:cNvPr id="8" name="CaixaDeTexto 7"/>
          <p:cNvSpPr txBox="1"/>
          <p:nvPr/>
        </p:nvSpPr>
        <p:spPr>
          <a:xfrm>
            <a:off x="323528" y="1268760"/>
            <a:ext cx="7632848" cy="646331"/>
          </a:xfrm>
          <a:prstGeom prst="rect">
            <a:avLst/>
          </a:prstGeom>
          <a:noFill/>
        </p:spPr>
        <p:txBody>
          <a:bodyPr wrap="square" rtlCol="0">
            <a:spAutoFit/>
          </a:bodyPr>
          <a:lstStyle/>
          <a:p>
            <a:pPr algn="just">
              <a:buFont typeface="Wingdings" pitchFamily="2" charset="2"/>
              <a:buChar char="v"/>
            </a:pPr>
            <a:endParaRPr lang="pt-PT" sz="3600" dirty="0" smtClean="0"/>
          </a:p>
        </p:txBody>
      </p:sp>
      <p:sp>
        <p:nvSpPr>
          <p:cNvPr id="6" name="Rectângulo 5"/>
          <p:cNvSpPr/>
          <p:nvPr/>
        </p:nvSpPr>
        <p:spPr>
          <a:xfrm>
            <a:off x="323528" y="1196752"/>
            <a:ext cx="8424936" cy="954107"/>
          </a:xfrm>
          <a:prstGeom prst="rect">
            <a:avLst/>
          </a:prstGeom>
        </p:spPr>
        <p:txBody>
          <a:bodyPr wrap="square">
            <a:spAutoFit/>
          </a:bodyPr>
          <a:lstStyle/>
          <a:p>
            <a:pPr algn="just"/>
            <a:r>
              <a:rPr lang="pt-PT" sz="2800" dirty="0" smtClean="0">
                <a:latin typeface="Century Gothic" pitchFamily="34" charset="0"/>
              </a:rPr>
              <a:t>A avaliação é composta por </a:t>
            </a:r>
            <a:r>
              <a:rPr lang="pt-PT" sz="2800" b="1" dirty="0" smtClean="0">
                <a:latin typeface="Century Gothic" pitchFamily="34" charset="0"/>
              </a:rPr>
              <a:t>duas</a:t>
            </a:r>
            <a:r>
              <a:rPr lang="pt-PT" sz="2800" dirty="0" smtClean="0">
                <a:latin typeface="Century Gothic" pitchFamily="34" charset="0"/>
              </a:rPr>
              <a:t> </a:t>
            </a:r>
            <a:r>
              <a:rPr lang="pt-PT" sz="2800" b="1" dirty="0" smtClean="0">
                <a:latin typeface="Century Gothic" pitchFamily="34" charset="0"/>
              </a:rPr>
              <a:t>componentes</a:t>
            </a:r>
            <a:r>
              <a:rPr lang="pt-PT" sz="2800" dirty="0" smtClean="0">
                <a:latin typeface="Century Gothic" pitchFamily="34" charset="0"/>
              </a:rPr>
              <a:t>, uma interna e outra externa.</a:t>
            </a:r>
          </a:p>
        </p:txBody>
      </p:sp>
      <p:sp>
        <p:nvSpPr>
          <p:cNvPr id="7" name="Rectângulo 6"/>
          <p:cNvSpPr/>
          <p:nvPr/>
        </p:nvSpPr>
        <p:spPr>
          <a:xfrm>
            <a:off x="323528" y="2348880"/>
            <a:ext cx="2376264" cy="2088232"/>
          </a:xfrm>
          <a:prstGeom prst="rect">
            <a:avLst/>
          </a:prstGeom>
          <a:solidFill>
            <a:srgbClr val="0A697C"/>
          </a:solidFill>
        </p:spPr>
        <p:style>
          <a:lnRef idx="3">
            <a:schemeClr val="lt1"/>
          </a:lnRef>
          <a:fillRef idx="1">
            <a:schemeClr val="accent5"/>
          </a:fillRef>
          <a:effectRef idx="1">
            <a:schemeClr val="accent5"/>
          </a:effectRef>
          <a:fontRef idx="minor">
            <a:schemeClr val="lt1"/>
          </a:fontRef>
        </p:style>
        <p:txBody>
          <a:bodyPr wrap="square" rtlCol="0" anchor="ctr" anchorCtr="0">
            <a:noAutofit/>
          </a:bodyPr>
          <a:lstStyle/>
          <a:p>
            <a:pPr algn="just">
              <a:tabLst>
                <a:tab pos="36000" algn="l"/>
                <a:tab pos="108000" algn="l"/>
              </a:tabLst>
            </a:pPr>
            <a:r>
              <a:rPr lang="pt-PT" sz="2400" b="1" dirty="0" smtClean="0">
                <a:solidFill>
                  <a:schemeClr val="bg1">
                    <a:lumMod val="95000"/>
                  </a:schemeClr>
                </a:solidFill>
              </a:rPr>
              <a:t>	</a:t>
            </a:r>
            <a:r>
              <a:rPr lang="pt-PT" sz="2400" b="1" dirty="0" smtClean="0">
                <a:solidFill>
                  <a:schemeClr val="tx1"/>
                </a:solidFill>
              </a:rPr>
              <a:t>Componente </a:t>
            </a:r>
          </a:p>
          <a:p>
            <a:pPr algn="just">
              <a:tabLst>
                <a:tab pos="36000" algn="l"/>
                <a:tab pos="108000" algn="l"/>
              </a:tabLst>
            </a:pPr>
            <a:r>
              <a:rPr lang="pt-PT" sz="3600" b="1" dirty="0" smtClean="0">
                <a:solidFill>
                  <a:schemeClr val="tx1"/>
                </a:solidFill>
              </a:rPr>
              <a:t>	INTERNA</a:t>
            </a:r>
          </a:p>
        </p:txBody>
      </p:sp>
      <p:sp>
        <p:nvSpPr>
          <p:cNvPr id="9" name="Rectângulo 8"/>
          <p:cNvSpPr/>
          <p:nvPr/>
        </p:nvSpPr>
        <p:spPr>
          <a:xfrm>
            <a:off x="323528" y="4509120"/>
            <a:ext cx="2376264" cy="2088232"/>
          </a:xfrm>
          <a:prstGeom prst="rect">
            <a:avLst/>
          </a:prstGeom>
          <a:solidFill>
            <a:srgbClr val="0C7C92"/>
          </a:solidFill>
        </p:spPr>
        <p:style>
          <a:lnRef idx="3">
            <a:schemeClr val="lt1"/>
          </a:lnRef>
          <a:fillRef idx="1">
            <a:schemeClr val="accent5"/>
          </a:fillRef>
          <a:effectRef idx="1">
            <a:schemeClr val="accent5"/>
          </a:effectRef>
          <a:fontRef idx="minor">
            <a:schemeClr val="lt1"/>
          </a:fontRef>
        </p:style>
        <p:txBody>
          <a:bodyPr wrap="square" rtlCol="0" anchor="ctr" anchorCtr="0">
            <a:noAutofit/>
          </a:bodyPr>
          <a:lstStyle/>
          <a:p>
            <a:pPr algn="just">
              <a:tabLst>
                <a:tab pos="36000" algn="l"/>
                <a:tab pos="108000" algn="l"/>
              </a:tabLst>
            </a:pPr>
            <a:r>
              <a:rPr lang="pt-PT" sz="2400" b="1" dirty="0" smtClean="0">
                <a:solidFill>
                  <a:schemeClr val="bg1">
                    <a:lumMod val="95000"/>
                  </a:schemeClr>
                </a:solidFill>
              </a:rPr>
              <a:t>	</a:t>
            </a:r>
            <a:r>
              <a:rPr lang="pt-PT" sz="2400" b="1" dirty="0" smtClean="0">
                <a:solidFill>
                  <a:schemeClr val="tx1"/>
                </a:solidFill>
              </a:rPr>
              <a:t>Componente </a:t>
            </a:r>
          </a:p>
          <a:p>
            <a:pPr algn="just">
              <a:tabLst>
                <a:tab pos="36000" algn="l"/>
                <a:tab pos="108000" algn="l"/>
              </a:tabLst>
            </a:pPr>
            <a:r>
              <a:rPr lang="pt-PT" sz="3600" b="1" dirty="0" smtClean="0">
                <a:solidFill>
                  <a:schemeClr val="tx1"/>
                </a:solidFill>
              </a:rPr>
              <a:t>EXTERNA</a:t>
            </a:r>
          </a:p>
        </p:txBody>
      </p:sp>
      <p:sp>
        <p:nvSpPr>
          <p:cNvPr id="10" name="Pentágono 9"/>
          <p:cNvSpPr/>
          <p:nvPr/>
        </p:nvSpPr>
        <p:spPr>
          <a:xfrm>
            <a:off x="2879304" y="2348880"/>
            <a:ext cx="6264696" cy="2088232"/>
          </a:xfrm>
          <a:prstGeom prst="homePlate">
            <a:avLst/>
          </a:prstGeom>
          <a:solidFill>
            <a:schemeClr val="bg2">
              <a:lumMod val="20000"/>
              <a:lumOff val="80000"/>
            </a:schemeClr>
          </a:solidFill>
        </p:spPr>
        <p:style>
          <a:lnRef idx="3">
            <a:schemeClr val="lt1"/>
          </a:lnRef>
          <a:fillRef idx="1">
            <a:schemeClr val="accent5"/>
          </a:fillRef>
          <a:effectRef idx="1">
            <a:schemeClr val="accent5"/>
          </a:effectRef>
          <a:fontRef idx="minor">
            <a:schemeClr val="lt1"/>
          </a:fontRef>
        </p:style>
        <p:txBody>
          <a:bodyPr wrap="square" rIns="504000" rtlCol="0" anchor="ctr" anchorCtr="0">
            <a:noAutofit/>
          </a:bodyPr>
          <a:lstStyle/>
          <a:p>
            <a:pPr lvl="0" algn="just">
              <a:buFont typeface="Arial" pitchFamily="34" charset="0"/>
              <a:buChar char="•"/>
            </a:pPr>
            <a:r>
              <a:rPr lang="pt-PT" sz="2200" dirty="0" smtClean="0">
                <a:solidFill>
                  <a:schemeClr val="bg1"/>
                </a:solidFill>
              </a:rPr>
              <a:t> Efetuada pelo </a:t>
            </a:r>
            <a:r>
              <a:rPr lang="pt-PT" sz="2200" b="1" dirty="0" smtClean="0">
                <a:solidFill>
                  <a:schemeClr val="bg1"/>
                </a:solidFill>
              </a:rPr>
              <a:t>estabelecimento</a:t>
            </a:r>
            <a:r>
              <a:rPr lang="pt-PT" sz="2200" dirty="0" smtClean="0">
                <a:solidFill>
                  <a:schemeClr val="bg1"/>
                </a:solidFill>
              </a:rPr>
              <a:t> de educação, de ensino, de </a:t>
            </a:r>
            <a:r>
              <a:rPr lang="pt-PT" sz="2200" b="1" dirty="0" smtClean="0">
                <a:solidFill>
                  <a:schemeClr val="bg1"/>
                </a:solidFill>
              </a:rPr>
              <a:t>instituição</a:t>
            </a:r>
            <a:r>
              <a:rPr lang="pt-PT" sz="2200" dirty="0" smtClean="0">
                <a:solidFill>
                  <a:schemeClr val="bg1"/>
                </a:solidFill>
              </a:rPr>
              <a:t> de educação especial e </a:t>
            </a:r>
            <a:r>
              <a:rPr lang="pt-PT" sz="2200" b="1" dirty="0" smtClean="0">
                <a:solidFill>
                  <a:schemeClr val="bg1"/>
                </a:solidFill>
              </a:rPr>
              <a:t>serviço técnico </a:t>
            </a:r>
            <a:r>
              <a:rPr lang="pt-PT" sz="2200" dirty="0" smtClean="0">
                <a:solidFill>
                  <a:schemeClr val="bg1"/>
                </a:solidFill>
              </a:rPr>
              <a:t>da Direção Regional de Educação;</a:t>
            </a:r>
          </a:p>
          <a:p>
            <a:pPr lvl="0" algn="just">
              <a:buFont typeface="Arial" pitchFamily="34" charset="0"/>
              <a:buChar char="•"/>
            </a:pPr>
            <a:r>
              <a:rPr lang="pt-PT" sz="2200" dirty="0" smtClean="0">
                <a:solidFill>
                  <a:schemeClr val="bg1"/>
                </a:solidFill>
              </a:rPr>
              <a:t> Realizada em </a:t>
            </a:r>
            <a:r>
              <a:rPr lang="pt-PT" sz="2200" b="1" dirty="0" smtClean="0">
                <a:solidFill>
                  <a:schemeClr val="bg1"/>
                </a:solidFill>
              </a:rPr>
              <a:t>todos os escalões</a:t>
            </a:r>
            <a:r>
              <a:rPr lang="pt-PT" sz="2200" dirty="0" smtClean="0">
                <a:solidFill>
                  <a:schemeClr val="tx1"/>
                </a:solidFill>
              </a:rPr>
              <a:t>. </a:t>
            </a:r>
          </a:p>
        </p:txBody>
      </p:sp>
      <p:sp>
        <p:nvSpPr>
          <p:cNvPr id="11" name="Pentágono 10"/>
          <p:cNvSpPr/>
          <p:nvPr/>
        </p:nvSpPr>
        <p:spPr>
          <a:xfrm>
            <a:off x="2879304" y="4509120"/>
            <a:ext cx="6264696" cy="2088232"/>
          </a:xfrm>
          <a:prstGeom prst="homePlate">
            <a:avLst/>
          </a:prstGeom>
          <a:solidFill>
            <a:schemeClr val="bg2">
              <a:lumMod val="20000"/>
              <a:lumOff val="80000"/>
            </a:schemeClr>
          </a:solidFill>
        </p:spPr>
        <p:style>
          <a:lnRef idx="3">
            <a:schemeClr val="lt1"/>
          </a:lnRef>
          <a:fillRef idx="1">
            <a:schemeClr val="accent5"/>
          </a:fillRef>
          <a:effectRef idx="1">
            <a:schemeClr val="accent5"/>
          </a:effectRef>
          <a:fontRef idx="minor">
            <a:schemeClr val="lt1"/>
          </a:fontRef>
        </p:style>
        <p:txBody>
          <a:bodyPr wrap="square" rIns="504000" rtlCol="0" anchor="ctr" anchorCtr="0">
            <a:noAutofit/>
          </a:bodyPr>
          <a:lstStyle/>
          <a:p>
            <a:pPr algn="just">
              <a:buFont typeface="Arial" pitchFamily="34" charset="0"/>
              <a:buChar char="•"/>
              <a:tabLst>
                <a:tab pos="36000" algn="l"/>
                <a:tab pos="108000" algn="l"/>
              </a:tabLst>
            </a:pPr>
            <a:r>
              <a:rPr lang="pt-PT" sz="2200" dirty="0" smtClean="0">
                <a:solidFill>
                  <a:schemeClr val="bg1"/>
                </a:solidFill>
              </a:rPr>
              <a:t> Centra-se na dimensão </a:t>
            </a:r>
            <a:r>
              <a:rPr lang="pt-PT" sz="2200" b="1" dirty="0" smtClean="0">
                <a:solidFill>
                  <a:schemeClr val="bg1"/>
                </a:solidFill>
              </a:rPr>
              <a:t>científica e pedagógica</a:t>
            </a:r>
            <a:r>
              <a:rPr lang="pt-PT" sz="2200" dirty="0" smtClean="0">
                <a:solidFill>
                  <a:schemeClr val="bg1"/>
                </a:solidFill>
              </a:rPr>
              <a:t>;</a:t>
            </a:r>
          </a:p>
          <a:p>
            <a:pPr algn="just">
              <a:buFont typeface="Arial" pitchFamily="34" charset="0"/>
              <a:buChar char="•"/>
              <a:tabLst>
                <a:tab pos="36000" algn="l"/>
                <a:tab pos="108000" algn="l"/>
              </a:tabLst>
            </a:pPr>
            <a:r>
              <a:rPr lang="pt-PT" sz="2200" dirty="0" smtClean="0">
                <a:solidFill>
                  <a:schemeClr val="bg1"/>
                </a:solidFill>
              </a:rPr>
              <a:t> Através da </a:t>
            </a:r>
            <a:r>
              <a:rPr lang="pt-PT" sz="2200" b="1" dirty="0" smtClean="0">
                <a:solidFill>
                  <a:schemeClr val="bg1"/>
                </a:solidFill>
              </a:rPr>
              <a:t>observação</a:t>
            </a:r>
            <a:r>
              <a:rPr lang="pt-PT" sz="2200" dirty="0" smtClean="0">
                <a:solidFill>
                  <a:schemeClr val="bg1"/>
                </a:solidFill>
              </a:rPr>
              <a:t> de atividades educativas, aulas ou estratégias de intervenção;</a:t>
            </a:r>
          </a:p>
          <a:p>
            <a:pPr algn="just">
              <a:buFont typeface="Arial" pitchFamily="34" charset="0"/>
              <a:buChar char="•"/>
              <a:tabLst>
                <a:tab pos="36000" algn="l"/>
                <a:tab pos="108000" algn="l"/>
              </a:tabLst>
            </a:pPr>
            <a:r>
              <a:rPr lang="pt-PT" sz="2200" dirty="0" smtClean="0">
                <a:solidFill>
                  <a:schemeClr val="bg1"/>
                </a:solidFill>
              </a:rPr>
              <a:t> Por </a:t>
            </a:r>
            <a:r>
              <a:rPr lang="pt-PT" sz="2200" b="1" dirty="0" smtClean="0">
                <a:solidFill>
                  <a:schemeClr val="bg1"/>
                </a:solidFill>
              </a:rPr>
              <a:t>avaliadores externos</a:t>
            </a:r>
            <a:r>
              <a:rPr lang="pt-PT" sz="2200" dirty="0" smtClean="0">
                <a:solidFill>
                  <a:schemeClr val="bg1"/>
                </a:solidFill>
              </a:rPr>
              <a:t>.</a:t>
            </a:r>
            <a:endParaRPr lang="pt-PT" sz="2200" b="1" dirty="0" smtClean="0">
              <a:solidFill>
                <a:schemeClr val="bg1"/>
              </a:solidFill>
            </a:endParaRPr>
          </a:p>
        </p:txBody>
      </p:sp>
    </p:spTree>
  </p:cSld>
  <p:clrMapOvr>
    <a:masterClrMapping/>
  </p:clrMapOvr>
  <p:transition>
    <p:wedg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76672"/>
            <a:ext cx="7560840" cy="1077218"/>
          </a:xfrm>
          <a:prstGeom prst="rect">
            <a:avLst/>
          </a:prstGeom>
          <a:noFill/>
        </p:spPr>
        <p:txBody>
          <a:bodyPr wrap="square" rtlCol="0">
            <a:spAutoFit/>
          </a:bodyPr>
          <a:lstStyle/>
          <a:p>
            <a:pPr algn="just"/>
            <a:r>
              <a:rPr lang="pt-PT" sz="3200" b="1" dirty="0" smtClean="0">
                <a:latin typeface="Century Gothic" pitchFamily="34" charset="0"/>
              </a:rPr>
              <a:t>CLASSIFICAÇÃO DA AVALIAÇÃO EXTERNA</a:t>
            </a:r>
            <a:endParaRPr lang="pt-PT" sz="3200" dirty="0">
              <a:latin typeface="Century Gothic" pitchFamily="34" charset="0"/>
            </a:endParaRPr>
          </a:p>
        </p:txBody>
      </p:sp>
      <p:sp>
        <p:nvSpPr>
          <p:cNvPr id="8" name="CaixaDeTexto 7"/>
          <p:cNvSpPr txBox="1"/>
          <p:nvPr/>
        </p:nvSpPr>
        <p:spPr>
          <a:xfrm>
            <a:off x="323528" y="1844824"/>
            <a:ext cx="7920880" cy="1384995"/>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800" kern="0" dirty="0" smtClean="0">
                <a:latin typeface="Century Gothic" pitchFamily="34" charset="0"/>
              </a:rPr>
              <a:t>A componente externa da avaliação é estabelecida através do diploma que aprovar a avaliação externa das escolas.</a:t>
            </a:r>
          </a:p>
        </p:txBody>
      </p:sp>
      <p:sp>
        <p:nvSpPr>
          <p:cNvPr id="6" name="Arredondar Rectângulo de Canto Diagonal 5"/>
          <p:cNvSpPr/>
          <p:nvPr/>
        </p:nvSpPr>
        <p:spPr>
          <a:xfrm>
            <a:off x="539552" y="3573016"/>
            <a:ext cx="7920880" cy="2520280"/>
          </a:xfrm>
          <a:prstGeom prst="round2DiagRect">
            <a:avLst>
              <a:gd name="adj1" fmla="val 0"/>
              <a:gd name="adj2" fmla="val 31609"/>
            </a:avLst>
          </a:prstGeom>
          <a:solidFill>
            <a:srgbClr val="6AA6B4"/>
          </a:solidFill>
          <a:effectLst>
            <a:outerShdw blurRad="50800" dist="38100" dir="2700000" algn="tl"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indent="-342900" algn="just">
              <a:spcBef>
                <a:spcPct val="20000"/>
              </a:spcBef>
              <a:defRPr lang="pt-PT"/>
            </a:pPr>
            <a:r>
              <a:rPr lang="pt-PT" sz="2200" b="1" dirty="0" smtClean="0">
                <a:solidFill>
                  <a:schemeClr val="tx1"/>
                </a:solidFill>
                <a:latin typeface="Century Gothic" pitchFamily="34" charset="0"/>
              </a:rPr>
              <a:t>Enquanto não for aprovado o regime de avaliação das escolas ou, se após a sua aprovação, a avaliação externa não se verificar, se verificar no ciclo avaliativo anterior ou no mandato de outro titular, a avaliação do desempenho reporta-se exclusivamente ao resultado da avaliação interna.</a:t>
            </a:r>
          </a:p>
        </p:txBody>
      </p:sp>
    </p:spTree>
  </p:cSld>
  <p:clrMapOvr>
    <a:masterClrMapping/>
  </p:clrMapOvr>
  <p:transition>
    <p:wedg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332656"/>
            <a:ext cx="7560840" cy="584775"/>
          </a:xfrm>
          <a:prstGeom prst="rect">
            <a:avLst/>
          </a:prstGeom>
          <a:noFill/>
        </p:spPr>
        <p:txBody>
          <a:bodyPr wrap="square" rtlCol="0">
            <a:spAutoFit/>
          </a:bodyPr>
          <a:lstStyle/>
          <a:p>
            <a:pPr algn="just"/>
            <a:r>
              <a:rPr lang="pt-PT" sz="3200" b="1" dirty="0" smtClean="0">
                <a:latin typeface="Century Gothic" pitchFamily="34" charset="0"/>
              </a:rPr>
              <a:t>CLASSIFICAÇÃO FINAL</a:t>
            </a:r>
            <a:endParaRPr lang="pt-PT" sz="3200" dirty="0">
              <a:latin typeface="Century Gothic" pitchFamily="34" charset="0"/>
            </a:endParaRPr>
          </a:p>
        </p:txBody>
      </p:sp>
      <p:sp>
        <p:nvSpPr>
          <p:cNvPr id="8" name="CaixaDeTexto 7"/>
          <p:cNvSpPr txBox="1"/>
          <p:nvPr/>
        </p:nvSpPr>
        <p:spPr>
          <a:xfrm>
            <a:off x="395536" y="1124745"/>
            <a:ext cx="8208912" cy="5441490"/>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200" kern="0" dirty="0" smtClean="0">
                <a:latin typeface="Century Gothic" pitchFamily="34" charset="0"/>
              </a:rPr>
              <a:t>A proposta de classificação final (CF) é da responsabilidade do delegado escolar, conselho da comunidade educativa,</a:t>
            </a:r>
            <a:r>
              <a:rPr lang="pt-PT" sz="2200" dirty="0" smtClean="0">
                <a:latin typeface="Century Gothic" pitchFamily="34" charset="0"/>
              </a:rPr>
              <a:t> diretor do estabelecimento de educação ou diretor ou presidente do conselho executivo, da comissão provisória ou da comissão executiva instaladora das escolas dos 2.º e 3.º ciclos do ensino básico e ensino secundário,</a:t>
            </a:r>
            <a:r>
              <a:rPr lang="pt-PT" sz="2200" kern="0" dirty="0" smtClean="0">
                <a:latin typeface="Century Gothic" pitchFamily="34" charset="0"/>
              </a:rPr>
              <a:t> numa escala de 1 a 10 valores e corresponde à média aritmética ponderada, arredondada às milésimas, das pontuações atribuídas a cada uma das componentes avaliativas.</a:t>
            </a:r>
          </a:p>
          <a:p>
            <a:pPr marL="342900" indent="-342900" algn="just">
              <a:spcBef>
                <a:spcPct val="20000"/>
              </a:spcBef>
              <a:buClr>
                <a:srgbClr val="379DDB"/>
              </a:buClr>
              <a:buSzPct val="111000"/>
              <a:buFont typeface="Wingdings" pitchFamily="2" charset="2"/>
              <a:buChar char="v"/>
              <a:defRPr lang="pt-PT"/>
            </a:pPr>
            <a:endParaRPr lang="pt-PT" sz="2200"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200" kern="0" dirty="0" smtClean="0">
                <a:latin typeface="Century Gothic" pitchFamily="34" charset="0"/>
              </a:rPr>
              <a:t>Resulta da média ponderada nos seguintes termos:</a:t>
            </a:r>
            <a:endParaRPr lang="pt-PT" sz="2200" b="1" kern="0" dirty="0" smtClean="0">
              <a:latin typeface="Century Gothic" pitchFamily="34" charset="0"/>
            </a:endParaRPr>
          </a:p>
          <a:p>
            <a:pPr marL="342900" indent="-342900" algn="just">
              <a:spcBef>
                <a:spcPct val="20000"/>
              </a:spcBef>
              <a:buSzPct val="111000"/>
              <a:defRPr lang="pt-PT"/>
            </a:pPr>
            <a:r>
              <a:rPr lang="pt-PT" sz="2200" b="1" i="1" kern="0" dirty="0" smtClean="0">
                <a:latin typeface="Century Gothic" pitchFamily="34" charset="0"/>
              </a:rPr>
              <a:t>60% - avaliação interna</a:t>
            </a:r>
          </a:p>
          <a:p>
            <a:pPr marL="342900" indent="-342900" algn="just">
              <a:spcBef>
                <a:spcPct val="20000"/>
              </a:spcBef>
              <a:buSzPct val="111000"/>
              <a:defRPr lang="pt-PT"/>
            </a:pPr>
            <a:r>
              <a:rPr lang="pt-PT" sz="2200" b="1" i="1" kern="0" dirty="0" smtClean="0">
                <a:latin typeface="Century Gothic" pitchFamily="34" charset="0"/>
              </a:rPr>
              <a:t>40% - avaliação externa</a:t>
            </a:r>
          </a:p>
        </p:txBody>
      </p:sp>
    </p:spTree>
  </p:cSld>
  <p:clrMapOvr>
    <a:masterClrMapping/>
  </p:clrMapOvr>
  <p:transition>
    <p:wedg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332656"/>
            <a:ext cx="7560840" cy="584775"/>
          </a:xfrm>
          <a:prstGeom prst="rect">
            <a:avLst/>
          </a:prstGeom>
          <a:noFill/>
        </p:spPr>
        <p:txBody>
          <a:bodyPr wrap="square" rtlCol="0">
            <a:spAutoFit/>
          </a:bodyPr>
          <a:lstStyle/>
          <a:p>
            <a:pPr algn="just"/>
            <a:r>
              <a:rPr lang="pt-PT" sz="3200" b="1" dirty="0" smtClean="0">
                <a:latin typeface="Century Gothic" pitchFamily="34" charset="0"/>
              </a:rPr>
              <a:t>CLASSIFICAÇÃO FINAL</a:t>
            </a:r>
            <a:endParaRPr lang="pt-PT" sz="3200" dirty="0">
              <a:latin typeface="Century Gothic" pitchFamily="34" charset="0"/>
            </a:endParaRPr>
          </a:p>
        </p:txBody>
      </p:sp>
      <p:sp>
        <p:nvSpPr>
          <p:cNvPr id="8" name="CaixaDeTexto 7"/>
          <p:cNvSpPr txBox="1"/>
          <p:nvPr/>
        </p:nvSpPr>
        <p:spPr>
          <a:xfrm>
            <a:off x="395536" y="1124745"/>
            <a:ext cx="8208912" cy="5441490"/>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200" kern="0" dirty="0" smtClean="0">
                <a:latin typeface="Century Gothic" pitchFamily="34" charset="0"/>
              </a:rPr>
              <a:t>A proposta de classificação final (CF) é da responsabilidade do delegado escolar, conselho da comunidade educativa,</a:t>
            </a:r>
            <a:r>
              <a:rPr lang="pt-PT" sz="2200" dirty="0" smtClean="0">
                <a:latin typeface="Century Gothic" pitchFamily="34" charset="0"/>
              </a:rPr>
              <a:t> diretor do estabelecimento de educação ou diretor ou presidente do conselho executivo, da comissão provisória ou da comissão executiva instaladora das escolas dos 2.º e 3.º ciclos do ensino básico e ensino secundário,</a:t>
            </a:r>
            <a:r>
              <a:rPr lang="pt-PT" sz="2200" kern="0" dirty="0" smtClean="0">
                <a:latin typeface="Century Gothic" pitchFamily="34" charset="0"/>
              </a:rPr>
              <a:t> numa escala de 1 a 10 valores e corresponde à média aritmética ponderada, arredondada às milésimas, das pontuações atribuídas a cada uma das componentes avaliativas.</a:t>
            </a:r>
          </a:p>
          <a:p>
            <a:pPr marL="342900" indent="-342900" algn="just">
              <a:spcBef>
                <a:spcPct val="20000"/>
              </a:spcBef>
              <a:buClr>
                <a:srgbClr val="379DDB"/>
              </a:buClr>
              <a:buSzPct val="111000"/>
              <a:buFont typeface="Wingdings" pitchFamily="2" charset="2"/>
              <a:buChar char="v"/>
              <a:defRPr lang="pt-PT"/>
            </a:pPr>
            <a:endParaRPr lang="pt-PT" sz="2200" kern="0" dirty="0" smtClean="0">
              <a:latin typeface="Century Gothic" pitchFamily="34" charset="0"/>
            </a:endParaRPr>
          </a:p>
          <a:p>
            <a:pPr marL="342900" indent="-342900" algn="just">
              <a:spcBef>
                <a:spcPct val="20000"/>
              </a:spcBef>
              <a:buClr>
                <a:srgbClr val="379DDB"/>
              </a:buClr>
              <a:buSzPct val="111000"/>
              <a:buFont typeface="Wingdings" pitchFamily="2" charset="2"/>
              <a:buChar char="v"/>
              <a:defRPr lang="pt-PT"/>
            </a:pPr>
            <a:r>
              <a:rPr lang="pt-PT" sz="2200" kern="0" dirty="0" smtClean="0">
                <a:latin typeface="Century Gothic" pitchFamily="34" charset="0"/>
              </a:rPr>
              <a:t>Resulta da média ponderada nos seguintes termos:</a:t>
            </a:r>
            <a:endParaRPr lang="pt-PT" sz="2200" b="1" kern="0" dirty="0" smtClean="0">
              <a:latin typeface="Century Gothic" pitchFamily="34" charset="0"/>
            </a:endParaRPr>
          </a:p>
          <a:p>
            <a:pPr marL="342900" indent="-342900" algn="just">
              <a:spcBef>
                <a:spcPct val="20000"/>
              </a:spcBef>
              <a:buSzPct val="111000"/>
              <a:defRPr lang="pt-PT"/>
            </a:pPr>
            <a:r>
              <a:rPr lang="pt-PT" sz="2200" b="1" i="1" kern="0" dirty="0" smtClean="0">
                <a:latin typeface="Century Gothic" pitchFamily="34" charset="0"/>
              </a:rPr>
              <a:t>60% - avaliação interna</a:t>
            </a:r>
          </a:p>
          <a:p>
            <a:pPr marL="342900" indent="-342900" algn="just">
              <a:spcBef>
                <a:spcPct val="20000"/>
              </a:spcBef>
              <a:buSzPct val="111000"/>
              <a:defRPr lang="pt-PT"/>
            </a:pPr>
            <a:r>
              <a:rPr lang="pt-PT" sz="2200" b="1" i="1" kern="0" dirty="0" smtClean="0">
                <a:latin typeface="Century Gothic" pitchFamily="34" charset="0"/>
              </a:rPr>
              <a:t>40% - avaliação externa</a:t>
            </a:r>
          </a:p>
        </p:txBody>
      </p:sp>
      <p:sp>
        <p:nvSpPr>
          <p:cNvPr id="4" name="Arredondar Rectângulo de Canto Diagonal 3"/>
          <p:cNvSpPr/>
          <p:nvPr/>
        </p:nvSpPr>
        <p:spPr>
          <a:xfrm>
            <a:off x="4572000" y="4149080"/>
            <a:ext cx="4176464" cy="2088232"/>
          </a:xfrm>
          <a:prstGeom prst="round2DiagRect">
            <a:avLst>
              <a:gd name="adj1" fmla="val 0"/>
              <a:gd name="adj2" fmla="val 31609"/>
            </a:avLst>
          </a:prstGeom>
          <a:solidFill>
            <a:srgbClr val="6AA6B4"/>
          </a:solidFill>
          <a:effectLst>
            <a:outerShdw blurRad="50800" dist="38100" dir="2700000" algn="tl"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indent="-342900" algn="just">
              <a:spcBef>
                <a:spcPct val="20000"/>
              </a:spcBef>
              <a:defRPr lang="pt-PT"/>
            </a:pPr>
            <a:r>
              <a:rPr lang="pt-PT" sz="2200" b="1" dirty="0" smtClean="0">
                <a:solidFill>
                  <a:schemeClr val="tx1"/>
                </a:solidFill>
                <a:effectLst>
                  <a:outerShdw blurRad="38100" dist="38100" dir="2700000" algn="tl">
                    <a:srgbClr val="000000">
                      <a:alpha val="43137"/>
                    </a:srgbClr>
                  </a:outerShdw>
                </a:effectLst>
              </a:rPr>
              <a:t>Os dados relativos à avaliação externa são recolhidos  junto da administração regional</a:t>
            </a:r>
          </a:p>
        </p:txBody>
      </p:sp>
    </p:spTree>
  </p:cSld>
  <p:clrMapOvr>
    <a:masterClrMapping/>
  </p:clrMapOvr>
  <p:transition>
    <p:wedg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332656"/>
            <a:ext cx="8280920" cy="1077218"/>
          </a:xfrm>
          <a:prstGeom prst="rect">
            <a:avLst/>
          </a:prstGeom>
          <a:noFill/>
        </p:spPr>
        <p:txBody>
          <a:bodyPr wrap="square" rtlCol="0">
            <a:spAutoFit/>
          </a:bodyPr>
          <a:lstStyle/>
          <a:p>
            <a:pPr algn="just"/>
            <a:r>
              <a:rPr lang="pt-PT" sz="3200" b="1" dirty="0" smtClean="0">
                <a:latin typeface="Century Gothic" pitchFamily="34" charset="0"/>
              </a:rPr>
              <a:t>CONSELHO COORDENADOR DA AVALIAÇÃO</a:t>
            </a:r>
            <a:endParaRPr lang="pt-PT" sz="3200" dirty="0">
              <a:latin typeface="Century Gothic" pitchFamily="34" charset="0"/>
            </a:endParaRPr>
          </a:p>
        </p:txBody>
      </p:sp>
      <p:sp>
        <p:nvSpPr>
          <p:cNvPr id="8" name="CaixaDeTexto 7"/>
          <p:cNvSpPr txBox="1"/>
          <p:nvPr/>
        </p:nvSpPr>
        <p:spPr>
          <a:xfrm>
            <a:off x="395536" y="3284984"/>
            <a:ext cx="8208912" cy="2850011"/>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800" dirty="0" smtClean="0">
                <a:latin typeface="Century Gothic" pitchFamily="34" charset="0"/>
              </a:rPr>
              <a:t>O Diretor Regional dos Recursos Humanos e da Administração Educativa, que preside;</a:t>
            </a:r>
          </a:p>
          <a:p>
            <a:pPr marL="342900" indent="-342900" algn="just">
              <a:spcBef>
                <a:spcPct val="20000"/>
              </a:spcBef>
              <a:buClr>
                <a:srgbClr val="379DDB"/>
              </a:buClr>
              <a:buSzPct val="111000"/>
              <a:buFont typeface="Wingdings" pitchFamily="2" charset="2"/>
              <a:buChar char="v"/>
              <a:defRPr lang="pt-PT"/>
            </a:pPr>
            <a:r>
              <a:rPr lang="pt-PT" sz="2800" dirty="0" smtClean="0">
                <a:latin typeface="Century Gothic" pitchFamily="34" charset="0"/>
              </a:rPr>
              <a:t>O Diretor Regional de Educação;</a:t>
            </a:r>
          </a:p>
          <a:p>
            <a:pPr marL="342900" indent="-342900" algn="just">
              <a:spcBef>
                <a:spcPct val="20000"/>
              </a:spcBef>
              <a:buClr>
                <a:srgbClr val="379DDB"/>
              </a:buClr>
              <a:buSzPct val="111000"/>
              <a:buFont typeface="Wingdings" pitchFamily="2" charset="2"/>
              <a:buChar char="v"/>
              <a:defRPr lang="pt-PT"/>
            </a:pPr>
            <a:r>
              <a:rPr lang="pt-PT" sz="2800" dirty="0" smtClean="0">
                <a:latin typeface="Century Gothic" pitchFamily="34" charset="0"/>
              </a:rPr>
              <a:t>Um elemento a designar pelo Secretário Regional da Educação e Recursos Humanos.</a:t>
            </a:r>
            <a:endParaRPr lang="pt-PT" sz="2800" kern="0" dirty="0" smtClean="0">
              <a:latin typeface="Century Gothic" pitchFamily="34" charset="0"/>
            </a:endParaRPr>
          </a:p>
        </p:txBody>
      </p:sp>
      <p:sp>
        <p:nvSpPr>
          <p:cNvPr id="6" name="CaixaDeTexto 5"/>
          <p:cNvSpPr txBox="1"/>
          <p:nvPr/>
        </p:nvSpPr>
        <p:spPr>
          <a:xfrm>
            <a:off x="395536" y="1700808"/>
            <a:ext cx="8208912" cy="1384995"/>
          </a:xfrm>
          <a:prstGeom prst="rect">
            <a:avLst/>
          </a:prstGeom>
          <a:noFill/>
        </p:spPr>
        <p:txBody>
          <a:bodyPr wrap="square" rtlCol="0">
            <a:spAutoFit/>
          </a:bodyPr>
          <a:lstStyle/>
          <a:p>
            <a:pPr algn="just"/>
            <a:r>
              <a:rPr lang="pt-PT" sz="2800" b="1" dirty="0" smtClean="0">
                <a:latin typeface="Century Gothic" pitchFamily="34" charset="0"/>
              </a:rPr>
              <a:t>Integram o conselho coordenador da avaliação do desempenho dos titulares dos órgãos de gestão:</a:t>
            </a:r>
            <a:endParaRPr lang="pt-PT" sz="2800" b="1" dirty="0">
              <a:latin typeface="Century Gothic" pitchFamily="34" charset="0"/>
            </a:endParaRPr>
          </a:p>
        </p:txBody>
      </p:sp>
    </p:spTree>
  </p:cSld>
  <p:clrMapOvr>
    <a:masterClrMapping/>
  </p:clrMapOvr>
  <p:transition>
    <p:wedg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260648"/>
            <a:ext cx="7560840" cy="646331"/>
          </a:xfrm>
          <a:prstGeom prst="rect">
            <a:avLst/>
          </a:prstGeom>
          <a:noFill/>
        </p:spPr>
        <p:txBody>
          <a:bodyPr wrap="square" rtlCol="0">
            <a:spAutoFit/>
          </a:bodyPr>
          <a:lstStyle/>
          <a:p>
            <a:pPr algn="just"/>
            <a:r>
              <a:rPr lang="pt-PT" sz="3600" b="1" dirty="0" smtClean="0">
                <a:latin typeface="Century Gothic" pitchFamily="34" charset="0"/>
              </a:rPr>
              <a:t>UNIVERSOS</a:t>
            </a:r>
            <a:endParaRPr lang="pt-PT" sz="3600" dirty="0">
              <a:latin typeface="Century Gothic" pitchFamily="34" charset="0"/>
            </a:endParaRPr>
          </a:p>
        </p:txBody>
      </p:sp>
      <p:sp>
        <p:nvSpPr>
          <p:cNvPr id="8" name="CaixaDeTexto 7"/>
          <p:cNvSpPr txBox="1"/>
          <p:nvPr/>
        </p:nvSpPr>
        <p:spPr>
          <a:xfrm>
            <a:off x="323528" y="2276872"/>
            <a:ext cx="8424936" cy="4358116"/>
          </a:xfrm>
          <a:prstGeom prst="rect">
            <a:avLst/>
          </a:prstGeom>
          <a:noFill/>
        </p:spPr>
        <p:txBody>
          <a:bodyPr wrap="square" rtlCol="0">
            <a:spAutoFit/>
          </a:bodyPr>
          <a:lstStyle/>
          <a:p>
            <a:pPr marL="342900" indent="-342900" algn="just">
              <a:spcBef>
                <a:spcPct val="20000"/>
              </a:spcBef>
              <a:buClr>
                <a:srgbClr val="379DDB"/>
              </a:buClr>
              <a:buSzPct val="111000"/>
              <a:buFont typeface="Wingdings" pitchFamily="2" charset="2"/>
              <a:buChar char="v"/>
              <a:defRPr lang="pt-PT"/>
            </a:pPr>
            <a:r>
              <a:rPr lang="pt-PT" sz="2200" dirty="0" smtClean="0">
                <a:latin typeface="Century Gothic" pitchFamily="34" charset="0"/>
              </a:rPr>
              <a:t>Diretores das escolas do 1.º ciclo do ensino básico com ou sem unidades de educação pré-escolar e diretores dos estabelecimentos de educação;</a:t>
            </a:r>
          </a:p>
          <a:p>
            <a:pPr marL="342900" indent="-342900" algn="just">
              <a:spcBef>
                <a:spcPct val="20000"/>
              </a:spcBef>
              <a:buClr>
                <a:srgbClr val="379DDB"/>
              </a:buClr>
              <a:buSzPct val="111000"/>
              <a:buFont typeface="Wingdings" pitchFamily="2" charset="2"/>
              <a:buChar char="v"/>
              <a:defRPr lang="pt-PT"/>
            </a:pPr>
            <a:r>
              <a:rPr lang="pt-PT" sz="2200" dirty="0" smtClean="0">
                <a:latin typeface="Century Gothic" pitchFamily="34" charset="0"/>
              </a:rPr>
              <a:t>Subdiretores dos estabelecimentos de educação;</a:t>
            </a:r>
          </a:p>
          <a:p>
            <a:pPr marL="342900" indent="-342900" algn="just">
              <a:spcBef>
                <a:spcPct val="20000"/>
              </a:spcBef>
              <a:buClr>
                <a:srgbClr val="379DDB"/>
              </a:buClr>
              <a:buSzPct val="111000"/>
              <a:buFont typeface="Wingdings" pitchFamily="2" charset="2"/>
              <a:buChar char="v"/>
              <a:defRPr lang="pt-PT"/>
            </a:pPr>
            <a:r>
              <a:rPr lang="pt-PT" sz="2200" dirty="0" smtClean="0">
                <a:latin typeface="Century Gothic" pitchFamily="34" charset="0"/>
              </a:rPr>
              <a:t>Diretores ou presidentes do conselho executivo, da comissão provisória ou da comissão executiva instaladora das escolas dos 2.º e 3.º ciclos do ensino básico e ensino secundário;</a:t>
            </a:r>
          </a:p>
          <a:p>
            <a:pPr marL="342900" indent="-342900" algn="just">
              <a:spcBef>
                <a:spcPct val="20000"/>
              </a:spcBef>
              <a:buClr>
                <a:srgbClr val="379DDB"/>
              </a:buClr>
              <a:buSzPct val="111000"/>
              <a:buFont typeface="Wingdings" pitchFamily="2" charset="2"/>
              <a:buChar char="v"/>
              <a:defRPr lang="pt-PT"/>
            </a:pPr>
            <a:r>
              <a:rPr lang="pt-PT" sz="2200" dirty="0" smtClean="0">
                <a:latin typeface="Century Gothic" pitchFamily="34" charset="0"/>
              </a:rPr>
              <a:t>Adjuntos ou vice-presidentes do conselho executivo, da comissão provisória ou da comissão executiva instaladora das escolas dos 2.º e 3.º ciclos do ensino básico e ensino secundário.</a:t>
            </a:r>
            <a:endParaRPr lang="pt-PT" sz="2200" kern="0" dirty="0" smtClean="0">
              <a:latin typeface="Century Gothic" pitchFamily="34" charset="0"/>
            </a:endParaRPr>
          </a:p>
        </p:txBody>
      </p:sp>
      <p:sp>
        <p:nvSpPr>
          <p:cNvPr id="6" name="CaixaDeTexto 5"/>
          <p:cNvSpPr txBox="1"/>
          <p:nvPr/>
        </p:nvSpPr>
        <p:spPr>
          <a:xfrm>
            <a:off x="323528" y="908720"/>
            <a:ext cx="8352928" cy="1200329"/>
          </a:xfrm>
          <a:prstGeom prst="rect">
            <a:avLst/>
          </a:prstGeom>
          <a:noFill/>
        </p:spPr>
        <p:txBody>
          <a:bodyPr wrap="square" rtlCol="0">
            <a:spAutoFit/>
          </a:bodyPr>
          <a:lstStyle/>
          <a:p>
            <a:pPr algn="just"/>
            <a:r>
              <a:rPr lang="pt-PT" sz="2400" b="1" dirty="0" smtClean="0"/>
              <a:t>Para o cálculo dos percentis de avaliação é considerada a totalidade dos órgãos de gestão a avaliar, considerando os seguintes universos:</a:t>
            </a:r>
            <a:endParaRPr lang="pt-PT" sz="2400" b="1" dirty="0"/>
          </a:p>
        </p:txBody>
      </p:sp>
    </p:spTree>
  </p:cSld>
  <p:clrMapOvr>
    <a:masterClrMapping/>
  </p:clrMapOvr>
  <p:transition>
    <p:wedg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descr="sre-drrhae.png"/>
          <p:cNvPicPr>
            <a:picLocks noChangeAspect="1"/>
          </p:cNvPicPr>
          <p:nvPr/>
        </p:nvPicPr>
        <p:blipFill>
          <a:blip r:embed="rId2" cstate="print">
            <a:clrChange>
              <a:clrFrom>
                <a:srgbClr val="000000">
                  <a:alpha val="0"/>
                </a:srgbClr>
              </a:clrFrom>
              <a:clrTo>
                <a:srgbClr val="000000">
                  <a:alpha val="0"/>
                </a:srgbClr>
              </a:clrTo>
            </a:clrChange>
          </a:blip>
          <a:stretch>
            <a:fillRect/>
          </a:stretch>
        </p:blipFill>
        <p:spPr>
          <a:xfrm>
            <a:off x="306315" y="1254247"/>
            <a:ext cx="8531369" cy="4349505"/>
          </a:xfrm>
          <a:prstGeom prst="rect">
            <a:avLst/>
          </a:prstGeom>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404664"/>
            <a:ext cx="7560840" cy="646331"/>
          </a:xfrm>
          <a:prstGeom prst="rect">
            <a:avLst/>
          </a:prstGeom>
          <a:noFill/>
        </p:spPr>
        <p:txBody>
          <a:bodyPr wrap="square" rtlCol="0">
            <a:spAutoFit/>
          </a:bodyPr>
          <a:lstStyle/>
          <a:p>
            <a:r>
              <a:rPr lang="pt-PT" sz="3600" b="1" dirty="0" smtClean="0">
                <a:latin typeface="Century Gothic" pitchFamily="34" charset="0"/>
              </a:rPr>
              <a:t>INTERVENIENTES (1)</a:t>
            </a:r>
            <a:endParaRPr lang="pt-PT" sz="3600" dirty="0">
              <a:latin typeface="Century Gothic" pitchFamily="34" charset="0"/>
            </a:endParaRPr>
          </a:p>
        </p:txBody>
      </p:sp>
      <p:sp>
        <p:nvSpPr>
          <p:cNvPr id="8" name="CaixaDeTexto 7"/>
          <p:cNvSpPr txBox="1"/>
          <p:nvPr/>
        </p:nvSpPr>
        <p:spPr>
          <a:xfrm>
            <a:off x="323528" y="1268760"/>
            <a:ext cx="7632848" cy="646331"/>
          </a:xfrm>
          <a:prstGeom prst="rect">
            <a:avLst/>
          </a:prstGeom>
          <a:noFill/>
        </p:spPr>
        <p:txBody>
          <a:bodyPr wrap="square" rtlCol="0">
            <a:spAutoFit/>
          </a:bodyPr>
          <a:lstStyle/>
          <a:p>
            <a:pPr algn="just">
              <a:buFont typeface="Wingdings" pitchFamily="2" charset="2"/>
              <a:buChar char="v"/>
            </a:pPr>
            <a:endParaRPr lang="pt-PT" sz="3600" dirty="0" smtClean="0"/>
          </a:p>
        </p:txBody>
      </p:sp>
      <p:sp>
        <p:nvSpPr>
          <p:cNvPr id="4" name="CaixaDeTexto 3"/>
          <p:cNvSpPr txBox="1"/>
          <p:nvPr/>
        </p:nvSpPr>
        <p:spPr>
          <a:xfrm>
            <a:off x="323528" y="1268760"/>
            <a:ext cx="8424936" cy="430887"/>
          </a:xfrm>
          <a:prstGeom prst="rect">
            <a:avLst/>
          </a:prstGeom>
          <a:noFill/>
        </p:spPr>
        <p:txBody>
          <a:bodyPr wrap="square" rtlCol="0">
            <a:spAutoFit/>
          </a:bodyPr>
          <a:lstStyle/>
          <a:p>
            <a:pPr marL="342900" indent="-342900" algn="just">
              <a:spcBef>
                <a:spcPct val="20000"/>
              </a:spcBef>
              <a:buSzPct val="111000"/>
              <a:defRPr lang="pt-PT"/>
            </a:pPr>
            <a:endParaRPr lang="pt-PT" sz="2200" b="1" kern="0" dirty="0" smtClean="0"/>
          </a:p>
        </p:txBody>
      </p:sp>
      <p:sp>
        <p:nvSpPr>
          <p:cNvPr id="6" name="Rectângulo 5"/>
          <p:cNvSpPr/>
          <p:nvPr/>
        </p:nvSpPr>
        <p:spPr>
          <a:xfrm>
            <a:off x="467544" y="1124744"/>
            <a:ext cx="7848872" cy="5355312"/>
          </a:xfrm>
          <a:prstGeom prst="rect">
            <a:avLst/>
          </a:prstGeom>
        </p:spPr>
        <p:txBody>
          <a:bodyPr wrap="square">
            <a:spAutoFit/>
          </a:bodyPr>
          <a:lstStyle/>
          <a:p>
            <a:pPr algn="just">
              <a:spcAft>
                <a:spcPts val="1800"/>
              </a:spcAft>
              <a:buClr>
                <a:srgbClr val="0FA0BE"/>
              </a:buClr>
              <a:buFont typeface="Wingdings 2" pitchFamily="18" charset="2"/>
              <a:buChar char=""/>
            </a:pPr>
            <a:r>
              <a:rPr lang="pt-PT" sz="2800" b="1" dirty="0" smtClean="0">
                <a:latin typeface="Century Gothic" pitchFamily="34" charset="0"/>
              </a:rPr>
              <a:t>Nos estabelecimentos de educação</a:t>
            </a:r>
          </a:p>
          <a:p>
            <a:pPr lvl="1" algn="just">
              <a:spcAft>
                <a:spcPts val="1800"/>
              </a:spcAft>
              <a:buClr>
                <a:srgbClr val="0FA0BE"/>
              </a:buClr>
              <a:buFont typeface="Wingdings 2" pitchFamily="18" charset="2"/>
              <a:buChar char=""/>
            </a:pPr>
            <a:r>
              <a:rPr lang="pt-PT" sz="2800" dirty="0" smtClean="0">
                <a:latin typeface="Century Gothic" pitchFamily="34" charset="0"/>
              </a:rPr>
              <a:t> O delegado escolar; </a:t>
            </a:r>
          </a:p>
          <a:p>
            <a:pPr lvl="1" algn="just">
              <a:spcAft>
                <a:spcPts val="1800"/>
              </a:spcAft>
              <a:buClr>
                <a:srgbClr val="0FA0BE"/>
              </a:buClr>
              <a:buFont typeface="Wingdings 2" pitchFamily="18" charset="2"/>
              <a:buChar char=""/>
            </a:pPr>
            <a:r>
              <a:rPr lang="pt-PT" sz="2800" dirty="0" smtClean="0">
                <a:latin typeface="Century Gothic" pitchFamily="34" charset="0"/>
              </a:rPr>
              <a:t> O diretor;</a:t>
            </a:r>
          </a:p>
          <a:p>
            <a:pPr lvl="1" algn="just">
              <a:spcAft>
                <a:spcPts val="1800"/>
              </a:spcAft>
              <a:buClr>
                <a:srgbClr val="0FA0BE"/>
              </a:buClr>
              <a:buFont typeface="Wingdings 2" pitchFamily="18" charset="2"/>
              <a:buChar char=""/>
            </a:pPr>
            <a:r>
              <a:rPr lang="pt-PT" sz="2800" dirty="0" smtClean="0">
                <a:latin typeface="Century Gothic" pitchFamily="34" charset="0"/>
              </a:rPr>
              <a:t> O conselho pedagógico;</a:t>
            </a:r>
          </a:p>
          <a:p>
            <a:pPr lvl="1" algn="just">
              <a:spcAft>
                <a:spcPts val="1800"/>
              </a:spcAft>
              <a:buClr>
                <a:srgbClr val="0FA0BE"/>
              </a:buClr>
              <a:buFont typeface="Wingdings 2" pitchFamily="18" charset="2"/>
              <a:buChar char=""/>
            </a:pPr>
            <a:r>
              <a:rPr lang="pt-PT" sz="2800" dirty="0" smtClean="0">
                <a:latin typeface="Century Gothic" pitchFamily="34" charset="0"/>
              </a:rPr>
              <a:t> A secção de avaliação do desempenho docente do conselho pedagógico;</a:t>
            </a:r>
          </a:p>
          <a:p>
            <a:pPr lvl="1" algn="just">
              <a:spcAft>
                <a:spcPts val="1800"/>
              </a:spcAft>
              <a:buClr>
                <a:srgbClr val="0FA0BE"/>
              </a:buClr>
              <a:buFont typeface="Wingdings 2" pitchFamily="18" charset="2"/>
              <a:buChar char=""/>
            </a:pPr>
            <a:r>
              <a:rPr lang="pt-PT" sz="2800" dirty="0" smtClean="0">
                <a:latin typeface="Century Gothic" pitchFamily="34" charset="0"/>
              </a:rPr>
              <a:t> Os avaliadores externos e internos;</a:t>
            </a:r>
          </a:p>
          <a:p>
            <a:pPr lvl="1" algn="just">
              <a:spcAft>
                <a:spcPts val="1800"/>
              </a:spcAft>
              <a:buClr>
                <a:srgbClr val="0FA0BE"/>
              </a:buClr>
              <a:buFont typeface="Wingdings 2" pitchFamily="18" charset="2"/>
              <a:buChar char=""/>
            </a:pPr>
            <a:r>
              <a:rPr lang="pt-PT" sz="2800" dirty="0" smtClean="0">
                <a:latin typeface="Century Gothic" pitchFamily="34" charset="0"/>
              </a:rPr>
              <a:t> Os avaliados.</a:t>
            </a: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332656"/>
            <a:ext cx="7560840" cy="646331"/>
          </a:xfrm>
          <a:prstGeom prst="rect">
            <a:avLst/>
          </a:prstGeom>
          <a:noFill/>
        </p:spPr>
        <p:txBody>
          <a:bodyPr wrap="square" rtlCol="0">
            <a:spAutoFit/>
          </a:bodyPr>
          <a:lstStyle/>
          <a:p>
            <a:r>
              <a:rPr lang="pt-PT" sz="3600" b="1" dirty="0" smtClean="0">
                <a:latin typeface="Century Gothic" pitchFamily="34" charset="0"/>
              </a:rPr>
              <a:t>INTERVENIENTES (2)</a:t>
            </a:r>
            <a:endParaRPr lang="pt-PT" sz="3600" dirty="0">
              <a:latin typeface="Century Gothic" pitchFamily="34" charset="0"/>
            </a:endParaRPr>
          </a:p>
        </p:txBody>
      </p:sp>
      <p:sp>
        <p:nvSpPr>
          <p:cNvPr id="8" name="CaixaDeTexto 7"/>
          <p:cNvSpPr txBox="1"/>
          <p:nvPr/>
        </p:nvSpPr>
        <p:spPr>
          <a:xfrm>
            <a:off x="323528" y="1268760"/>
            <a:ext cx="7632848" cy="646331"/>
          </a:xfrm>
          <a:prstGeom prst="rect">
            <a:avLst/>
          </a:prstGeom>
          <a:noFill/>
        </p:spPr>
        <p:txBody>
          <a:bodyPr wrap="square" rtlCol="0">
            <a:spAutoFit/>
          </a:bodyPr>
          <a:lstStyle/>
          <a:p>
            <a:pPr algn="just">
              <a:buFont typeface="Wingdings" pitchFamily="2" charset="2"/>
              <a:buChar char="v"/>
            </a:pPr>
            <a:endParaRPr lang="pt-PT" sz="3600" dirty="0" smtClean="0"/>
          </a:p>
        </p:txBody>
      </p:sp>
      <p:sp>
        <p:nvSpPr>
          <p:cNvPr id="4" name="CaixaDeTexto 3"/>
          <p:cNvSpPr txBox="1"/>
          <p:nvPr/>
        </p:nvSpPr>
        <p:spPr>
          <a:xfrm>
            <a:off x="323528" y="1268760"/>
            <a:ext cx="8424936" cy="430887"/>
          </a:xfrm>
          <a:prstGeom prst="rect">
            <a:avLst/>
          </a:prstGeom>
          <a:noFill/>
        </p:spPr>
        <p:txBody>
          <a:bodyPr wrap="square" rtlCol="0">
            <a:spAutoFit/>
          </a:bodyPr>
          <a:lstStyle/>
          <a:p>
            <a:pPr marL="342900" indent="-342900" algn="just">
              <a:spcBef>
                <a:spcPct val="20000"/>
              </a:spcBef>
              <a:buSzPct val="111000"/>
              <a:defRPr lang="pt-PT"/>
            </a:pPr>
            <a:endParaRPr lang="pt-PT" sz="2200" b="1" kern="0" dirty="0" smtClean="0"/>
          </a:p>
        </p:txBody>
      </p:sp>
      <p:sp>
        <p:nvSpPr>
          <p:cNvPr id="6" name="Rectângulo 5"/>
          <p:cNvSpPr/>
          <p:nvPr/>
        </p:nvSpPr>
        <p:spPr>
          <a:xfrm>
            <a:off x="467544" y="1124744"/>
            <a:ext cx="7848872" cy="5386090"/>
          </a:xfrm>
          <a:prstGeom prst="rect">
            <a:avLst/>
          </a:prstGeom>
        </p:spPr>
        <p:txBody>
          <a:bodyPr wrap="square">
            <a:spAutoFit/>
          </a:bodyPr>
          <a:lstStyle/>
          <a:p>
            <a:pPr algn="just">
              <a:spcAft>
                <a:spcPts val="1800"/>
              </a:spcAft>
              <a:buClr>
                <a:srgbClr val="0FA0BE"/>
              </a:buClr>
              <a:buFont typeface="Wingdings 2" pitchFamily="18" charset="2"/>
              <a:buChar char=""/>
            </a:pPr>
            <a:r>
              <a:rPr lang="pt-PT" sz="2400" b="1" dirty="0" smtClean="0">
                <a:latin typeface="Century Gothic" pitchFamily="34" charset="0"/>
              </a:rPr>
              <a:t>Nos estabelecimentos do 1.º ciclo do ensino básico com ou sem unidades de educação pré-</a:t>
            </a:r>
            <a:br>
              <a:rPr lang="pt-PT" sz="2400" b="1" dirty="0" smtClean="0">
                <a:latin typeface="Century Gothic" pitchFamily="34" charset="0"/>
              </a:rPr>
            </a:br>
            <a:r>
              <a:rPr lang="pt-PT" sz="2400" b="1" dirty="0" smtClean="0">
                <a:latin typeface="Century Gothic" pitchFamily="34" charset="0"/>
              </a:rPr>
              <a:t>-escolar</a:t>
            </a:r>
          </a:p>
          <a:p>
            <a:pPr lvl="1" algn="just">
              <a:spcAft>
                <a:spcPts val="1800"/>
              </a:spcAft>
              <a:buClr>
                <a:srgbClr val="0FA0BE"/>
              </a:buClr>
              <a:buFont typeface="Wingdings 2" pitchFamily="18" charset="2"/>
              <a:buChar char=""/>
            </a:pPr>
            <a:r>
              <a:rPr lang="pt-PT" sz="2400" dirty="0" smtClean="0">
                <a:latin typeface="Century Gothic" pitchFamily="34" charset="0"/>
              </a:rPr>
              <a:t> </a:t>
            </a:r>
            <a:r>
              <a:rPr lang="pt-PT" sz="2600" dirty="0" smtClean="0">
                <a:latin typeface="Century Gothic" pitchFamily="34" charset="0"/>
              </a:rPr>
              <a:t>O delegado escolar;</a:t>
            </a:r>
          </a:p>
          <a:p>
            <a:pPr lvl="1" algn="just">
              <a:spcAft>
                <a:spcPts val="1800"/>
              </a:spcAft>
              <a:buClr>
                <a:srgbClr val="0FA0BE"/>
              </a:buClr>
              <a:buFont typeface="Wingdings 2" pitchFamily="18" charset="2"/>
              <a:buChar char=""/>
            </a:pPr>
            <a:r>
              <a:rPr lang="pt-PT" sz="2600" dirty="0" smtClean="0">
                <a:latin typeface="Century Gothic" pitchFamily="34" charset="0"/>
              </a:rPr>
              <a:t> O diretor;</a:t>
            </a:r>
          </a:p>
          <a:p>
            <a:pPr lvl="1" algn="just">
              <a:spcAft>
                <a:spcPts val="1800"/>
              </a:spcAft>
              <a:buClr>
                <a:srgbClr val="0FA0BE"/>
              </a:buClr>
              <a:buFont typeface="Wingdings 2" pitchFamily="18" charset="2"/>
              <a:buChar char=""/>
            </a:pPr>
            <a:r>
              <a:rPr lang="pt-PT" sz="2600" dirty="0" smtClean="0">
                <a:latin typeface="Century Gothic" pitchFamily="34" charset="0"/>
              </a:rPr>
              <a:t> O conselho escolar;</a:t>
            </a:r>
          </a:p>
          <a:p>
            <a:pPr lvl="1" algn="just">
              <a:spcAft>
                <a:spcPts val="1800"/>
              </a:spcAft>
              <a:buClr>
                <a:srgbClr val="0FA0BE"/>
              </a:buClr>
              <a:buFont typeface="Wingdings 2" pitchFamily="18" charset="2"/>
              <a:buChar char=""/>
            </a:pPr>
            <a:r>
              <a:rPr lang="pt-PT" sz="2600" dirty="0" smtClean="0">
                <a:latin typeface="Century Gothic" pitchFamily="34" charset="0"/>
              </a:rPr>
              <a:t> A secção de avaliação do desempenho docente do conselho escolar;</a:t>
            </a:r>
          </a:p>
          <a:p>
            <a:pPr lvl="1" algn="just">
              <a:spcAft>
                <a:spcPts val="1800"/>
              </a:spcAft>
              <a:buClr>
                <a:srgbClr val="0FA0BE"/>
              </a:buClr>
              <a:buFont typeface="Wingdings 2" pitchFamily="18" charset="2"/>
              <a:buChar char=""/>
            </a:pPr>
            <a:r>
              <a:rPr lang="pt-PT" sz="2600" dirty="0" smtClean="0">
                <a:latin typeface="Century Gothic" pitchFamily="34" charset="0"/>
              </a:rPr>
              <a:t> Os avaliadores externos e internos;</a:t>
            </a:r>
          </a:p>
          <a:p>
            <a:pPr lvl="1" algn="just">
              <a:spcAft>
                <a:spcPts val="1800"/>
              </a:spcAft>
              <a:buClr>
                <a:srgbClr val="0FA0BE"/>
              </a:buClr>
              <a:buFont typeface="Wingdings 2" pitchFamily="18" charset="2"/>
              <a:buChar char=""/>
            </a:pPr>
            <a:r>
              <a:rPr lang="pt-PT" sz="2600" dirty="0" smtClean="0">
                <a:latin typeface="Century Gothic" pitchFamily="34" charset="0"/>
              </a:rPr>
              <a:t> Os avaliados.</a:t>
            </a: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251520" y="332656"/>
            <a:ext cx="7560840" cy="646331"/>
          </a:xfrm>
          <a:prstGeom prst="rect">
            <a:avLst/>
          </a:prstGeom>
          <a:noFill/>
        </p:spPr>
        <p:txBody>
          <a:bodyPr wrap="square" rtlCol="0">
            <a:spAutoFit/>
          </a:bodyPr>
          <a:lstStyle/>
          <a:p>
            <a:r>
              <a:rPr lang="pt-PT" sz="3600" b="1" dirty="0" smtClean="0">
                <a:latin typeface="Century Gothic" pitchFamily="34" charset="0"/>
              </a:rPr>
              <a:t>INTERVENIENTES (3)</a:t>
            </a:r>
            <a:endParaRPr lang="pt-PT" sz="3600" dirty="0">
              <a:latin typeface="Century Gothic" pitchFamily="34" charset="0"/>
            </a:endParaRPr>
          </a:p>
        </p:txBody>
      </p:sp>
      <p:sp>
        <p:nvSpPr>
          <p:cNvPr id="8" name="CaixaDeTexto 7"/>
          <p:cNvSpPr txBox="1"/>
          <p:nvPr/>
        </p:nvSpPr>
        <p:spPr>
          <a:xfrm>
            <a:off x="323528" y="1268760"/>
            <a:ext cx="7632848" cy="646331"/>
          </a:xfrm>
          <a:prstGeom prst="rect">
            <a:avLst/>
          </a:prstGeom>
          <a:noFill/>
        </p:spPr>
        <p:txBody>
          <a:bodyPr wrap="square" rtlCol="0">
            <a:spAutoFit/>
          </a:bodyPr>
          <a:lstStyle/>
          <a:p>
            <a:pPr algn="just">
              <a:buFont typeface="Wingdings" pitchFamily="2" charset="2"/>
              <a:buChar char="v"/>
            </a:pPr>
            <a:endParaRPr lang="pt-PT" sz="3600" dirty="0" smtClean="0"/>
          </a:p>
        </p:txBody>
      </p:sp>
      <p:sp>
        <p:nvSpPr>
          <p:cNvPr id="4" name="CaixaDeTexto 3"/>
          <p:cNvSpPr txBox="1"/>
          <p:nvPr/>
        </p:nvSpPr>
        <p:spPr>
          <a:xfrm>
            <a:off x="323528" y="1268760"/>
            <a:ext cx="8424936" cy="430887"/>
          </a:xfrm>
          <a:prstGeom prst="rect">
            <a:avLst/>
          </a:prstGeom>
          <a:noFill/>
        </p:spPr>
        <p:txBody>
          <a:bodyPr wrap="square" rtlCol="0">
            <a:spAutoFit/>
          </a:bodyPr>
          <a:lstStyle/>
          <a:p>
            <a:pPr marL="342900" indent="-342900" algn="just">
              <a:spcBef>
                <a:spcPct val="20000"/>
              </a:spcBef>
              <a:buSzPct val="111000"/>
              <a:defRPr lang="pt-PT"/>
            </a:pPr>
            <a:endParaRPr lang="pt-PT" sz="2200" b="1" kern="0" dirty="0" smtClean="0"/>
          </a:p>
        </p:txBody>
      </p:sp>
      <p:sp>
        <p:nvSpPr>
          <p:cNvPr id="6" name="Rectângulo 5"/>
          <p:cNvSpPr/>
          <p:nvPr/>
        </p:nvSpPr>
        <p:spPr>
          <a:xfrm>
            <a:off x="467544" y="1124744"/>
            <a:ext cx="7848872" cy="5524589"/>
          </a:xfrm>
          <a:prstGeom prst="rect">
            <a:avLst/>
          </a:prstGeom>
        </p:spPr>
        <p:txBody>
          <a:bodyPr wrap="square">
            <a:spAutoFit/>
          </a:bodyPr>
          <a:lstStyle/>
          <a:p>
            <a:pPr algn="just">
              <a:spcAft>
                <a:spcPts val="1800"/>
              </a:spcAft>
              <a:buClr>
                <a:srgbClr val="0FA0BE"/>
              </a:buClr>
              <a:buFont typeface="Wingdings 2" pitchFamily="18" charset="2"/>
              <a:buChar char=""/>
            </a:pPr>
            <a:r>
              <a:rPr lang="pt-PT" sz="2400" b="1" dirty="0" smtClean="0">
                <a:latin typeface="Century Gothic" pitchFamily="34" charset="0"/>
              </a:rPr>
              <a:t>Nos estabelecimentos dos 2.º e 3.º ciclos do ensino básico e ensino secundário</a:t>
            </a:r>
          </a:p>
          <a:p>
            <a:pPr lvl="1" algn="just">
              <a:spcAft>
                <a:spcPts val="1200"/>
              </a:spcAft>
              <a:buClr>
                <a:srgbClr val="0FA0BE"/>
              </a:buClr>
              <a:buFont typeface="Wingdings 2" pitchFamily="18" charset="2"/>
              <a:buChar char=""/>
            </a:pPr>
            <a:r>
              <a:rPr lang="pt-PT" sz="2400" dirty="0" smtClean="0">
                <a:latin typeface="Century Gothic" pitchFamily="34" charset="0"/>
              </a:rPr>
              <a:t> O presidente do conselho da comunidade educativa;</a:t>
            </a:r>
          </a:p>
          <a:p>
            <a:pPr lvl="1" algn="just">
              <a:spcAft>
                <a:spcPts val="1200"/>
              </a:spcAft>
              <a:buClr>
                <a:srgbClr val="0FA0BE"/>
              </a:buClr>
              <a:buFont typeface="Wingdings 2" pitchFamily="18" charset="2"/>
              <a:buChar char=""/>
            </a:pPr>
            <a:r>
              <a:rPr lang="pt-PT" sz="2400" dirty="0" smtClean="0">
                <a:latin typeface="Century Gothic" pitchFamily="34" charset="0"/>
              </a:rPr>
              <a:t> O diretor, presidente do conselho executivo, presidente da comissão provisória, presidente da comissão executiva instaladora;</a:t>
            </a:r>
          </a:p>
          <a:p>
            <a:pPr lvl="1" algn="just">
              <a:spcAft>
                <a:spcPts val="1200"/>
              </a:spcAft>
              <a:buClr>
                <a:srgbClr val="0FA0BE"/>
              </a:buClr>
              <a:buFont typeface="Wingdings 2" pitchFamily="18" charset="2"/>
              <a:buChar char=""/>
            </a:pPr>
            <a:r>
              <a:rPr lang="pt-PT" sz="2400" dirty="0" smtClean="0">
                <a:latin typeface="Century Gothic" pitchFamily="34" charset="0"/>
              </a:rPr>
              <a:t> O conselho pedagógico;</a:t>
            </a:r>
          </a:p>
          <a:p>
            <a:pPr lvl="1" algn="just">
              <a:spcAft>
                <a:spcPts val="1200"/>
              </a:spcAft>
              <a:buClr>
                <a:srgbClr val="0FA0BE"/>
              </a:buClr>
              <a:buFont typeface="Wingdings 2" pitchFamily="18" charset="2"/>
              <a:buChar char=""/>
            </a:pPr>
            <a:r>
              <a:rPr lang="pt-PT" sz="2400" dirty="0" smtClean="0">
                <a:latin typeface="Century Gothic" pitchFamily="34" charset="0"/>
              </a:rPr>
              <a:t> A secção de avaliação do desempenho docente do conselho pedagógico;</a:t>
            </a:r>
          </a:p>
          <a:p>
            <a:pPr lvl="1" algn="just">
              <a:spcAft>
                <a:spcPts val="1200"/>
              </a:spcAft>
              <a:buClr>
                <a:srgbClr val="0FA0BE"/>
              </a:buClr>
              <a:buFont typeface="Wingdings 2" pitchFamily="18" charset="2"/>
              <a:buChar char=""/>
            </a:pPr>
            <a:r>
              <a:rPr lang="pt-PT" sz="2400" dirty="0" smtClean="0">
                <a:latin typeface="Century Gothic" pitchFamily="34" charset="0"/>
              </a:rPr>
              <a:t> Os avaliadores externos e internos;</a:t>
            </a:r>
          </a:p>
          <a:p>
            <a:pPr lvl="1" algn="just">
              <a:spcAft>
                <a:spcPts val="1200"/>
              </a:spcAft>
              <a:buClr>
                <a:srgbClr val="0FA0BE"/>
              </a:buClr>
              <a:buFont typeface="Wingdings 2" pitchFamily="18" charset="2"/>
              <a:buChar char=""/>
            </a:pPr>
            <a:r>
              <a:rPr lang="pt-PT" sz="2400" dirty="0" smtClean="0">
                <a:latin typeface="Century Gothic" pitchFamily="34" charset="0"/>
              </a:rPr>
              <a:t> Os avaliados.</a:t>
            </a: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539552" y="332656"/>
            <a:ext cx="7560840" cy="646331"/>
          </a:xfrm>
          <a:prstGeom prst="rect">
            <a:avLst/>
          </a:prstGeom>
          <a:noFill/>
        </p:spPr>
        <p:txBody>
          <a:bodyPr wrap="square" rtlCol="0">
            <a:spAutoFit/>
          </a:bodyPr>
          <a:lstStyle/>
          <a:p>
            <a:r>
              <a:rPr lang="pt-PT" sz="3600" b="1" dirty="0" smtClean="0">
                <a:latin typeface="Century Gothic" pitchFamily="34" charset="0"/>
              </a:rPr>
              <a:t>INTERVENIENTES (4)</a:t>
            </a:r>
            <a:endParaRPr lang="pt-PT" sz="3600" dirty="0">
              <a:latin typeface="Century Gothic" pitchFamily="34" charset="0"/>
            </a:endParaRPr>
          </a:p>
        </p:txBody>
      </p:sp>
      <p:sp>
        <p:nvSpPr>
          <p:cNvPr id="8" name="CaixaDeTexto 7"/>
          <p:cNvSpPr txBox="1"/>
          <p:nvPr/>
        </p:nvSpPr>
        <p:spPr>
          <a:xfrm>
            <a:off x="323528" y="1268760"/>
            <a:ext cx="7632848" cy="646331"/>
          </a:xfrm>
          <a:prstGeom prst="rect">
            <a:avLst/>
          </a:prstGeom>
          <a:noFill/>
        </p:spPr>
        <p:txBody>
          <a:bodyPr wrap="square" rtlCol="0">
            <a:spAutoFit/>
          </a:bodyPr>
          <a:lstStyle/>
          <a:p>
            <a:pPr algn="just">
              <a:buFont typeface="Wingdings" pitchFamily="2" charset="2"/>
              <a:buChar char="v"/>
            </a:pPr>
            <a:endParaRPr lang="pt-PT" sz="3600" dirty="0" smtClean="0"/>
          </a:p>
        </p:txBody>
      </p:sp>
      <p:sp>
        <p:nvSpPr>
          <p:cNvPr id="4" name="CaixaDeTexto 3"/>
          <p:cNvSpPr txBox="1"/>
          <p:nvPr/>
        </p:nvSpPr>
        <p:spPr>
          <a:xfrm>
            <a:off x="323528" y="1268760"/>
            <a:ext cx="8424936" cy="430887"/>
          </a:xfrm>
          <a:prstGeom prst="rect">
            <a:avLst/>
          </a:prstGeom>
          <a:noFill/>
        </p:spPr>
        <p:txBody>
          <a:bodyPr wrap="square" rtlCol="0">
            <a:spAutoFit/>
          </a:bodyPr>
          <a:lstStyle/>
          <a:p>
            <a:pPr marL="342900" indent="-342900" algn="just">
              <a:spcBef>
                <a:spcPct val="20000"/>
              </a:spcBef>
              <a:buSzPct val="111000"/>
              <a:defRPr lang="pt-PT"/>
            </a:pPr>
            <a:endParaRPr lang="pt-PT" sz="2200" b="1" kern="0" dirty="0" smtClean="0"/>
          </a:p>
        </p:txBody>
      </p:sp>
      <p:sp>
        <p:nvSpPr>
          <p:cNvPr id="6" name="Rectângulo 5"/>
          <p:cNvSpPr/>
          <p:nvPr/>
        </p:nvSpPr>
        <p:spPr>
          <a:xfrm>
            <a:off x="467544" y="1179522"/>
            <a:ext cx="7848872" cy="5432256"/>
          </a:xfrm>
          <a:prstGeom prst="rect">
            <a:avLst/>
          </a:prstGeom>
        </p:spPr>
        <p:txBody>
          <a:bodyPr wrap="square">
            <a:spAutoFit/>
          </a:bodyPr>
          <a:lstStyle/>
          <a:p>
            <a:pPr algn="just">
              <a:spcAft>
                <a:spcPts val="1800"/>
              </a:spcAft>
              <a:buClr>
                <a:srgbClr val="0FA0BE"/>
              </a:buClr>
              <a:buFont typeface="Wingdings 2" pitchFamily="18" charset="2"/>
              <a:buChar char=""/>
            </a:pPr>
            <a:r>
              <a:rPr lang="pt-PT" sz="2600" b="1" dirty="0" smtClean="0">
                <a:latin typeface="Century Gothic" pitchFamily="34" charset="0"/>
              </a:rPr>
              <a:t>Nas instituições de educação especial e serviços técnicos da Direção Regional de Educação:</a:t>
            </a:r>
          </a:p>
          <a:p>
            <a:pPr lvl="1" algn="just">
              <a:spcAft>
                <a:spcPts val="1800"/>
              </a:spcAft>
              <a:buClr>
                <a:srgbClr val="0FA0BE"/>
              </a:buClr>
              <a:buFont typeface="Wingdings 2" pitchFamily="18" charset="2"/>
              <a:buChar char=""/>
            </a:pPr>
            <a:r>
              <a:rPr lang="pt-PT" sz="2600" dirty="0" smtClean="0">
                <a:latin typeface="Century Gothic" pitchFamily="34" charset="0"/>
              </a:rPr>
              <a:t> </a:t>
            </a:r>
            <a:r>
              <a:rPr lang="pt-PT" sz="2400" dirty="0" smtClean="0">
                <a:latin typeface="Century Gothic" pitchFamily="34" charset="0"/>
              </a:rPr>
              <a:t>O diretor regional de educação;</a:t>
            </a:r>
          </a:p>
          <a:p>
            <a:pPr lvl="1" algn="just">
              <a:spcAft>
                <a:spcPts val="1800"/>
              </a:spcAft>
              <a:buClr>
                <a:srgbClr val="0FA0BE"/>
              </a:buClr>
              <a:buFont typeface="Wingdings 2" pitchFamily="18" charset="2"/>
              <a:buChar char=""/>
            </a:pPr>
            <a:r>
              <a:rPr lang="pt-PT" sz="2400" dirty="0" smtClean="0">
                <a:latin typeface="Century Gothic" pitchFamily="34" charset="0"/>
              </a:rPr>
              <a:t>Comissão de representação  do pessoal docente;</a:t>
            </a:r>
          </a:p>
          <a:p>
            <a:pPr lvl="1" algn="just">
              <a:spcAft>
                <a:spcPts val="1800"/>
              </a:spcAft>
              <a:buClr>
                <a:srgbClr val="0FA0BE"/>
              </a:buClr>
              <a:buFont typeface="Wingdings 2" pitchFamily="18" charset="2"/>
              <a:buChar char=""/>
            </a:pPr>
            <a:r>
              <a:rPr lang="pt-PT" sz="2400" dirty="0" smtClean="0"/>
              <a:t> </a:t>
            </a:r>
            <a:r>
              <a:rPr lang="pt-PT" sz="2400" dirty="0" smtClean="0">
                <a:latin typeface="Century Gothic" pitchFamily="34" charset="0"/>
              </a:rPr>
              <a:t>Diretor técnico, Diretor do serviço ou o representante dos docentes na comissão (que preside);</a:t>
            </a:r>
          </a:p>
          <a:p>
            <a:pPr lvl="1" algn="just">
              <a:spcAft>
                <a:spcPts val="1800"/>
              </a:spcAft>
              <a:buClr>
                <a:srgbClr val="0FA0BE"/>
              </a:buClr>
              <a:buFont typeface="Wingdings 2" pitchFamily="18" charset="2"/>
              <a:buChar char=""/>
            </a:pPr>
            <a:r>
              <a:rPr lang="pt-PT" sz="2400" dirty="0" smtClean="0">
                <a:latin typeface="Century Gothic" pitchFamily="34" charset="0"/>
              </a:rPr>
              <a:t>Os avaliadores externos e internos;</a:t>
            </a:r>
          </a:p>
          <a:p>
            <a:pPr lvl="1" algn="just">
              <a:spcAft>
                <a:spcPts val="1800"/>
              </a:spcAft>
              <a:buClr>
                <a:srgbClr val="0FA0BE"/>
              </a:buClr>
              <a:buFont typeface="Wingdings 2" pitchFamily="18" charset="2"/>
              <a:buChar char=""/>
            </a:pPr>
            <a:r>
              <a:rPr lang="pt-PT" sz="2400" dirty="0" smtClean="0">
                <a:latin typeface="Century Gothic" pitchFamily="34" charset="0"/>
              </a:rPr>
              <a:t> Os avaliados.</a:t>
            </a: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izShow">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5000"/>
              </a:schemeClr>
            </a:gs>
            <a:gs pos="100000">
              <a:schemeClr val="phClr">
                <a:shade val="80000"/>
                <a:satMod val="150000"/>
              </a:schemeClr>
            </a:gs>
          </a:gsLst>
          <a:path path="circle">
            <a:fillToRect l="50000" t="50000" r="100000" b="100000"/>
          </a:path>
        </a:gradFill>
        <a:blipFill>
          <a:blip xmlns:r="http://schemas.openxmlformats.org/officeDocument/2006/relationships" r:embed="rId1">
            <a:duotone>
              <a:schemeClr val="phClr">
                <a:shade val="80000"/>
              </a:schemeClr>
              <a:schemeClr val="phClr">
                <a:tint val="7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Técnica">
  <a:themeElements>
    <a:clrScheme name="Técnica">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a">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a">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QuizShow</Template>
  <TotalTime>0</TotalTime>
  <Words>3626</Words>
  <Application>Microsoft Office PowerPoint</Application>
  <PresentationFormat>Apresentação no Ecrã (4:3)</PresentationFormat>
  <Paragraphs>373</Paragraphs>
  <Slides>55</Slides>
  <Notes>2</Notes>
  <HiddenSlides>0</HiddenSlides>
  <MMClips>0</MMClips>
  <ScaleCrop>false</ScaleCrop>
  <HeadingPairs>
    <vt:vector size="4" baseType="variant">
      <vt:variant>
        <vt:lpstr>Tema</vt:lpstr>
      </vt:variant>
      <vt:variant>
        <vt:i4>2</vt:i4>
      </vt:variant>
      <vt:variant>
        <vt:lpstr>Títulos dos diapositivos</vt:lpstr>
      </vt:variant>
      <vt:variant>
        <vt:i4>55</vt:i4>
      </vt:variant>
    </vt:vector>
  </HeadingPairs>
  <TitlesOfParts>
    <vt:vector size="57" baseType="lpstr">
      <vt:lpstr>QuizShow</vt:lpstr>
      <vt:lpstr>Técnica</vt:lpstr>
      <vt:lpstr>Decreto Regulamentar Regional n.º 26/2012/M, de 8 de outubro </vt:lpstr>
      <vt:lpstr>Diapositivo 2</vt:lpstr>
      <vt:lpstr>Diapositivo 3</vt:lpstr>
      <vt:lpstr>Diapositivo 4</vt:lpstr>
      <vt:lpstr>Diapositivo 5</vt:lpstr>
      <vt:lpstr>Diapositivo 6</vt:lpstr>
      <vt:lpstr>Diapositivo 7</vt:lpstr>
      <vt:lpstr>Diapositivo 8</vt:lpstr>
      <vt:lpstr>Diapositivo 9</vt:lpstr>
      <vt:lpstr>Diapositivo 10</vt:lpstr>
      <vt:lpstr>Diapositivo 11</vt:lpstr>
      <vt:lpstr>Diapositivo 12</vt:lpstr>
      <vt:lpstr>Diapositivo 13</vt:lpstr>
      <vt:lpstr>Diapositivo 14</vt:lpstr>
      <vt:lpstr>Diapositivo 15</vt:lpstr>
      <vt:lpstr>Diapositivo 16</vt:lpstr>
      <vt:lpstr>Diapositivo 17</vt:lpstr>
      <vt:lpstr>Diapositivo 18</vt:lpstr>
      <vt:lpstr>Diapositivo 19</vt:lpstr>
      <vt:lpstr>Diapositivo 20</vt:lpstr>
      <vt:lpstr>Diapositivo 21</vt:lpstr>
      <vt:lpstr>Diapositivo 22</vt:lpstr>
      <vt:lpstr>Diapositivo 23</vt:lpstr>
      <vt:lpstr>Diapositivo 24</vt:lpstr>
      <vt:lpstr>Diapositivo 25</vt:lpstr>
      <vt:lpstr>Diapositivo 26</vt:lpstr>
      <vt:lpstr>Diapositivo 27</vt:lpstr>
      <vt:lpstr>Diapositivo 28</vt:lpstr>
      <vt:lpstr>Diapositivo 29</vt:lpstr>
      <vt:lpstr>Diapositivo 30</vt:lpstr>
      <vt:lpstr>Diapositivo 31</vt:lpstr>
      <vt:lpstr>Diapositivo 32</vt:lpstr>
      <vt:lpstr>Diapositivo 33</vt:lpstr>
      <vt:lpstr>Diapositivo 34</vt:lpstr>
      <vt:lpstr>Diapositivo 35</vt:lpstr>
      <vt:lpstr>Diapositivo 36</vt:lpstr>
      <vt:lpstr>Diapositivo 37</vt:lpstr>
      <vt:lpstr>Diapositivo 38</vt:lpstr>
      <vt:lpstr>Diapositivo 39</vt:lpstr>
      <vt:lpstr>Diapositivo 40</vt:lpstr>
      <vt:lpstr>Diapositivo 41</vt:lpstr>
      <vt:lpstr>Diapositivo 42</vt:lpstr>
      <vt:lpstr>Diapositivo 43</vt:lpstr>
      <vt:lpstr>Diapositivo 44</vt:lpstr>
      <vt:lpstr>Diapositivo 45</vt:lpstr>
      <vt:lpstr>Diapositivo 46</vt:lpstr>
      <vt:lpstr>Diapositivo 47</vt:lpstr>
      <vt:lpstr>Diapositivo 48</vt:lpstr>
      <vt:lpstr>Diapositivo 49</vt:lpstr>
      <vt:lpstr>Diapositivo 50</vt:lpstr>
      <vt:lpstr>Diapositivo 51</vt:lpstr>
      <vt:lpstr>Diapositivo 52</vt:lpstr>
      <vt:lpstr>Diapositivo 53</vt:lpstr>
      <vt:lpstr>Diapositivo 54</vt:lpstr>
      <vt:lpstr>Diapositivo 55</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2012-12-17T16:23:29Z</dcterms:created>
  <dcterms:modified xsi:type="dcterms:W3CDTF">2013-02-18T10:41:53Z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2070</vt:i4>
  </property>
  <property fmtid="{D5CDD505-2E9C-101B-9397-08002B2CF9AE}" pid="3" name="_Version">
    <vt:lpwstr>12.0.4518</vt:lpwstr>
  </property>
</Properties>
</file>