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bookmarkIdSeed="2">
  <p:sldMasterIdLst>
    <p:sldMasterId id="2147483648" r:id="rId1"/>
    <p:sldMasterId id="2147483703" r:id="rId2"/>
  </p:sldMasterIdLst>
  <p:notesMasterIdLst>
    <p:notesMasterId r:id="rId21"/>
  </p:notesMasterIdLst>
  <p:handoutMasterIdLst>
    <p:handoutMasterId r:id="rId22"/>
  </p:handoutMasterIdLst>
  <p:sldIdLst>
    <p:sldId id="301" r:id="rId3"/>
    <p:sldId id="303" r:id="rId4"/>
    <p:sldId id="409" r:id="rId5"/>
    <p:sldId id="410" r:id="rId6"/>
    <p:sldId id="408" r:id="rId7"/>
    <p:sldId id="375" r:id="rId8"/>
    <p:sldId id="376" r:id="rId9"/>
    <p:sldId id="378" r:id="rId10"/>
    <p:sldId id="379" r:id="rId11"/>
    <p:sldId id="380" r:id="rId12"/>
    <p:sldId id="416" r:id="rId13"/>
    <p:sldId id="415" r:id="rId14"/>
    <p:sldId id="420" r:id="rId15"/>
    <p:sldId id="417" r:id="rId16"/>
    <p:sldId id="414" r:id="rId17"/>
    <p:sldId id="419" r:id="rId18"/>
    <p:sldId id="418" r:id="rId19"/>
    <p:sldId id="341" r:id="rId20"/>
  </p:sldIdLst>
  <p:sldSz cx="9144000" cy="6858000" type="screen4x3"/>
  <p:notesSz cx="6735763" cy="9866313"/>
  <p:defaultTextStyle>
    <a:lvl1pPr marL="0" algn="l" rtl="0" latinLnBrk="0">
      <a:defRPr lang="pt-P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P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P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P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P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P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P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P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PT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A6B4"/>
    <a:srgbClr val="F8F8F8"/>
    <a:srgbClr val="000000"/>
    <a:srgbClr val="769EA8"/>
    <a:srgbClr val="379DD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85" autoAdjust="0"/>
    <p:restoredTop sz="94035" autoAdjust="0"/>
  </p:normalViewPr>
  <p:slideViewPr>
    <p:cSldViewPr>
      <p:cViewPr varScale="1">
        <p:scale>
          <a:sx n="48" d="100"/>
          <a:sy n="48" d="100"/>
        </p:scale>
        <p:origin x="-4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566" y="-114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PT" sz="1200"/>
            </a:lvl1pPr>
            <a:extLst/>
          </a:lstStyle>
          <a:p>
            <a:endParaRPr lang="pt-PT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PT" sz="1200"/>
            </a:lvl1pPr>
            <a:extLst/>
          </a:lstStyle>
          <a:p>
            <a:fld id="{54D4857D-62A5-486B-9129-468003D7E020}" type="datetimeFigureOut">
              <a:rPr lang="pt-PT" smtClean="0"/>
              <a:pPr/>
              <a:t>08-11-2013</a:t>
            </a:fld>
            <a:endParaRPr lang="pt-PT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PT" sz="1200"/>
            </a:lvl1pPr>
            <a:extLst/>
          </a:lstStyle>
          <a:p>
            <a:endParaRPr lang="pt-PT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PT" sz="1200"/>
            </a:lvl1pPr>
            <a:extLst/>
          </a:lstStyle>
          <a:p>
            <a:fld id="{2EBE4566-6F3A-4CC1-BD6C-9C510D05F126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PT" sz="1200"/>
            </a:lvl1pPr>
            <a:extLst/>
          </a:lstStyle>
          <a:p>
            <a:endParaRPr lang="pt-PT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PT" sz="1200"/>
            </a:lvl1pPr>
            <a:extLst/>
          </a:lstStyle>
          <a:p>
            <a:fld id="{2D2EF2CE-B28C-4ED4-8FD0-48BB3F48846A}" type="datetimeFigureOut">
              <a:rPr/>
              <a:pPr/>
              <a:t>30/06/2006</a:t>
            </a:fld>
            <a:endParaRPr lang="pt-PT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PT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PT"/>
              <a:t>Clique para editar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PT" sz="1200"/>
            </a:lvl1pPr>
            <a:extLst/>
          </a:lstStyle>
          <a:p>
            <a:endParaRPr lang="pt-PT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PT" sz="1200"/>
            </a:lvl1pPr>
            <a:extLst/>
          </a:lstStyle>
          <a:p>
            <a:fld id="{61807874-5299-41B2-A37A-6AA3547857F4}" type="slidenum">
              <a:rPr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pt-PT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t-PT" smtClean="0"/>
              <a:t>Faça clique para editar o estilo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PT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PT" dirty="0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PT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PT" dirty="0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pt-PT" sz="1100"/>
              <a:pPr algn="r"/>
              <a:t>08-11-2013</a:t>
            </a:fld>
            <a:endParaRPr kumimoji="0" lang="pt-PT" dirty="0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pt-PT" sz="1200"/>
              <a:pPr/>
              <a:t>‹nº›</a:t>
            </a:fld>
            <a:endParaRPr kumimoji="0" lang="pt-PT" dirty="0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pt-PT" dirty="0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pt-PT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PT"/>
              <a:t>Título da Apresentação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pt-PT" sz="1200" dirty="0"/>
          </a:p>
        </p:txBody>
      </p:sp>
    </p:spTree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pt-PT" sz="1100"/>
              <a:pPr algn="r"/>
              <a:t>08-11-2013</a:t>
            </a:fld>
            <a:endParaRPr kumimoji="0" lang="pt-PT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pt-PT" sz="1200"/>
              <a:pPr/>
              <a:t>‹nº›</a:t>
            </a:fld>
            <a:endParaRPr kumimoji="0" lang="pt-PT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pt-PT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pt-PT" smtClean="0"/>
              <a:t>Clique para editar o estilo</a:t>
            </a:r>
            <a:endParaRPr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PT" sz="120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ergunta e Resposta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t-PT"/>
            </a:lvl1pPr>
            <a:extLst/>
          </a:lstStyle>
          <a:p>
            <a:fld id="{1BEBB2CB-903D-46EF-8227-E770ED8FF514}" type="datetimeFigureOut">
              <a:rPr/>
              <a:pPr/>
              <a:t>30/06/2006</a:t>
            </a:fld>
            <a:endParaRPr kumimoji="0" lang="pt-PT" dirty="0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pt-PT" dirty="0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‹nº›</a:t>
            </a:fld>
            <a:endParaRPr kumimoji="0" lang="pt-PT" dirty="0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pt-PT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pt-PT"/>
              <a:t>Clique para adicionar uma pergunta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pt-PT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pt-PT"/>
              <a:t>Clique para adicionar uma resposta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pt-PT" sz="1100"/>
              <a:pPr algn="r"/>
              <a:t>08-11-2013</a:t>
            </a:fld>
            <a:endParaRPr kumimoji="0" lang="pt-PT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pt-PT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pt-PT" sz="1200"/>
              <a:pPr/>
              <a:t>‹nº›</a:t>
            </a:fld>
            <a:endParaRPr kumimoji="0" lang="pt-PT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pt-PT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pt-PT"/>
              <a:t>Clique para adicionar um título de secção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gunta e Resposta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t-PT"/>
            </a:lvl1pPr>
            <a:extLst/>
          </a:lstStyle>
          <a:p>
            <a:fld id="{1BEBB2CB-903D-46EF-8227-E770ED8FF514}" type="datetimeFigureOut">
              <a:rPr/>
              <a:pPr/>
              <a:t>30/06/2006</a:t>
            </a:fld>
            <a:endParaRPr kumimoji="0" lang="pt-PT" dirty="0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pt-PT" dirty="0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‹nº›</a:t>
            </a:fld>
            <a:endParaRPr kumimoji="0" lang="pt-PT" dirty="0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pt-PT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pt-PT"/>
              <a:t>Clique para adicionar uma pergunta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pt-PT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pt-PT"/>
              <a:t>Clique para adicionar uma resposta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gunta e Resposta Detalh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t-PT"/>
            </a:lvl1pPr>
            <a:extLst/>
          </a:lstStyle>
          <a:p>
            <a:fld id="{1BEBB2CB-903D-46EF-8227-E770ED8FF514}" type="datetimeFigureOut">
              <a:rPr/>
              <a:pPr/>
              <a:t>30/06/2006</a:t>
            </a:fld>
            <a:endParaRPr kumimoji="0" lang="pt-PT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pt-PT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‹nº›</a:t>
            </a:fld>
            <a:endParaRPr kumimoji="0" lang="pt-PT" dirty="0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pt-PT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pt-PT"/>
              <a:t>Clique para adicionar uma pergunta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pt-PT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pt-PT"/>
              <a:t>Clique para adicionar uma resposta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pt-PT" i="1" baseline="0"/>
            </a:lvl1pPr>
            <a:extLst/>
          </a:lstStyle>
          <a:p>
            <a:pPr lvl="0"/>
            <a:r>
              <a:rPr kumimoji="0" lang="pt-PT"/>
              <a:t>Clique para adicionar detalhes à resposta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gunta de Verdadeiro ou Falso (Resposta: Verdadei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t-PT"/>
            </a:lvl1pPr>
            <a:extLst/>
          </a:lstStyle>
          <a:p>
            <a:fld id="{1BEBB2CB-903D-46EF-8227-E770ED8FF514}" type="datetimeFigureOut">
              <a:rPr/>
              <a:pPr/>
              <a:t>30/06/2006</a:t>
            </a:fld>
            <a:endParaRPr kumimoji="0" lang="pt-PT" dirty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pt-PT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‹nº›</a:t>
            </a:fld>
            <a:endParaRPr kumimoji="0" lang="pt-PT" dirty="0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pt-PT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pt-PT"/>
              <a:t>Clique para adicionar uma pergunta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pt-PT" sz="7200" dirty="0">
                <a:solidFill>
                  <a:schemeClr val="tx1">
                    <a:alpha val="40000"/>
                  </a:schemeClr>
                </a:solidFill>
              </a:rPr>
              <a:t>VERDADEIRO</a:t>
            </a:r>
            <a:r>
              <a:rPr kumimoji="0" lang="pt-PT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pt-PT" sz="7200" dirty="0">
                <a:solidFill>
                  <a:schemeClr val="tx1">
                    <a:alpha val="40000"/>
                  </a:schemeClr>
                </a:solidFill>
              </a:rPr>
              <a:t>ou FALSO?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pt-PT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VERDADEIRO </a:t>
            </a:r>
            <a:r>
              <a:rPr kumimoji="0" lang="pt-PT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ou FALSO?</a:t>
            </a:r>
            <a:endParaRPr kumimoji="0" lang="pt-P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gunta de Verdadeiro ou Falso (Resposta: Fals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t-PT"/>
            </a:lvl1pPr>
            <a:extLst/>
          </a:lstStyle>
          <a:p>
            <a:fld id="{1BEBB2CB-903D-46EF-8227-E770ED8FF514}" type="datetimeFigureOut">
              <a:rPr/>
              <a:pPr/>
              <a:t>30/06/2006</a:t>
            </a:fld>
            <a:endParaRPr kumimoji="0" lang="pt-PT" dirty="0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pt-PT" dirty="0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‹nº›</a:t>
            </a:fld>
            <a:endParaRPr kumimoji="0" lang="pt-PT" dirty="0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pt-PT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pt-PT"/>
              <a:t>Clique para adicionar uma pergunta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pt-PT" sz="7200" dirty="0">
                <a:solidFill>
                  <a:schemeClr val="tx1">
                    <a:alpha val="40000"/>
                  </a:schemeClr>
                </a:solidFill>
              </a:rPr>
              <a:t>VERDADEIRO</a:t>
            </a:r>
            <a:r>
              <a:rPr kumimoji="0" lang="pt-PT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pt-PT" sz="7200" dirty="0">
                <a:solidFill>
                  <a:schemeClr val="tx1">
                    <a:alpha val="40000"/>
                  </a:schemeClr>
                </a:solidFill>
              </a:rPr>
              <a:t>ou FALSO?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pt-PT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VERDADEIRO ou </a:t>
            </a:r>
            <a:r>
              <a:rPr kumimoji="0" lang="pt-PT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FALSO</a:t>
            </a:r>
            <a:r>
              <a:rPr kumimoji="0" lang="pt-PT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pt-P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scolha Múltip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pt-PT" i="1" baseline="0"/>
            </a:lvl1pPr>
            <a:extLst/>
          </a:lstStyle>
          <a:p>
            <a:r>
              <a:rPr kumimoji="0" lang="pt-PT"/>
              <a:t>Clique para adicionar uma pergunta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t-PT"/>
            </a:lvl1pPr>
            <a:extLst/>
          </a:lstStyle>
          <a:p>
            <a:fld id="{1BEBB2CB-903D-46EF-8227-E770ED8FF514}" type="datetimeFigureOut">
              <a:rPr/>
              <a:pPr/>
              <a:t>30/06/2006</a:t>
            </a:fld>
            <a:endParaRPr kumimoji="0" lang="pt-PT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pt-PT" dirty="0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‹nº›</a:t>
            </a:fld>
            <a:endParaRPr kumimoji="0" lang="pt-PT" dirty="0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pt-PT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t-PT" i="0" baseline="0"/>
            </a:lvl1pPr>
            <a:extLst/>
          </a:lstStyle>
          <a:p>
            <a:pPr lvl="0"/>
            <a:r>
              <a:rPr kumimoji="0" lang="pt-PT"/>
              <a:t>Clique para adicionar uma resposta incorrecta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t-PT" i="0" baseline="0"/>
            </a:lvl1pPr>
            <a:extLst/>
          </a:lstStyle>
          <a:p>
            <a:pPr lvl="0"/>
            <a:r>
              <a:rPr kumimoji="0" lang="pt-PT"/>
              <a:t>Clique para adicionar uma resposta incorrecta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t-PT" i="0" baseline="0"/>
            </a:lvl1pPr>
            <a:extLst/>
          </a:lstStyle>
          <a:p>
            <a:pPr lvl="0"/>
            <a:r>
              <a:rPr kumimoji="0" lang="pt-PT"/>
              <a:t>Clique para adicionar uma resposta incorrecta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t-PT" i="0" baseline="0"/>
            </a:lvl1pPr>
            <a:extLst/>
          </a:lstStyle>
          <a:p>
            <a:pPr lvl="0"/>
            <a:r>
              <a:rPr kumimoji="0" lang="pt-PT"/>
              <a:t>Clique para adicionar uma resposta incorrecta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t-PT" i="0" baseline="0"/>
            </a:lvl1pPr>
            <a:extLst/>
          </a:lstStyle>
          <a:p>
            <a:pPr lvl="0"/>
            <a:r>
              <a:rPr kumimoji="0" lang="pt-PT"/>
              <a:t>Clique para adicionar uma resposta correcta (reorganize as opções)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pt-PT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pt-PT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pt-PT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pt-PT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respondência de It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pt-PT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o item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o item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o item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o item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o item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t-PT"/>
            </a:lvl1pPr>
            <a:extLst/>
          </a:lstStyle>
          <a:p>
            <a:fld id="{1BEBB2CB-903D-46EF-8227-E770ED8FF514}" type="datetimeFigureOut">
              <a:rPr/>
              <a:pPr/>
              <a:t>30/06/2006</a:t>
            </a:fld>
            <a:endParaRPr kumimoji="0" lang="pt-PT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a correspondência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a correspondência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a correspondência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a correspondência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t-PT"/>
            </a:lvl1pPr>
            <a:lvl2pPr eaLnBrk="1" latinLnBrk="0" hangingPunct="1">
              <a:buFontTx/>
              <a:buChar char="•"/>
              <a:defRPr kumimoji="0" lang="pt-PT"/>
            </a:lvl2pPr>
            <a:lvl3pPr eaLnBrk="1" latinLnBrk="0" hangingPunct="1">
              <a:buFontTx/>
              <a:buChar char="•"/>
              <a:defRPr kumimoji="0" lang="pt-PT"/>
            </a:lvl3pPr>
            <a:lvl4pPr eaLnBrk="1" latinLnBrk="0" hangingPunct="1">
              <a:buFontTx/>
              <a:buChar char="•"/>
              <a:defRPr kumimoji="0" lang="pt-PT"/>
            </a:lvl4pPr>
            <a:lvl5pPr eaLnBrk="1" latinLnBrk="0" hangingPunct="1">
              <a:buFontTx/>
              <a:buChar char="•"/>
              <a:defRPr kumimoji="0" lang="pt-PT"/>
            </a:lvl5pPr>
            <a:extLst/>
          </a:lstStyle>
          <a:p>
            <a:pPr lvl="0"/>
            <a:r>
              <a:rPr kumimoji="0" lang="pt-PT"/>
              <a:t>Clique para adicionar a correspondência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pt-PT" i="1" baseline="0"/>
            </a:lvl1pPr>
            <a:extLst/>
          </a:lstStyle>
          <a:p>
            <a:r>
              <a:rPr kumimoji="0" lang="pt-PT"/>
              <a:t>Clique para escrever a sua pergunta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‹nº›</a:t>
            </a:fld>
            <a:endParaRPr kumimoji="0" lang="pt-PT" dirty="0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66000">
              <a:schemeClr val="bg2">
                <a:lumMod val="75000"/>
                <a:alpha val="87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t-PT" smtClean="0"/>
              <a:t>Clique para editar o estilo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pt-PT" sz="1100"/>
            </a:lvl1pPr>
            <a:extLst/>
          </a:lstStyle>
          <a:p>
            <a:pPr algn="r"/>
            <a:fld id="{8F67D422-08A8-451B-9A67-21962FC4B660}" type="datetimeFigureOut">
              <a:rPr kumimoji="0" lang="pt-PT" sz="1100"/>
              <a:pPr algn="r"/>
              <a:t>08-11-2013</a:t>
            </a:fld>
            <a:endParaRPr kumimoji="0" lang="pt-PT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pt-PT" sz="1200"/>
            </a:lvl1pPr>
            <a:extLst/>
          </a:lstStyle>
          <a:p>
            <a:endParaRPr kumimoji="0" lang="pt-PT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pt-PT" sz="1200"/>
            </a:lvl1pPr>
            <a:extLst/>
          </a:lstStyle>
          <a:p>
            <a:fld id="{169B2101-2E9F-420A-91A3-890890D84497}" type="slidenum">
              <a:rPr kumimoji="0" lang="pt-PT" sz="1200"/>
              <a:pPr/>
              <a:t>‹nº›</a:t>
            </a:fld>
            <a:endParaRPr kumimoji="0" lang="pt-PT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pt-PT" dirty="0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P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pt-PT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pt-PT">
          <a:solidFill>
            <a:schemeClr val="tx2"/>
          </a:solidFill>
        </a:defRPr>
      </a:lvl2pPr>
      <a:lvl3pPr eaLnBrk="1" latinLnBrk="0" hangingPunct="1">
        <a:defRPr kumimoji="0" lang="pt-PT">
          <a:solidFill>
            <a:schemeClr val="tx2"/>
          </a:solidFill>
        </a:defRPr>
      </a:lvl3pPr>
      <a:lvl4pPr eaLnBrk="1" latinLnBrk="0" hangingPunct="1">
        <a:defRPr kumimoji="0" lang="pt-PT">
          <a:solidFill>
            <a:schemeClr val="tx2"/>
          </a:solidFill>
        </a:defRPr>
      </a:lvl4pPr>
      <a:lvl5pPr eaLnBrk="1" latinLnBrk="0" hangingPunct="1">
        <a:defRPr kumimoji="0" lang="pt-PT">
          <a:solidFill>
            <a:schemeClr val="tx2"/>
          </a:solidFill>
        </a:defRPr>
      </a:lvl5pPr>
      <a:lvl6pPr eaLnBrk="1" latinLnBrk="0" hangingPunct="1">
        <a:defRPr kumimoji="0" lang="pt-PT">
          <a:solidFill>
            <a:schemeClr val="tx2"/>
          </a:solidFill>
        </a:defRPr>
      </a:lvl6pPr>
      <a:lvl7pPr eaLnBrk="1" latinLnBrk="0" hangingPunct="1">
        <a:defRPr kumimoji="0" lang="pt-PT">
          <a:solidFill>
            <a:schemeClr val="tx2"/>
          </a:solidFill>
        </a:defRPr>
      </a:lvl7pPr>
      <a:lvl8pPr eaLnBrk="1" latinLnBrk="0" hangingPunct="1">
        <a:defRPr kumimoji="0" lang="pt-PT">
          <a:solidFill>
            <a:schemeClr val="tx2"/>
          </a:solidFill>
        </a:defRPr>
      </a:lvl8pPr>
      <a:lvl9pPr eaLnBrk="1" latinLnBrk="0" hangingPunct="1">
        <a:defRPr kumimoji="0" lang="pt-PT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pt-PT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pt-PT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pt-PT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pt-PT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pt-PT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pt-PT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pt-PT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pt-PT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pt-PT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PT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PT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PT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PT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PT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PT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PT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PT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P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/>
            <a:fld id="{8F67D422-08A8-451B-9A67-21962FC4B660}" type="datetimeFigureOut">
              <a:rPr kumimoji="0" lang="pt-PT" sz="1100" smtClean="0"/>
              <a:pPr algn="r"/>
              <a:t>08-11-2013</a:t>
            </a:fld>
            <a:endParaRPr kumimoji="0" lang="pt-PT" sz="1050" dirty="0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0" lang="pt-PT" sz="1200" dirty="0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9B2101-2E9F-420A-91A3-890890D84497}" type="slidenum">
              <a:rPr kumimoji="0" lang="pt-PT" sz="1200" smtClean="0"/>
              <a:pPr/>
              <a:t>‹nº›</a:t>
            </a:fld>
            <a:endParaRPr kumimoji="0" lang="pt-PT" sz="120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re-drrhae-pequeno.png"/>
          <p:cNvPicPr>
            <a:picLocks noChangeAspect="1"/>
          </p:cNvPicPr>
          <p:nvPr/>
        </p:nvPicPr>
        <p:blipFill>
          <a:blip r:embed="rId2" cstate="print">
            <a:lum contrast="-19000"/>
          </a:blip>
          <a:stretch>
            <a:fillRect/>
          </a:stretch>
        </p:blipFill>
        <p:spPr>
          <a:xfrm>
            <a:off x="7092280" y="5733256"/>
            <a:ext cx="1835696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611560" y="119675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COMPONENTE EXTERNA DA AVALIAÇÃO DE DESEMPENHO DO PESSOAL DOCENTE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BOLSA DE AVALIADORES EXTERNOS</a:t>
            </a:r>
            <a:endParaRPr lang="pt-PT" sz="36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1268760"/>
            <a:ext cx="8280920" cy="83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20000"/>
              </a:spcBef>
              <a:buSzPct val="111000"/>
              <a:buFont typeface="Wingdings" pitchFamily="2" charset="2"/>
              <a:buChar char="v"/>
              <a:defRPr lang="pt-PT"/>
            </a:pPr>
            <a:endParaRPr lang="pt-PT" sz="2200" b="1" dirty="0" smtClean="0"/>
          </a:p>
          <a:p>
            <a:pPr marL="342900" indent="-342900" algn="just">
              <a:spcBef>
                <a:spcPct val="20000"/>
              </a:spcBef>
              <a:buSzPct val="111000"/>
              <a:buFont typeface="Wingdings" pitchFamily="2" charset="2"/>
              <a:buChar char="v"/>
              <a:defRPr lang="pt-PT"/>
            </a:pPr>
            <a:endParaRPr lang="pt-PT" sz="2200" b="1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1052736"/>
            <a:ext cx="856895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Aft>
                <a:spcPts val="1800"/>
              </a:spcAft>
              <a:buClr>
                <a:srgbClr val="0FA0BE"/>
              </a:buClr>
            </a:pPr>
            <a:r>
              <a:rPr lang="pt-PT" sz="2600" dirty="0" smtClean="0">
                <a:latin typeface="Century Gothic" pitchFamily="34" charset="0"/>
              </a:rPr>
              <a:t>É coordenada e gerida pelo Diretor Regional dos Recursos Humanos e da Administração Educativa, a quem compete</a:t>
            </a:r>
            <a:r>
              <a:rPr lang="pt-PT" sz="2800" dirty="0" smtClean="0">
                <a:latin typeface="Century Gothic" pitchFamily="34" charset="0"/>
              </a:rPr>
              <a:t>: 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 Desenvolver os procedimentos necessários à constituição e atualização da bolsa;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 Calendarizar os procedimentos de avaliação externa respeitando os prazos expressamente indicados e divulgando aos intervenientes;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Afetar o avaliador  externo a cada avaliado;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Apoiar os avaliadores e monitorizar o processo de avaliação externa;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endParaRPr lang="pt-PT" sz="28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33265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BOLSA DE AVALIADORES EXTERNOS DA R.A.M.</a:t>
            </a:r>
            <a:endParaRPr lang="pt-PT" sz="36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1268760"/>
            <a:ext cx="8280920" cy="83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20000"/>
              </a:spcBef>
              <a:buSzPct val="111000"/>
              <a:buFont typeface="Wingdings" pitchFamily="2" charset="2"/>
              <a:buChar char="v"/>
              <a:defRPr lang="pt-PT"/>
            </a:pPr>
            <a:endParaRPr lang="pt-PT" sz="2200" b="1" dirty="0" smtClean="0"/>
          </a:p>
          <a:p>
            <a:pPr marL="342900" indent="-342900" algn="just">
              <a:spcBef>
                <a:spcPct val="20000"/>
              </a:spcBef>
              <a:buSzPct val="111000"/>
              <a:buFont typeface="Wingdings" pitchFamily="2" charset="2"/>
              <a:buChar char="v"/>
              <a:defRPr lang="pt-PT"/>
            </a:pPr>
            <a:endParaRPr lang="pt-PT" sz="2200" b="1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0" y="1484784"/>
            <a:ext cx="8820472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8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r>
              <a:rPr lang="pt-PT" sz="2600" dirty="0" smtClean="0">
                <a:latin typeface="Century Gothic" pitchFamily="34" charset="0"/>
              </a:rPr>
              <a:t>É constituída, até ao momento por um total de 323 docentes: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 100 </a:t>
            </a:r>
            <a:r>
              <a:rPr lang="pt-PT" sz="2600" dirty="0" smtClean="0">
                <a:latin typeface="Century Gothic" pitchFamily="34" charset="0"/>
              </a:rPr>
              <a:t>das </a:t>
            </a:r>
            <a:r>
              <a:rPr lang="pt-PT" sz="2600" dirty="0" smtClean="0">
                <a:latin typeface="Century Gothic" pitchFamily="34" charset="0"/>
              </a:rPr>
              <a:t>creches, unidades de educação pré- escolar e 1ºciclo do ensino básico;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 223 </a:t>
            </a:r>
            <a:r>
              <a:rPr lang="pt-PT" sz="2600" dirty="0" smtClean="0">
                <a:latin typeface="Century Gothic" pitchFamily="34" charset="0"/>
              </a:rPr>
              <a:t>dos </a:t>
            </a:r>
            <a:r>
              <a:rPr lang="pt-PT" sz="2600" dirty="0" smtClean="0">
                <a:latin typeface="Century Gothic" pitchFamily="34" charset="0"/>
              </a:rPr>
              <a:t>2º, 3º Ciclos do ensino básico e ensino secundário;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26064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7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OBSERVAÇÃO DE ATIVIDADES EDUCATIVAS, AULAS OU ESTRATÉGIAS DE INTERVENÇÃO COMPREENDE DOIS PERÍODOS DE AVALIAÇÃO:</a:t>
            </a:r>
            <a:endParaRPr lang="pt-PT" sz="27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1052736"/>
            <a:ext cx="8820472" cy="4719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Aft>
                <a:spcPts val="1800"/>
              </a:spcAft>
              <a:buClr>
                <a:srgbClr val="0FA0BE"/>
              </a:buClr>
            </a:pPr>
            <a:endParaRPr lang="pt-PT" sz="28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r>
              <a:rPr lang="pt-PT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1º Período – 01/01/2014 a 31/08/2014</a:t>
            </a:r>
          </a:p>
          <a:p>
            <a:pPr marL="914400" lvl="3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Rececionados 257 requerimentos, sendo 232 obrigatórios(2º e 4º escalões) e 25 facultativos (restantes escalões).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r>
              <a:rPr lang="pt-PT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2º Período – 01/09/2014 a 31/08/2015</a:t>
            </a:r>
          </a:p>
          <a:p>
            <a:pPr marL="914400" lvl="3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Apresentados 678 pedidos, sendo 606 obrigatórios(2º e 4º escalões) e 72 facultativos (restantes escalões).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51520" y="5877272"/>
            <a:ext cx="86044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Nota: </a:t>
            </a:r>
            <a:r>
              <a:rPr lang="pt-PT" sz="2300" dirty="0" smtClean="0">
                <a:latin typeface="Century Gothic" pitchFamily="34" charset="0"/>
              </a:rPr>
              <a:t>Presentemente encontram-se afetos 140  avaliadores externos no universo de avaliados no 1º período.</a:t>
            </a:r>
            <a:endParaRPr lang="pt-PT" sz="2300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BOLSA DE AVALIADORES EXTERNOS </a:t>
            </a:r>
            <a:endParaRPr lang="pt-PT" sz="36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908720"/>
            <a:ext cx="88204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 Aos docentes afetos à função de avaliador externo que não estejam a exercer as funções em exclusividade, é concedida a redução até 2 tempos da componente não letiva de estabelecimento. 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A partir do 2º avaliado, o avaliador beneficia de uma redução de 1 tempo da componente letiva, por cada avaliado atribuído.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Os avaliadores externos deverão ter pelo menos 2 avaliados atribuídos.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re-drrhae-pequeno.png"/>
          <p:cNvPicPr>
            <a:picLocks noChangeAspect="1"/>
          </p:cNvPicPr>
          <p:nvPr/>
        </p:nvPicPr>
        <p:blipFill>
          <a:blip r:embed="rId2" cstate="print">
            <a:lum contrast="-19000"/>
          </a:blip>
          <a:stretch>
            <a:fillRect/>
          </a:stretch>
        </p:blipFill>
        <p:spPr>
          <a:xfrm>
            <a:off x="7092280" y="5733256"/>
            <a:ext cx="1835696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611560" y="1556792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COMISSÃO DE ACOMPANHAMENTO DA COMPONENTE EXTERNA DA AVALIAÇÃO DOS DOCENTES </a:t>
            </a:r>
            <a:br>
              <a:rPr lang="pt-P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pt-PT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33265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COMISSÃO DE ACOMPANHAMENTO DA COMPONENTE EXTERNA DA AVALIAÇÃO DOS DOCENTES</a:t>
            </a:r>
            <a:endParaRPr lang="pt-PT" sz="3200" dirty="0">
              <a:latin typeface="Century Gothic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2564904"/>
            <a:ext cx="88204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Procederá à aferição e acompanhamento das necessidades aferidas ao nível da componente externa da avaliação de desempenho do pessoal docente, ao nível técnico, pedagógico e formativo.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endParaRPr lang="pt-PT" sz="26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332656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COMISSÃO DE ACOMPANHAMENTO DA COMPONENTE EXTERNA DA AVALIAÇÃO DOS DOCENTES É COMPOSTA POR:</a:t>
            </a:r>
            <a:endParaRPr lang="pt-PT" sz="3000" dirty="0">
              <a:latin typeface="Century Gothic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2420887"/>
            <a:ext cx="88204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1 docente da área da Educação;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1 docente de Educação Especial;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1 docente do 1º Ciclo do Ensino Básico 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1 docente da área das Línguas dos 2.º e 3.º ciclos do Ensino Básico e do Ensino Secundário; 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332656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COMISSÃO DE ACOMPANHAMENTO DA COMPONENTE EXTERNA DA AVALIAÇÃO DOS DOCENTES É COMPOSTA POR:</a:t>
            </a:r>
            <a:endParaRPr lang="pt-PT" sz="3000" dirty="0">
              <a:latin typeface="Century Gothic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2204864"/>
            <a:ext cx="882047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1 docente de Ciências Humanas e Sociais dos 2.º e 3.º ciclos do Ensino Básico e do Ensino Secundário;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1 docente da área das Ciências Exatas da Natureza e Tecnologias dos 2.º e 3.º ciclos do Ensino Básico e Ensino Secundário 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1 docente da área das Expressões dos 2.º e 3.º ciclos do Ensino Básico e do Ensino Secundário.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endParaRPr lang="pt-PT" sz="26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re-drrha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6315" y="1254247"/>
            <a:ext cx="8531369" cy="434950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1520" y="47667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OBJETIVOS DA AVALIAÇÃO</a:t>
            </a:r>
            <a:endParaRPr lang="pt-PT" sz="36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126876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endParaRPr lang="pt-PT" sz="3600" dirty="0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323528" y="1340768"/>
            <a:ext cx="8352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6AA6B4"/>
              </a:buClr>
            </a:pPr>
            <a:r>
              <a:rPr lang="pt-PT" sz="2600" dirty="0" smtClean="0">
                <a:latin typeface="Century Gothic" pitchFamily="34" charset="0"/>
              </a:rPr>
              <a:t>A avaliação do desempenho do pessoal docente visa: </a:t>
            </a:r>
          </a:p>
          <a:p>
            <a:pPr algn="just">
              <a:buClr>
                <a:srgbClr val="6AA6B4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algn="just"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600" dirty="0" smtClean="0">
                <a:latin typeface="Century Gothic" pitchFamily="34" charset="0"/>
              </a:rPr>
              <a:t>A melhoria da qualidade das atividades educativas das crianças e das aprendizagens dos alunos, das estratégias de intervenção com jovens e adultos com necessidades especiais, bem como a valorização e o desenvolvimento profissional dos docentes;</a:t>
            </a:r>
          </a:p>
          <a:p>
            <a:pPr algn="just">
              <a:buClr>
                <a:srgbClr val="6AA6B4"/>
              </a:buClr>
            </a:pPr>
            <a:endParaRPr lang="pt-PT" sz="1200" dirty="0" smtClean="0">
              <a:latin typeface="Century Gothic" pitchFamily="34" charset="0"/>
            </a:endParaRPr>
          </a:p>
          <a:p>
            <a:pPr algn="just"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600" dirty="0" smtClean="0">
                <a:latin typeface="Century Gothic" pitchFamily="34" charset="0"/>
              </a:rPr>
              <a:t>A melhoria da prática pedagógica;</a:t>
            </a:r>
          </a:p>
          <a:p>
            <a:pPr algn="just">
              <a:buClr>
                <a:srgbClr val="6AA6B4"/>
              </a:buClr>
            </a:pPr>
            <a:endParaRPr lang="pt-PT" sz="1200" dirty="0" smtClean="0">
              <a:latin typeface="Century Gothic" pitchFamily="34" charset="0"/>
            </a:endParaRPr>
          </a:p>
          <a:p>
            <a:pPr algn="just"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600" dirty="0" smtClean="0">
                <a:latin typeface="Century Gothic" pitchFamily="34" charset="0"/>
              </a:rPr>
              <a:t>A valorização e aperfeiçoamento individual;</a:t>
            </a:r>
          </a:p>
          <a:p>
            <a:pPr algn="just">
              <a:buClr>
                <a:srgbClr val="6AA6B4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algn="just">
              <a:buClr>
                <a:srgbClr val="6AA6B4"/>
              </a:buClr>
            </a:pPr>
            <a:endParaRPr lang="pt-PT" sz="2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1520" y="47667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OBJETIVOS DA AVALIAÇÃO</a:t>
            </a:r>
            <a:endParaRPr lang="pt-PT" sz="36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23528" y="1340768"/>
            <a:ext cx="8352928" cy="4935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6AA6B4"/>
              </a:buClr>
            </a:pPr>
            <a:endParaRPr lang="pt-PT" sz="1200" dirty="0" smtClean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800" dirty="0" smtClean="0">
                <a:latin typeface="Century Gothic" pitchFamily="34" charset="0"/>
              </a:rPr>
              <a:t>Identificar as necessidades de formação do pessoal docente;</a:t>
            </a:r>
          </a:p>
          <a:p>
            <a:pPr algn="just">
              <a:lnSpc>
                <a:spcPct val="150000"/>
              </a:lnSpc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800" dirty="0" smtClean="0">
                <a:latin typeface="Century Gothic" pitchFamily="34" charset="0"/>
              </a:rPr>
              <a:t>Detetar os fatores que influenciam o rendimento Profissional;</a:t>
            </a:r>
          </a:p>
          <a:p>
            <a:pPr algn="just">
              <a:lnSpc>
                <a:spcPct val="150000"/>
              </a:lnSpc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800" dirty="0" smtClean="0">
                <a:latin typeface="Century Gothic" pitchFamily="34" charset="0"/>
              </a:rPr>
              <a:t>Promover o mérito;</a:t>
            </a:r>
          </a:p>
          <a:p>
            <a:pPr algn="just">
              <a:lnSpc>
                <a:spcPct val="150000"/>
              </a:lnSpc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800" dirty="0" smtClean="0">
                <a:latin typeface="Century Gothic" pitchFamily="34" charset="0"/>
              </a:rPr>
              <a:t>Facultar indicadores de gestão;</a:t>
            </a:r>
          </a:p>
          <a:p>
            <a:pPr algn="just">
              <a:lnSpc>
                <a:spcPct val="150000"/>
              </a:lnSpc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800" dirty="0" smtClean="0">
                <a:latin typeface="Century Gothic" pitchFamily="34" charset="0"/>
              </a:rPr>
              <a:t>Promover o trabalho de cooperação;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1520" y="47667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OBJETIVOS DA AVALIAÇÃO</a:t>
            </a:r>
            <a:endParaRPr lang="pt-PT" sz="36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23528" y="1052736"/>
            <a:ext cx="835292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AA6B4"/>
              </a:buClr>
            </a:pPr>
            <a:endParaRPr lang="pt-PT" sz="2600" dirty="0" smtClean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800" dirty="0" smtClean="0">
                <a:latin typeface="Century Gothic" pitchFamily="34" charset="0"/>
              </a:rPr>
              <a:t>Promover o acompanhamento e supervisão da prática docente;</a:t>
            </a:r>
          </a:p>
          <a:p>
            <a:pPr algn="just">
              <a:lnSpc>
                <a:spcPct val="150000"/>
              </a:lnSpc>
              <a:buClr>
                <a:srgbClr val="6AA6B4"/>
              </a:buClr>
            </a:pPr>
            <a:endParaRPr lang="pt-PT" dirty="0" smtClean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800" dirty="0" smtClean="0">
                <a:latin typeface="Century Gothic" pitchFamily="34" charset="0"/>
              </a:rPr>
              <a:t>Valorização do trabalho e da profissão docente;</a:t>
            </a:r>
          </a:p>
          <a:p>
            <a:pPr algn="just">
              <a:lnSpc>
                <a:spcPct val="150000"/>
              </a:lnSpc>
              <a:buClr>
                <a:srgbClr val="6AA6B4"/>
              </a:buClr>
            </a:pPr>
            <a:endParaRPr lang="pt-PT" dirty="0" smtClean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  <a:buClr>
                <a:srgbClr val="6AA6B4"/>
              </a:buClr>
              <a:buFont typeface="Wingdings" pitchFamily="2" charset="2"/>
              <a:buChar char="v"/>
            </a:pPr>
            <a:r>
              <a:rPr lang="pt-PT" sz="2800" dirty="0" smtClean="0">
                <a:latin typeface="Century Gothic" pitchFamily="34" charset="0"/>
              </a:rPr>
              <a:t>Responsabilização do docente quanto ao exercício da sua atividade profissional; </a:t>
            </a:r>
          </a:p>
          <a:p>
            <a:pPr algn="just">
              <a:buClr>
                <a:srgbClr val="6AA6B4"/>
              </a:buClr>
            </a:pPr>
            <a:endParaRPr lang="pt-PT" sz="2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1520" y="33265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NATUREZA DA AVALIAÇÃO</a:t>
            </a:r>
            <a:endParaRPr lang="pt-PT" sz="36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126876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endParaRPr lang="pt-PT" sz="3600" dirty="0" smtClean="0"/>
          </a:p>
        </p:txBody>
      </p:sp>
      <p:sp>
        <p:nvSpPr>
          <p:cNvPr id="9" name="Rectângulo 8"/>
          <p:cNvSpPr/>
          <p:nvPr/>
        </p:nvSpPr>
        <p:spPr>
          <a:xfrm>
            <a:off x="323528" y="4293096"/>
            <a:ext cx="2376264" cy="2232248"/>
          </a:xfrm>
          <a:prstGeom prst="rect">
            <a:avLst/>
          </a:prstGeom>
          <a:solidFill>
            <a:srgbClr val="0C7C92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just">
              <a:tabLst>
                <a:tab pos="36000" algn="l"/>
                <a:tab pos="108000" algn="l"/>
              </a:tabLst>
            </a:pPr>
            <a:r>
              <a:rPr lang="pt-PT" sz="2400" b="1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pt-PT" sz="2600" b="1" dirty="0" smtClean="0">
                <a:solidFill>
                  <a:schemeClr val="tx1"/>
                </a:solidFill>
              </a:rPr>
              <a:t>Componente</a:t>
            </a:r>
            <a:r>
              <a:rPr lang="pt-PT" sz="2400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tabLst>
                <a:tab pos="36000" algn="l"/>
                <a:tab pos="108000" algn="l"/>
              </a:tabLst>
            </a:pPr>
            <a:r>
              <a:rPr lang="pt-PT" sz="3600" b="1" dirty="0" smtClean="0">
                <a:solidFill>
                  <a:schemeClr val="tx1"/>
                </a:solidFill>
              </a:rPr>
              <a:t>EXTERNA</a:t>
            </a:r>
          </a:p>
        </p:txBody>
      </p:sp>
      <p:sp>
        <p:nvSpPr>
          <p:cNvPr id="11" name="Pentágono 10"/>
          <p:cNvSpPr/>
          <p:nvPr/>
        </p:nvSpPr>
        <p:spPr>
          <a:xfrm>
            <a:off x="2879304" y="4293096"/>
            <a:ext cx="6264696" cy="2232248"/>
          </a:xfrm>
          <a:prstGeom prst="homePlat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Ins="504000" rtlCol="0" anchor="ctr" anchorCtr="0">
            <a:noAutofit/>
          </a:bodyPr>
          <a:lstStyle/>
          <a:p>
            <a:pPr algn="just">
              <a:buFont typeface="Arial" pitchFamily="34" charset="0"/>
              <a:buChar char="•"/>
              <a:tabLst>
                <a:tab pos="36000" algn="l"/>
                <a:tab pos="108000" algn="l"/>
              </a:tabLst>
            </a:pP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300" dirty="0" smtClean="0">
                <a:solidFill>
                  <a:schemeClr val="bg1"/>
                </a:solidFill>
              </a:rPr>
              <a:t>Centra-se na dimensão </a:t>
            </a:r>
            <a:r>
              <a:rPr lang="pt-PT" sz="2300" b="1" dirty="0" smtClean="0">
                <a:solidFill>
                  <a:schemeClr val="bg1"/>
                </a:solidFill>
              </a:rPr>
              <a:t>científica e pedagógica</a:t>
            </a:r>
            <a:r>
              <a:rPr lang="pt-PT" sz="23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buFont typeface="Arial" pitchFamily="34" charset="0"/>
              <a:buChar char="•"/>
              <a:tabLst>
                <a:tab pos="36000" algn="l"/>
                <a:tab pos="108000" algn="l"/>
              </a:tabLst>
            </a:pPr>
            <a:r>
              <a:rPr lang="pt-PT" sz="2300" dirty="0" smtClean="0">
                <a:solidFill>
                  <a:schemeClr val="bg1"/>
                </a:solidFill>
              </a:rPr>
              <a:t> Através da </a:t>
            </a:r>
            <a:r>
              <a:rPr lang="pt-PT" sz="2300" b="1" dirty="0" smtClean="0">
                <a:solidFill>
                  <a:schemeClr val="bg1"/>
                </a:solidFill>
              </a:rPr>
              <a:t>observação</a:t>
            </a:r>
            <a:r>
              <a:rPr lang="pt-PT" sz="2300" dirty="0" smtClean="0">
                <a:solidFill>
                  <a:schemeClr val="bg1"/>
                </a:solidFill>
              </a:rPr>
              <a:t> de atividades educativas, </a:t>
            </a:r>
            <a:r>
              <a:rPr lang="pt-PT" sz="2300" b="1" dirty="0" smtClean="0">
                <a:solidFill>
                  <a:schemeClr val="bg1"/>
                </a:solidFill>
              </a:rPr>
              <a:t>aulas</a:t>
            </a:r>
            <a:r>
              <a:rPr lang="pt-PT" sz="2300" dirty="0" smtClean="0">
                <a:solidFill>
                  <a:schemeClr val="bg1"/>
                </a:solidFill>
              </a:rPr>
              <a:t> ou estratégias de intervenção;</a:t>
            </a:r>
          </a:p>
          <a:p>
            <a:pPr algn="just">
              <a:buFont typeface="Arial" pitchFamily="34" charset="0"/>
              <a:buChar char="•"/>
              <a:tabLst>
                <a:tab pos="36000" algn="l"/>
                <a:tab pos="108000" algn="l"/>
              </a:tabLst>
            </a:pPr>
            <a:r>
              <a:rPr lang="pt-PT" sz="2300" dirty="0" smtClean="0">
                <a:solidFill>
                  <a:schemeClr val="bg1"/>
                </a:solidFill>
              </a:rPr>
              <a:t> Por </a:t>
            </a:r>
            <a:r>
              <a:rPr lang="pt-PT" sz="2300" b="1" dirty="0" smtClean="0">
                <a:solidFill>
                  <a:schemeClr val="bg1"/>
                </a:solidFill>
              </a:rPr>
              <a:t>avaliadores externos</a:t>
            </a:r>
            <a:r>
              <a:rPr lang="pt-PT" sz="2300" dirty="0" smtClean="0">
                <a:solidFill>
                  <a:schemeClr val="bg1"/>
                </a:solidFill>
              </a:rPr>
              <a:t>.</a:t>
            </a:r>
            <a:endParaRPr lang="pt-PT" sz="2300" b="1" dirty="0" smtClean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23528" y="105273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dirty="0" smtClean="0">
                <a:latin typeface="Century Gothic" pitchFamily="34" charset="0"/>
              </a:rPr>
              <a:t>A avaliação é composta por </a:t>
            </a:r>
            <a:r>
              <a:rPr lang="pt-PT" sz="2800" b="1" dirty="0" smtClean="0">
                <a:latin typeface="Century Gothic" pitchFamily="34" charset="0"/>
              </a:rPr>
              <a:t>duas</a:t>
            </a:r>
            <a:r>
              <a:rPr lang="pt-PT" sz="2800" dirty="0" smtClean="0">
                <a:latin typeface="Century Gothic" pitchFamily="34" charset="0"/>
              </a:rPr>
              <a:t> </a:t>
            </a:r>
            <a:r>
              <a:rPr lang="pt-PT" sz="2800" b="1" dirty="0" smtClean="0">
                <a:latin typeface="Century Gothic" pitchFamily="34" charset="0"/>
              </a:rPr>
              <a:t>componentes</a:t>
            </a:r>
            <a:r>
              <a:rPr lang="pt-PT" sz="2800" dirty="0" smtClean="0">
                <a:latin typeface="Century Gothic" pitchFamily="34" charset="0"/>
              </a:rPr>
              <a:t>, uma interna e outra externa.</a:t>
            </a:r>
          </a:p>
        </p:txBody>
      </p:sp>
      <p:sp>
        <p:nvSpPr>
          <p:cNvPr id="7" name="Rectângulo 6"/>
          <p:cNvSpPr/>
          <p:nvPr/>
        </p:nvSpPr>
        <p:spPr>
          <a:xfrm>
            <a:off x="323528" y="2060848"/>
            <a:ext cx="2376264" cy="2088232"/>
          </a:xfrm>
          <a:prstGeom prst="rect">
            <a:avLst/>
          </a:prstGeom>
          <a:solidFill>
            <a:srgbClr val="0A697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just">
              <a:tabLst>
                <a:tab pos="36000" algn="l"/>
                <a:tab pos="108000" algn="l"/>
              </a:tabLst>
            </a:pPr>
            <a:r>
              <a:rPr lang="pt-PT" sz="2400" b="1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pt-PT" sz="2400" b="1" dirty="0" smtClean="0">
                <a:solidFill>
                  <a:schemeClr val="tx1"/>
                </a:solidFill>
              </a:rPr>
              <a:t>Componente </a:t>
            </a:r>
          </a:p>
          <a:p>
            <a:pPr algn="just">
              <a:tabLst>
                <a:tab pos="36000" algn="l"/>
                <a:tab pos="108000" algn="l"/>
              </a:tabLst>
            </a:pPr>
            <a:r>
              <a:rPr lang="pt-PT" sz="3600" b="1" dirty="0" smtClean="0">
                <a:solidFill>
                  <a:schemeClr val="tx1"/>
                </a:solidFill>
              </a:rPr>
              <a:t>	INTERNA</a:t>
            </a:r>
          </a:p>
        </p:txBody>
      </p:sp>
      <p:sp>
        <p:nvSpPr>
          <p:cNvPr id="10" name="Pentágono 9"/>
          <p:cNvSpPr/>
          <p:nvPr/>
        </p:nvSpPr>
        <p:spPr>
          <a:xfrm>
            <a:off x="2879304" y="2060848"/>
            <a:ext cx="6264696" cy="2088232"/>
          </a:xfrm>
          <a:prstGeom prst="homePlat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Ins="504000" rtlCol="0" anchor="ctr" anchorCtr="0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pt-PT" sz="2200" dirty="0" smtClean="0">
                <a:solidFill>
                  <a:schemeClr val="bg1"/>
                </a:solidFill>
              </a:rPr>
              <a:t> </a:t>
            </a:r>
            <a:r>
              <a:rPr lang="pt-PT" sz="2300" dirty="0" smtClean="0">
                <a:solidFill>
                  <a:schemeClr val="bg1"/>
                </a:solidFill>
              </a:rPr>
              <a:t>Efetuada pelo </a:t>
            </a:r>
            <a:r>
              <a:rPr lang="pt-PT" sz="2300" b="1" dirty="0" smtClean="0">
                <a:solidFill>
                  <a:schemeClr val="bg1"/>
                </a:solidFill>
              </a:rPr>
              <a:t>estabelecimento</a:t>
            </a:r>
            <a:r>
              <a:rPr lang="pt-PT" sz="2300" dirty="0" smtClean="0">
                <a:solidFill>
                  <a:schemeClr val="bg1"/>
                </a:solidFill>
              </a:rPr>
              <a:t> de educação, de ensino, de </a:t>
            </a:r>
            <a:r>
              <a:rPr lang="pt-PT" sz="2300" b="1" dirty="0" smtClean="0">
                <a:solidFill>
                  <a:schemeClr val="bg1"/>
                </a:solidFill>
              </a:rPr>
              <a:t>instituição</a:t>
            </a:r>
            <a:r>
              <a:rPr lang="pt-PT" sz="2300" dirty="0" smtClean="0">
                <a:solidFill>
                  <a:schemeClr val="bg1"/>
                </a:solidFill>
              </a:rPr>
              <a:t> de educação especial e </a:t>
            </a:r>
            <a:r>
              <a:rPr lang="pt-PT" sz="2300" b="1" dirty="0" smtClean="0">
                <a:solidFill>
                  <a:schemeClr val="bg1"/>
                </a:solidFill>
              </a:rPr>
              <a:t>serviço técnico </a:t>
            </a:r>
            <a:r>
              <a:rPr lang="pt-PT" sz="2300" dirty="0" smtClean="0">
                <a:solidFill>
                  <a:schemeClr val="bg1"/>
                </a:solidFill>
              </a:rPr>
              <a:t>da Direção Regional de Educação;</a:t>
            </a:r>
          </a:p>
          <a:p>
            <a:pPr lvl="0" algn="just">
              <a:buFont typeface="Arial" pitchFamily="34" charset="0"/>
              <a:buChar char="•"/>
            </a:pPr>
            <a:r>
              <a:rPr lang="pt-PT" sz="2300" dirty="0" smtClean="0">
                <a:solidFill>
                  <a:schemeClr val="bg1"/>
                </a:solidFill>
              </a:rPr>
              <a:t> Realizada em </a:t>
            </a:r>
            <a:r>
              <a:rPr lang="pt-PT" sz="2300" b="1" dirty="0" smtClean="0">
                <a:solidFill>
                  <a:schemeClr val="bg1"/>
                </a:solidFill>
              </a:rPr>
              <a:t>todos os escalões</a:t>
            </a:r>
            <a:r>
              <a:rPr lang="pt-PT" sz="2200" dirty="0" smtClean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260648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b="1" dirty="0" smtClean="0">
                <a:latin typeface="Century Gothic" pitchFamily="34" charset="0"/>
              </a:rPr>
              <a:t>A OBSERVAÇÃO DE ATIVIDADES EDUCATIVAS, AULAS OU ESTRATÉGIAS DE INTERVENÇÃO É FACULTATIVA, EXCEPTO NOS SEGUINTES CASOS EM QUE É OBRIGATÓRIA PARA:</a:t>
            </a:r>
            <a:endParaRPr lang="pt-PT" sz="2800" dirty="0">
              <a:latin typeface="Century Gothic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2276872"/>
            <a:ext cx="8352928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Docentes em período probatório;</a:t>
            </a:r>
          </a:p>
          <a:p>
            <a:pPr marL="0" lvl="1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 Docentes integrados nos 2º e 4º escalões da carreira;</a:t>
            </a:r>
          </a:p>
          <a:p>
            <a:pPr marL="0" lvl="1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Para a atribuição da menção de </a:t>
            </a:r>
            <a:r>
              <a:rPr lang="pt-PT" sz="2800" i="1" dirty="0" smtClean="0">
                <a:latin typeface="Century Gothic" pitchFamily="34" charset="0"/>
              </a:rPr>
              <a:t>Excelente</a:t>
            </a:r>
            <a:r>
              <a:rPr lang="pt-PT" sz="2800" dirty="0" smtClean="0">
                <a:latin typeface="Century Gothic" pitchFamily="34" charset="0"/>
              </a:rPr>
              <a:t>, em qualquer escalão;</a:t>
            </a:r>
          </a:p>
          <a:p>
            <a:pPr marL="0" lvl="1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Docentes integrados na carreira que tenham obtido na última avaliação de desempenho a menção de </a:t>
            </a:r>
            <a:r>
              <a:rPr lang="pt-PT" sz="2800" i="1" dirty="0" smtClean="0">
                <a:latin typeface="Century Gothic" pitchFamily="34" charset="0"/>
              </a:rPr>
              <a:t>Insuficiente</a:t>
            </a:r>
            <a:r>
              <a:rPr lang="pt-PT" sz="2800" dirty="0" smtClean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re-drrhae-pequeno.png"/>
          <p:cNvPicPr>
            <a:picLocks noChangeAspect="1"/>
          </p:cNvPicPr>
          <p:nvPr/>
        </p:nvPicPr>
        <p:blipFill>
          <a:blip r:embed="rId2" cstate="print">
            <a:lum contrast="-19000"/>
          </a:blip>
          <a:stretch>
            <a:fillRect/>
          </a:stretch>
        </p:blipFill>
        <p:spPr>
          <a:xfrm>
            <a:off x="7092280" y="5733256"/>
            <a:ext cx="1835696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611560" y="1268760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CONSTITUIÇÃO E FUNCIONAMENTO DA BOLSA DE AVALIADORES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4766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BOLSA DE AVALIADORES</a:t>
            </a:r>
            <a:endParaRPr lang="pt-PT" sz="36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1268760"/>
            <a:ext cx="8280920" cy="83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20000"/>
              </a:spcBef>
              <a:buSzPct val="111000"/>
              <a:buFont typeface="Wingdings" pitchFamily="2" charset="2"/>
              <a:buChar char="v"/>
              <a:defRPr lang="pt-PT"/>
            </a:pPr>
            <a:endParaRPr lang="pt-PT" sz="2200" b="1" dirty="0" smtClean="0"/>
          </a:p>
          <a:p>
            <a:pPr marL="342900" indent="-342900" algn="just">
              <a:spcBef>
                <a:spcPct val="20000"/>
              </a:spcBef>
              <a:buSzPct val="111000"/>
              <a:buFont typeface="Wingdings" pitchFamily="2" charset="2"/>
              <a:buChar char="v"/>
              <a:defRPr lang="pt-PT"/>
            </a:pPr>
            <a:endParaRPr lang="pt-PT" sz="2200" b="1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844824"/>
            <a:ext cx="835292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É constituída na dependência do Diretor Regional dos Recursos Humanos e da Administração Educativa;</a:t>
            </a:r>
          </a:p>
          <a:p>
            <a:pPr marL="0" lvl="1" algn="just">
              <a:spcAft>
                <a:spcPts val="1800"/>
              </a:spcAft>
              <a:buClr>
                <a:srgbClr val="0FA0BE"/>
              </a:buClr>
            </a:pPr>
            <a:endParaRPr lang="pt-PT" sz="2800" dirty="0" smtClean="0">
              <a:latin typeface="Century Gothic" pitchFamily="34" charset="0"/>
            </a:endParaRPr>
          </a:p>
          <a:p>
            <a:pPr marL="0" lvl="1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800" dirty="0" smtClean="0">
                <a:latin typeface="Century Gothic" pitchFamily="34" charset="0"/>
              </a:rPr>
              <a:t>São responsáveis pela avaliação externa da dimensão científica e pedagógica do processo de avaliação de desempenho docente;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</a:pPr>
            <a:endParaRPr lang="pt-PT" sz="28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BOLSA DE AVALIADORES</a:t>
            </a:r>
            <a:endParaRPr lang="pt-PT" sz="36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1268760"/>
            <a:ext cx="8280920" cy="83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20000"/>
              </a:spcBef>
              <a:buSzPct val="111000"/>
              <a:buFont typeface="Wingdings" pitchFamily="2" charset="2"/>
              <a:buChar char="v"/>
              <a:defRPr lang="pt-PT"/>
            </a:pPr>
            <a:endParaRPr lang="pt-PT" sz="2200" b="1" dirty="0" smtClean="0"/>
          </a:p>
          <a:p>
            <a:pPr marL="342900" indent="-342900" algn="just">
              <a:spcBef>
                <a:spcPct val="20000"/>
              </a:spcBef>
              <a:buSzPct val="111000"/>
              <a:buFont typeface="Wingdings" pitchFamily="2" charset="2"/>
              <a:buChar char="v"/>
              <a:defRPr lang="pt-PT"/>
            </a:pPr>
            <a:endParaRPr lang="pt-PT" sz="2200" b="1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1340768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Aft>
                <a:spcPts val="1800"/>
              </a:spcAft>
              <a:buClr>
                <a:srgbClr val="0FA0BE"/>
              </a:buClr>
            </a:pPr>
            <a:r>
              <a:rPr lang="pt-PT" sz="2800" dirty="0" smtClean="0">
                <a:latin typeface="Century Gothic" pitchFamily="34" charset="0"/>
              </a:rPr>
              <a:t>É composta por docentes de todos os grupos de recrutamento que cumulativamente: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Estejam integrados na carreira docente, preferencialmente no 5.º escalão ou superior;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r>
              <a:rPr lang="pt-PT" sz="2600" dirty="0" smtClean="0">
                <a:latin typeface="Century Gothic" pitchFamily="34" charset="0"/>
              </a:rPr>
              <a:t>Sejam titulares de formação em avaliação do desempenho docente, supervisão pedagógica ou com experiência profissional em supervisão pedagógica no âmbito da formação de docentes e com última avaliação do desempenho igual ou superior a Bom.</a:t>
            </a: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endParaRPr lang="pt-PT" sz="2800" dirty="0" smtClean="0">
              <a:latin typeface="Century Gothic" pitchFamily="34" charset="0"/>
            </a:endParaRPr>
          </a:p>
          <a:p>
            <a:pPr marL="457200" lvl="2" algn="just">
              <a:spcAft>
                <a:spcPts val="1800"/>
              </a:spcAft>
              <a:buClr>
                <a:srgbClr val="0FA0BE"/>
              </a:buClr>
              <a:buFont typeface="Wingdings 2" pitchFamily="18" charset="2"/>
              <a:buChar char=""/>
            </a:pPr>
            <a:endParaRPr lang="pt-PT" sz="28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846</Words>
  <Application>Microsoft Office PowerPoint</Application>
  <PresentationFormat>Apresentação no Ecrã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18</vt:i4>
      </vt:variant>
    </vt:vector>
  </HeadingPairs>
  <TitlesOfParts>
    <vt:vector size="20" baseType="lpstr">
      <vt:lpstr>QuizShow</vt:lpstr>
      <vt:lpstr>Técnica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2012-12-17T16:23:29Z</dcterms:created>
  <dcterms:modified xsi:type="dcterms:W3CDTF">2013-11-08T15:49:12Z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2070</vt:i4>
  </property>
  <property fmtid="{D5CDD505-2E9C-101B-9397-08002B2CF9AE}" pid="3" name="_Version">
    <vt:lpwstr>12.0.4518</vt:lpwstr>
  </property>
</Properties>
</file>