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4" r:id="rId6"/>
    <p:sldId id="265" r:id="rId7"/>
    <p:sldId id="266" r:id="rId8"/>
    <p:sldId id="267" r:id="rId9"/>
    <p:sldId id="322" r:id="rId10"/>
    <p:sldId id="268" r:id="rId11"/>
    <p:sldId id="269" r:id="rId12"/>
    <p:sldId id="271" r:id="rId13"/>
    <p:sldId id="272" r:id="rId14"/>
    <p:sldId id="274" r:id="rId15"/>
    <p:sldId id="275" r:id="rId16"/>
    <p:sldId id="276" r:id="rId17"/>
    <p:sldId id="277" r:id="rId18"/>
    <p:sldId id="313" r:id="rId19"/>
    <p:sldId id="298" r:id="rId20"/>
    <p:sldId id="278" r:id="rId21"/>
    <p:sldId id="299" r:id="rId22"/>
    <p:sldId id="300" r:id="rId23"/>
    <p:sldId id="314" r:id="rId24"/>
    <p:sldId id="317" r:id="rId25"/>
    <p:sldId id="285" r:id="rId26"/>
    <p:sldId id="286" r:id="rId27"/>
    <p:sldId id="301" r:id="rId28"/>
    <p:sldId id="302" r:id="rId29"/>
    <p:sldId id="303" r:id="rId30"/>
    <p:sldId id="315" r:id="rId31"/>
    <p:sldId id="304" r:id="rId32"/>
    <p:sldId id="316" r:id="rId33"/>
    <p:sldId id="305" r:id="rId34"/>
    <p:sldId id="306" r:id="rId35"/>
    <p:sldId id="307" r:id="rId36"/>
    <p:sldId id="308" r:id="rId37"/>
    <p:sldId id="310" r:id="rId38"/>
    <p:sldId id="319" r:id="rId39"/>
    <p:sldId id="320" r:id="rId40"/>
    <p:sldId id="321" r:id="rId41"/>
    <p:sldId id="311" r:id="rId42"/>
    <p:sldId id="312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os Miguel Vasconcelos Ponte" initials="CMVP" lastIdx="1" clrIdx="0">
    <p:extLst>
      <p:ext uri="{19B8F6BF-5375-455C-9EA6-DF929625EA0E}">
        <p15:presenceInfo xmlns:p15="http://schemas.microsoft.com/office/powerpoint/2012/main" userId="S::miguel.ponte@madeira.gov.pt::6ad13170-aebd-448b-8bcb-dd5cae43c5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7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1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2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6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1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7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3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0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9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0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08569-9BAE-7B43-B1F9-39B907A7EAD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635BD-AE94-0B43-B195-1FDF30E5E14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6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www.madeira.gov.pt/Portals/16/Documentos/Dossie/Fluxograma.pdf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hyperlink" Target="https://www.madeira.gov.pt/drig/Estrutura/Docente/Dossiers/Avalia%C3%A7%C3%A3o-do-Pessoal-Docente/Avalia%C3%A7%C3%A3o-do-Pessoal-Docente-13/ctl/Read/mid/5069/InformacaoId/47084/UnidadeOrganicaId/26" TargetMode="External"/><Relationship Id="rId4" Type="http://schemas.openxmlformats.org/officeDocument/2006/relationships/image" Target="../media/image2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hyperlink" Target="https://www.madeira.gov.pt/drig/Estrutura/Docente/Dossiers/Avalia%C3%A7%C3%A3o-do-Pessoal-Docente/Avalia%C3%A7%C3%A3o-do-Pessoal-Docente-13/ctl/Read/mid/5069/InformacaoId/16877/UnidadeOrganicaId/26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adeira.pt/drig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988" y="9015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510195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50920" y="2333264"/>
            <a:ext cx="8682362" cy="2149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dirty="0">
                <a:solidFill>
                  <a:srgbClr val="127BC0"/>
                </a:solidFill>
              </a:rPr>
              <a:t>Decreto Regulamentar Regional n.º 13/2018/M, de 15 de </a:t>
            </a:r>
            <a:r>
              <a:rPr lang="en-US" sz="3700" dirty="0" err="1">
                <a:solidFill>
                  <a:srgbClr val="127BC0"/>
                </a:solidFill>
              </a:rPr>
              <a:t>novembro</a:t>
            </a:r>
            <a:endParaRPr lang="en-US" sz="3700" dirty="0">
              <a:solidFill>
                <a:srgbClr val="127BC0"/>
              </a:solidFill>
            </a:endParaRPr>
          </a:p>
          <a:p>
            <a:r>
              <a:rPr lang="en-US" sz="2700" dirty="0">
                <a:solidFill>
                  <a:srgbClr val="127BC0"/>
                </a:solidFill>
              </a:rPr>
              <a:t>1.ª alteração ao DRR n.º 26/2012/M, de 8 de outubro</a:t>
            </a:r>
            <a:br>
              <a:rPr lang="en-US" sz="2700" dirty="0">
                <a:solidFill>
                  <a:srgbClr val="127BC0"/>
                </a:solidFill>
              </a:rPr>
            </a:br>
            <a:endParaRPr lang="en-US" sz="27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1684" y="4083113"/>
            <a:ext cx="81606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Regulamento do Sistema de Avaliação do Desempenho do Pessoal Docente</a:t>
            </a:r>
          </a:p>
        </p:txBody>
      </p:sp>
    </p:spTree>
    <p:extLst>
      <p:ext uri="{BB962C8B-B14F-4D97-AF65-F5344CB8AC3E}">
        <p14:creationId xmlns:p14="http://schemas.microsoft.com/office/powerpoint/2010/main" val="3724931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1E1858C-3B38-4FF7-8A96-E65A1BBF23F2}"/>
              </a:ext>
            </a:extLst>
          </p:cNvPr>
          <p:cNvSpPr/>
          <p:nvPr/>
        </p:nvSpPr>
        <p:spPr>
          <a:xfrm>
            <a:off x="397115" y="2724805"/>
            <a:ext cx="85039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Tendo-se detetado que poderiam ocorrer situações em que houvesse uma falta de suporte documental para consubstanciar a avaliação, passa ser possível ao </a:t>
            </a:r>
            <a:r>
              <a:rPr lang="pt-PT" sz="2000" b="1" dirty="0">
                <a:solidFill>
                  <a:schemeClr val="tx2"/>
                </a:solidFill>
              </a:rPr>
              <a:t>avaliador interno consultar outros elementos documentais </a:t>
            </a:r>
            <a:r>
              <a:rPr lang="pt-PT" sz="2000" b="1" u="sng" dirty="0">
                <a:solidFill>
                  <a:schemeClr val="tx2"/>
                </a:solidFill>
              </a:rPr>
              <a:t>já produzidos</a:t>
            </a:r>
            <a:r>
              <a:rPr lang="pt-PT" sz="2000" b="1" dirty="0">
                <a:solidFill>
                  <a:schemeClr val="tx2"/>
                </a:solidFill>
              </a:rPr>
              <a:t> e contributos </a:t>
            </a:r>
            <a:r>
              <a:rPr lang="pt-PT" sz="2000" dirty="0">
                <a:solidFill>
                  <a:schemeClr val="tx2"/>
                </a:solidFill>
              </a:rPr>
              <a:t>das equipas ou estruturas onde o docente exerceu funções. </a:t>
            </a:r>
          </a:p>
          <a:p>
            <a:r>
              <a:rPr lang="pt-PT" sz="1400" dirty="0">
                <a:solidFill>
                  <a:schemeClr val="tx2"/>
                </a:solidFill>
              </a:rPr>
              <a:t>     </a:t>
            </a: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(n.º 8 do art.º 14.º)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CC3CFFE-F585-4B1C-9B36-B531E25A1F57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3. Elementos </a:t>
            </a:r>
            <a:r>
              <a:rPr lang="en-US" sz="2800" dirty="0" err="1">
                <a:solidFill>
                  <a:srgbClr val="FF0000"/>
                </a:solidFill>
              </a:rPr>
              <a:t>Documentais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9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829EE26-A2DB-4770-B46F-DCBA921C98A7}"/>
              </a:ext>
            </a:extLst>
          </p:cNvPr>
          <p:cNvSpPr/>
          <p:nvPr/>
        </p:nvSpPr>
        <p:spPr>
          <a:xfrm>
            <a:off x="397115" y="2667000"/>
            <a:ext cx="8404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No âmbito da avaliação regular, </a:t>
            </a:r>
            <a:r>
              <a:rPr lang="pt-PT" sz="2000" b="1" dirty="0">
                <a:solidFill>
                  <a:schemeClr val="tx2"/>
                </a:solidFill>
              </a:rPr>
              <a:t>no próximo ano escolar, o projeto docente passará a constituir um documento de entrega obrigatória, com periodicidade anual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u="sng" dirty="0">
                <a:solidFill>
                  <a:schemeClr val="tx2"/>
                </a:solidFill>
              </a:rPr>
              <a:t>independentemente do momento do ciclo em que o docente se encontre</a:t>
            </a:r>
            <a:r>
              <a:rPr lang="pt-PT" sz="2000" dirty="0">
                <a:solidFill>
                  <a:schemeClr val="tx2"/>
                </a:solidFill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A </a:t>
            </a:r>
            <a:r>
              <a:rPr lang="pt-PT" sz="2000" u="sng" dirty="0">
                <a:solidFill>
                  <a:schemeClr val="tx2"/>
                </a:solidFill>
              </a:rPr>
              <a:t>omissão na entrega anual do projeto docente</a:t>
            </a:r>
            <a:r>
              <a:rPr lang="pt-PT" sz="2000" dirty="0">
                <a:solidFill>
                  <a:schemeClr val="tx2"/>
                </a:solidFill>
              </a:rPr>
              <a:t>, à semelhança do que sucede com o relatório de autoavaliação, implicará a </a:t>
            </a:r>
            <a:r>
              <a:rPr lang="pt-PT" sz="2000" b="1" dirty="0">
                <a:solidFill>
                  <a:schemeClr val="tx2"/>
                </a:solidFill>
              </a:rPr>
              <a:t>não contagem do tempo de serviço para efeitos de progressão </a:t>
            </a:r>
            <a:r>
              <a:rPr lang="pt-PT" sz="2000" dirty="0">
                <a:solidFill>
                  <a:schemeClr val="tx2"/>
                </a:solidFill>
              </a:rPr>
              <a:t>na carreira docente.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400" dirty="0">
              <a:solidFill>
                <a:schemeClr val="tx2"/>
              </a:solidFill>
            </a:endParaRP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</a:t>
            </a:r>
            <a:r>
              <a:rPr lang="pt-PT" sz="1400" i="1" dirty="0" err="1">
                <a:solidFill>
                  <a:schemeClr val="tx2"/>
                </a:solidFill>
              </a:rPr>
              <a:t>n.</a:t>
            </a:r>
            <a:r>
              <a:rPr lang="pt-PT" sz="1400" i="1" baseline="30000" dirty="0" err="1">
                <a:solidFill>
                  <a:schemeClr val="tx2"/>
                </a:solidFill>
              </a:rPr>
              <a:t>os</a:t>
            </a:r>
            <a:r>
              <a:rPr lang="pt-PT" sz="1400" i="1" dirty="0">
                <a:solidFill>
                  <a:schemeClr val="tx2"/>
                </a:solidFill>
              </a:rPr>
              <a:t> 4 e 5 do art.º 17.º)</a:t>
            </a:r>
          </a:p>
          <a:p>
            <a:pPr algn="r"/>
            <a:endParaRPr lang="pt-PT" sz="1400" i="1" dirty="0">
              <a:solidFill>
                <a:schemeClr val="tx2"/>
              </a:solidFill>
            </a:endParaRPr>
          </a:p>
          <a:p>
            <a:pPr algn="just"/>
            <a:r>
              <a:rPr lang="pt-PT" sz="1400" b="1" i="1" dirty="0">
                <a:solidFill>
                  <a:schemeClr val="tx2"/>
                </a:solidFill>
              </a:rPr>
              <a:t>Nota: </a:t>
            </a:r>
            <a:r>
              <a:rPr lang="pt-PT" sz="1400" i="1" dirty="0">
                <a:solidFill>
                  <a:schemeClr val="tx2"/>
                </a:solidFill>
              </a:rPr>
              <a:t>O projeto docente deverá conter os compromissos a que o docente se propõe para o ano escolar em questão, para cada parâmetro e de acordo com o projeto educativo da escola, devendo o consequente relatório de autoavaliação demonstrar obrigatoriamente o grau de cumprimento dos mesmos. 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B3DA529-3793-4600-BE6C-1492F09DAA8D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4. Projeto </a:t>
            </a:r>
            <a:r>
              <a:rPr lang="en-US" sz="2800" dirty="0" err="1">
                <a:solidFill>
                  <a:srgbClr val="FF0000"/>
                </a:solidFill>
              </a:rPr>
              <a:t>Docente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78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97115" y="2566105"/>
            <a:ext cx="844504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No seguimento das alterações ao ECD da RAM, aprovadas pelo DLR n.º 7/2018/M, de 17 de abril, a </a:t>
            </a:r>
            <a:r>
              <a:rPr lang="pt-PT" sz="2000" b="1" dirty="0">
                <a:solidFill>
                  <a:schemeClr val="tx2"/>
                </a:solidFill>
              </a:rPr>
              <a:t>observação de atividades educativas ou aulas deixa de ser obrigatória </a:t>
            </a:r>
            <a:r>
              <a:rPr lang="pt-PT" sz="2000" dirty="0">
                <a:solidFill>
                  <a:schemeClr val="tx2"/>
                </a:solidFill>
              </a:rPr>
              <a:t>para: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docentes em período probatório;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docentes integrados nos 2.º e 4.º escalões.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chemeClr val="tx2"/>
                </a:solidFill>
              </a:rPr>
              <a:t>Mantendo-se</a:t>
            </a:r>
            <a:r>
              <a:rPr lang="pt-PT" sz="2000" dirty="0">
                <a:solidFill>
                  <a:schemeClr val="tx2"/>
                </a:solidFill>
              </a:rPr>
              <a:t>, no entanto, como </a:t>
            </a:r>
            <a:r>
              <a:rPr lang="pt-PT" sz="2000" b="1" dirty="0">
                <a:solidFill>
                  <a:schemeClr val="tx2"/>
                </a:solidFill>
              </a:rPr>
              <a:t>procedimento obrigatório </a:t>
            </a:r>
            <a:r>
              <a:rPr lang="pt-PT" sz="2000" dirty="0">
                <a:solidFill>
                  <a:schemeClr val="tx2"/>
                </a:solidFill>
              </a:rPr>
              <a:t>para: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docentes que pretendam a </a:t>
            </a:r>
            <a:r>
              <a:rPr lang="pt-PT" sz="2000" u="sng" dirty="0">
                <a:solidFill>
                  <a:schemeClr val="tx2"/>
                </a:solidFill>
              </a:rPr>
              <a:t>atribuição da menção de </a:t>
            </a:r>
            <a:r>
              <a:rPr lang="pt-PT" sz="2000" i="1" u="sng" dirty="0">
                <a:solidFill>
                  <a:schemeClr val="tx2"/>
                </a:solidFill>
              </a:rPr>
              <a:t>Excelente</a:t>
            </a:r>
            <a:r>
              <a:rPr lang="pt-PT" sz="2000" dirty="0">
                <a:solidFill>
                  <a:schemeClr val="tx2"/>
                </a:solidFill>
              </a:rPr>
              <a:t>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docentes que tenham obtido na </a:t>
            </a:r>
            <a:r>
              <a:rPr lang="pt-PT" sz="2000" u="sng" dirty="0">
                <a:solidFill>
                  <a:schemeClr val="tx2"/>
                </a:solidFill>
              </a:rPr>
              <a:t>última avaliação de desempenho a menção de </a:t>
            </a:r>
            <a:r>
              <a:rPr lang="pt-PT" sz="2000" i="1" u="sng" dirty="0">
                <a:solidFill>
                  <a:schemeClr val="tx2"/>
                </a:solidFill>
              </a:rPr>
              <a:t>Insuficiente</a:t>
            </a:r>
            <a:r>
              <a:rPr lang="pt-PT" sz="2000" u="sng" dirty="0">
                <a:solidFill>
                  <a:schemeClr val="tx2"/>
                </a:solidFill>
              </a:rPr>
              <a:t>.</a:t>
            </a:r>
            <a:r>
              <a:rPr lang="pt-PT" sz="2000" dirty="0">
                <a:solidFill>
                  <a:schemeClr val="tx2"/>
                </a:solidFill>
              </a:rPr>
              <a:t> </a:t>
            </a:r>
          </a:p>
          <a:p>
            <a:pPr algn="just"/>
            <a:endParaRPr lang="pt-PT" sz="1400" dirty="0">
              <a:solidFill>
                <a:schemeClr val="tx2"/>
              </a:solidFill>
            </a:endParaRP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(art.º 18.º)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31FFC37-259C-4DA0-B28F-820471A6D3E4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5. </a:t>
            </a:r>
            <a:r>
              <a:rPr lang="pt-PT" sz="2800" dirty="0">
                <a:solidFill>
                  <a:srgbClr val="FF0000"/>
                </a:solidFill>
              </a:rPr>
              <a:t>Observação de aulas/atividades educativas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47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459834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405268" y="2593103"/>
            <a:ext cx="8433733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No próximo ano escolar </a:t>
            </a:r>
            <a:r>
              <a:rPr lang="pt-PT" sz="2000" b="1" dirty="0">
                <a:solidFill>
                  <a:schemeClr val="tx2"/>
                </a:solidFill>
              </a:rPr>
              <a:t>passará a ser emitida, anualmente, uma apreciação quantitativa fundamentada;</a:t>
            </a:r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A referida </a:t>
            </a:r>
            <a:r>
              <a:rPr lang="pt-PT" sz="2000" b="1" dirty="0">
                <a:solidFill>
                  <a:schemeClr val="tx2"/>
                </a:solidFill>
              </a:rPr>
              <a:t>apreciação deverá ser operacionalizada</a:t>
            </a:r>
            <a:r>
              <a:rPr lang="pt-PT" sz="2000" dirty="0">
                <a:solidFill>
                  <a:schemeClr val="tx2"/>
                </a:solidFill>
              </a:rPr>
              <a:t> </a:t>
            </a:r>
            <a:r>
              <a:rPr lang="pt-PT" sz="2000" b="1" dirty="0">
                <a:solidFill>
                  <a:schemeClr val="tx2"/>
                </a:solidFill>
              </a:rPr>
              <a:t>mediante preenchimento do modelo de ficha de avaliação </a:t>
            </a:r>
            <a:r>
              <a:rPr lang="pt-PT" sz="2000" dirty="0">
                <a:solidFill>
                  <a:schemeClr val="tx2"/>
                </a:solidFill>
              </a:rPr>
              <a:t>definida pela escola, sendo </a:t>
            </a:r>
            <a:r>
              <a:rPr lang="pt-PT" sz="2000" u="sng" dirty="0">
                <a:solidFill>
                  <a:schemeClr val="tx2"/>
                </a:solidFill>
              </a:rPr>
              <a:t>comunicada pelo avaliador ao avaliado por escrito até ao final de cada ano escolar</a:t>
            </a:r>
            <a:r>
              <a:rPr lang="pt-PT" sz="2000" dirty="0">
                <a:solidFill>
                  <a:schemeClr val="tx2"/>
                </a:solidFill>
              </a:rPr>
              <a:t>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O </a:t>
            </a:r>
            <a:r>
              <a:rPr lang="pt-PT" sz="2000" u="sng" dirty="0">
                <a:solidFill>
                  <a:schemeClr val="tx2"/>
                </a:solidFill>
              </a:rPr>
              <a:t>resultado quantitativo para o ciclo avaliativo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resultará da média aritmética simples do resultado das apreciações quantitativas </a:t>
            </a:r>
            <a:r>
              <a:rPr lang="pt-PT" sz="2000" dirty="0">
                <a:solidFill>
                  <a:schemeClr val="tx2"/>
                </a:solidFill>
              </a:rPr>
              <a:t>dos relatórios de autoavaliação anuais entregues no âmbito do referido ciclo.</a:t>
            </a:r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 </a:t>
            </a: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(n.º 5 e 6 do art.º 19.º)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76E60A9D-4C51-4D3F-829B-0EBDF610744B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6. </a:t>
            </a:r>
            <a:r>
              <a:rPr lang="pt-PT" sz="2800" dirty="0">
                <a:solidFill>
                  <a:srgbClr val="FF0000"/>
                </a:solidFill>
              </a:rPr>
              <a:t>Relatório de Autoavaliação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58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0"/>
            <a:ext cx="9223379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459834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419735" y="2604690"/>
            <a:ext cx="84111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Passa a prever-se a </a:t>
            </a:r>
            <a:r>
              <a:rPr lang="pt-PT" sz="2000" b="1" dirty="0">
                <a:solidFill>
                  <a:schemeClr val="tx2"/>
                </a:solidFill>
              </a:rPr>
              <a:t>possibilidade de realizar o desempate entre docentes que venham a obter a mesma menção quantitativa, </a:t>
            </a:r>
            <a:r>
              <a:rPr lang="pt-PT" sz="2000" b="1" u="sng" dirty="0">
                <a:solidFill>
                  <a:schemeClr val="tx2"/>
                </a:solidFill>
              </a:rPr>
              <a:t>mas no âmbito de diferentes sistemas de classificação de avaliação docente </a:t>
            </a:r>
            <a:r>
              <a:rPr lang="pt-PT" sz="2000" dirty="0">
                <a:solidFill>
                  <a:schemeClr val="tx2"/>
                </a:solidFill>
              </a:rPr>
              <a:t>que não equacionem a avaliação das mesmas dimensões;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Apenas nestas situações, o </a:t>
            </a:r>
            <a:r>
              <a:rPr lang="pt-PT" sz="2000" b="1" dirty="0">
                <a:solidFill>
                  <a:schemeClr val="tx2"/>
                </a:solidFill>
              </a:rPr>
              <a:t>desempate</a:t>
            </a:r>
            <a:r>
              <a:rPr lang="pt-PT" sz="2000" dirty="0">
                <a:solidFill>
                  <a:schemeClr val="tx2"/>
                </a:solidFill>
              </a:rPr>
              <a:t> é realizado fazendo uso apenas da </a:t>
            </a:r>
            <a:r>
              <a:rPr lang="pt-PT" sz="2000" b="1" dirty="0">
                <a:solidFill>
                  <a:schemeClr val="tx2"/>
                </a:solidFill>
              </a:rPr>
              <a:t>graduação profissional e da antiguidade </a:t>
            </a:r>
            <a:r>
              <a:rPr lang="pt-PT" sz="2000" dirty="0">
                <a:solidFill>
                  <a:schemeClr val="tx2"/>
                </a:solidFill>
              </a:rPr>
              <a:t>como critérios;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Com esta alteração </a:t>
            </a:r>
            <a:r>
              <a:rPr lang="pt-PT" sz="2000" b="1" dirty="0">
                <a:solidFill>
                  <a:schemeClr val="tx2"/>
                </a:solidFill>
              </a:rPr>
              <a:t>passa a ser possível integrar os docentes avaliados por ponderação curricular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na mesma lista de ordenação de classificações </a:t>
            </a:r>
            <a:r>
              <a:rPr lang="pt-PT" sz="2000" dirty="0">
                <a:solidFill>
                  <a:schemeClr val="tx2"/>
                </a:solidFill>
              </a:rPr>
              <a:t>a ser </a:t>
            </a:r>
            <a:r>
              <a:rPr lang="pt-PT" sz="2000" u="sng" dirty="0">
                <a:solidFill>
                  <a:schemeClr val="tx2"/>
                </a:solidFill>
              </a:rPr>
              <a:t>submetida à aplicação anual de percentis</a:t>
            </a:r>
            <a:r>
              <a:rPr lang="pt-PT" sz="2000" dirty="0">
                <a:solidFill>
                  <a:schemeClr val="tx2"/>
                </a:solidFill>
              </a:rPr>
              <a:t>. </a:t>
            </a: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(n.º 2 do art.º 22.º)</a:t>
            </a:r>
          </a:p>
          <a:p>
            <a:pPr algn="just"/>
            <a:r>
              <a:rPr lang="pt-PT" dirty="0"/>
              <a:t>		</a:t>
            </a:r>
            <a:endParaRPr lang="pt-PT" sz="2000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48B8AA0D-9A9D-44DC-B182-1DA666034809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7. </a:t>
            </a:r>
            <a:r>
              <a:rPr lang="pt-PT" sz="2800" dirty="0">
                <a:solidFill>
                  <a:srgbClr val="FF0000"/>
                </a:solidFill>
              </a:rPr>
              <a:t>Desempates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69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075906" cy="67279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419735" y="3221477"/>
            <a:ext cx="85403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Determina-se que os </a:t>
            </a:r>
            <a:r>
              <a:rPr lang="pt-PT" sz="2000" b="1" dirty="0">
                <a:solidFill>
                  <a:schemeClr val="tx2"/>
                </a:solidFill>
              </a:rPr>
              <a:t>docentes avaliados por SIADAP ou cujo estatuto salvaguarde o direito de progressão </a:t>
            </a:r>
            <a:r>
              <a:rPr lang="pt-PT" sz="2000" dirty="0">
                <a:solidFill>
                  <a:schemeClr val="tx2"/>
                </a:solidFill>
              </a:rPr>
              <a:t>(ex. eleitos locais, dirigentes sindicais, membros de governo, membros de gabinete, etc.) estão </a:t>
            </a:r>
            <a:r>
              <a:rPr lang="pt-PT" sz="2000" u="sng" dirty="0">
                <a:solidFill>
                  <a:schemeClr val="tx2"/>
                </a:solidFill>
              </a:rPr>
              <a:t>dispensados da obrigatoriedade de ter aulas observadas para obtenção da menção de excelente</a:t>
            </a:r>
            <a:r>
              <a:rPr lang="pt-PT" sz="2000" dirty="0">
                <a:solidFill>
                  <a:schemeClr val="tx2"/>
                </a:solidFill>
              </a:rPr>
              <a:t>.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Estes docentes, </a:t>
            </a:r>
            <a:r>
              <a:rPr lang="pt-PT" sz="2000" b="1" dirty="0">
                <a:solidFill>
                  <a:schemeClr val="tx2"/>
                </a:solidFill>
              </a:rPr>
              <a:t>não deverão integrar as listas ordenadas para aplicação de percentis</a:t>
            </a:r>
            <a:r>
              <a:rPr lang="pt-PT" dirty="0">
                <a:solidFill>
                  <a:schemeClr val="tx2"/>
                </a:solidFill>
              </a:rPr>
              <a:t>.</a:t>
            </a:r>
          </a:p>
          <a:p>
            <a:pPr lvl="0" algn="r"/>
            <a:r>
              <a:rPr lang="pt-PT" sz="1400" i="1" dirty="0">
                <a:solidFill>
                  <a:schemeClr val="tx2"/>
                </a:solidFill>
              </a:rPr>
              <a:t> (n.º 6 do art.º 29.º)</a:t>
            </a:r>
          </a:p>
          <a:p>
            <a:pPr lvl="0" algn="just"/>
            <a:r>
              <a:rPr lang="pt-PT" i="1" dirty="0"/>
              <a:t>	</a:t>
            </a:r>
            <a:endParaRPr lang="pt-PT" sz="2000" i="1" dirty="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23B5CD21-55DF-443B-B2BC-FC12324A6531}"/>
              </a:ext>
            </a:extLst>
          </p:cNvPr>
          <p:cNvSpPr/>
          <p:nvPr/>
        </p:nvSpPr>
        <p:spPr>
          <a:xfrm>
            <a:off x="313152" y="1363207"/>
            <a:ext cx="863559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8. </a:t>
            </a:r>
            <a:r>
              <a:rPr lang="pt-PT" sz="2800" dirty="0">
                <a:solidFill>
                  <a:srgbClr val="FF0000"/>
                </a:solidFill>
              </a:rPr>
              <a:t>Avaliações por SIADAP ou estatuto que salvaguarde o direito de progressão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414548"/>
            <a:ext cx="845635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Com a aprovação da Lei do Orçamento de Estado para 2018 (LOE 2018), </a:t>
            </a:r>
            <a:r>
              <a:rPr lang="pt-PT" sz="2000" u="sng" dirty="0">
                <a:solidFill>
                  <a:schemeClr val="tx2"/>
                </a:solidFill>
              </a:rPr>
              <a:t>deixa de estar vedada a prática de atos que consubstanciem valorizações remuneratórias,</a:t>
            </a:r>
            <a:r>
              <a:rPr lang="pt-PT" sz="2000" dirty="0">
                <a:solidFill>
                  <a:schemeClr val="tx2"/>
                </a:solidFill>
              </a:rPr>
              <a:t> passando desta forma a ser </a:t>
            </a:r>
            <a:r>
              <a:rPr lang="pt-PT" sz="2000" b="1" dirty="0">
                <a:solidFill>
                  <a:schemeClr val="tx2"/>
                </a:solidFill>
              </a:rPr>
              <a:t>possível concluir o processo de avaliação do ciclo avaliativo que se prolongou durante o período de congelamento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Nos termos previstos na norma transitória expressa no artigo 3.º do DRR n.º 13/2018/M, </a:t>
            </a:r>
            <a:r>
              <a:rPr lang="pt-PT" sz="2000" u="sng" dirty="0">
                <a:solidFill>
                  <a:schemeClr val="tx2"/>
                </a:solidFill>
              </a:rPr>
              <a:t>para efeitos da primeira progressão na carreira a ocorrer após 1 de janeiro de 2018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é atribuída a todos os docentes a menção qualitativa de </a:t>
            </a:r>
            <a:r>
              <a:rPr lang="pt-PT" sz="2000" b="1" i="1" dirty="0">
                <a:solidFill>
                  <a:schemeClr val="tx2"/>
                </a:solidFill>
              </a:rPr>
              <a:t>Bom </a:t>
            </a:r>
            <a:r>
              <a:rPr lang="pt-PT" sz="2000" b="1" dirty="0">
                <a:solidFill>
                  <a:schemeClr val="tx2"/>
                </a:solidFill>
              </a:rPr>
              <a:t>para conclusão do ciclo avaliativo </a:t>
            </a:r>
            <a:r>
              <a:rPr lang="pt-PT" sz="2000" dirty="0">
                <a:solidFill>
                  <a:schemeClr val="tx2"/>
                </a:solidFill>
              </a:rPr>
              <a:t>em curso, permitindo desde modo a sua operacionalização sem mais formalidades.</a:t>
            </a:r>
          </a:p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54884B46-CC9D-406E-8228-C69A988607A9}"/>
              </a:ext>
            </a:extLst>
          </p:cNvPr>
          <p:cNvSpPr/>
          <p:nvPr/>
        </p:nvSpPr>
        <p:spPr>
          <a:xfrm>
            <a:off x="313152" y="1441094"/>
            <a:ext cx="86355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000" dirty="0">
                <a:solidFill>
                  <a:srgbClr val="127BC0"/>
                </a:solidFill>
              </a:rPr>
              <a:t>(Capítulo referente à 1.ª progressão a ocorrer após 1-1-2018)</a:t>
            </a:r>
          </a:p>
        </p:txBody>
      </p:sp>
    </p:spTree>
    <p:extLst>
      <p:ext uri="{BB962C8B-B14F-4D97-AF65-F5344CB8AC3E}">
        <p14:creationId xmlns:p14="http://schemas.microsoft.com/office/powerpoint/2010/main" val="159179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715" y="0"/>
            <a:ext cx="9366702" cy="73450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4" name="Rectangle 3"/>
          <p:cNvSpPr/>
          <p:nvPr/>
        </p:nvSpPr>
        <p:spPr>
          <a:xfrm>
            <a:off x="313152" y="1441094"/>
            <a:ext cx="86355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1459" y="2839061"/>
            <a:ext cx="84789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lphaLcParenR"/>
            </a:pPr>
            <a:r>
              <a:rPr lang="pt-PT" sz="2000" b="1" dirty="0">
                <a:solidFill>
                  <a:schemeClr val="tx2"/>
                </a:solidFill>
              </a:rPr>
              <a:t>Docentes que pretendam manter uma menção qualitativa de </a:t>
            </a:r>
            <a:r>
              <a:rPr lang="pt-PT" sz="2000" b="1" i="1" dirty="0">
                <a:solidFill>
                  <a:schemeClr val="tx2"/>
                </a:solidFill>
              </a:rPr>
              <a:t>Bom</a:t>
            </a:r>
            <a:r>
              <a:rPr lang="pt-PT" sz="2000" b="1" dirty="0">
                <a:solidFill>
                  <a:schemeClr val="tx2"/>
                </a:solidFill>
              </a:rPr>
              <a:t>: 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u="sng" dirty="0">
                <a:solidFill>
                  <a:schemeClr val="tx2"/>
                </a:solidFill>
              </a:rPr>
              <a:t>Na primeira progressão a ocorrer após o dia 1 de janeiro de 2018</a:t>
            </a:r>
            <a:r>
              <a:rPr lang="pt-PT" sz="2000" dirty="0">
                <a:solidFill>
                  <a:schemeClr val="tx2"/>
                </a:solidFill>
              </a:rPr>
              <a:t>, a menção qualitativa referente ao atual ciclo avaliativo reporta-se a </a:t>
            </a:r>
            <a:r>
              <a:rPr lang="pt-PT" sz="2000" b="1" i="1" dirty="0">
                <a:solidFill>
                  <a:schemeClr val="tx2"/>
                </a:solidFill>
              </a:rPr>
              <a:t>Bom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149698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715" y="0"/>
            <a:ext cx="9366702" cy="73450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4" name="Rectangle 3"/>
          <p:cNvSpPr/>
          <p:nvPr/>
        </p:nvSpPr>
        <p:spPr>
          <a:xfrm>
            <a:off x="313152" y="1441094"/>
            <a:ext cx="86355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749338"/>
            <a:ext cx="847897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lphaLcParenR" startAt="2"/>
            </a:pPr>
            <a:r>
              <a:rPr lang="pt-PT" sz="1700" b="1" dirty="0">
                <a:solidFill>
                  <a:schemeClr val="tx2"/>
                </a:solidFill>
              </a:rPr>
              <a:t>Docentes que tendo obtido 2 menções consecutivas de pelo menos 1 </a:t>
            </a:r>
            <a:r>
              <a:rPr lang="pt-PT" sz="1700" b="1" i="1" dirty="0">
                <a:solidFill>
                  <a:schemeClr val="tx2"/>
                </a:solidFill>
              </a:rPr>
              <a:t>Excelente</a:t>
            </a:r>
            <a:r>
              <a:rPr lang="pt-PT" sz="1700" b="1" dirty="0">
                <a:solidFill>
                  <a:schemeClr val="tx2"/>
                </a:solidFill>
              </a:rPr>
              <a:t> e 1 </a:t>
            </a:r>
            <a:r>
              <a:rPr lang="pt-PT" sz="1700" b="1" i="1" dirty="0">
                <a:solidFill>
                  <a:schemeClr val="tx2"/>
                </a:solidFill>
              </a:rPr>
              <a:t>Muito bom</a:t>
            </a:r>
            <a:r>
              <a:rPr lang="pt-PT" sz="1700" b="1" dirty="0">
                <a:solidFill>
                  <a:schemeClr val="tx2"/>
                </a:solidFill>
              </a:rPr>
              <a:t>, independentemente da ordem, nas avaliações por ponderação curricular realizadas entre 2008 e 2010 e não reuniram o tempo necessário para progressão até 31 de dezembro de 2010: </a:t>
            </a:r>
          </a:p>
          <a:p>
            <a:pPr algn="just"/>
            <a:endParaRPr lang="pt-PT" sz="1700" b="1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1700" i="1" dirty="0">
                <a:solidFill>
                  <a:schemeClr val="tx2"/>
                </a:solidFill>
              </a:rPr>
              <a:t>A </a:t>
            </a:r>
            <a:r>
              <a:rPr lang="pt-PT" sz="1700" i="1" u="sng" dirty="0">
                <a:solidFill>
                  <a:schemeClr val="tx2"/>
                </a:solidFill>
              </a:rPr>
              <a:t>avaliação de Excelente constituirá a avaliação a atribuir ao atual ciclo avaliativo</a:t>
            </a:r>
            <a:r>
              <a:rPr lang="pt-PT" sz="1700" i="1" dirty="0">
                <a:solidFill>
                  <a:schemeClr val="tx2"/>
                </a:solidFill>
              </a:rPr>
              <a:t> do</a:t>
            </a:r>
            <a:r>
              <a:rPr lang="pt-PT" sz="1700" i="1" u="sng" dirty="0">
                <a:solidFill>
                  <a:schemeClr val="tx2"/>
                </a:solidFill>
              </a:rPr>
              <a:t> </a:t>
            </a:r>
            <a:r>
              <a:rPr lang="pt-PT" sz="1700" i="1" dirty="0">
                <a:solidFill>
                  <a:schemeClr val="tx2"/>
                </a:solidFill>
              </a:rPr>
              <a:t>docente, </a:t>
            </a:r>
            <a:r>
              <a:rPr lang="pt-PT" sz="1700" b="1" i="1" dirty="0">
                <a:solidFill>
                  <a:schemeClr val="tx2"/>
                </a:solidFill>
              </a:rPr>
              <a:t>não havendo lugar à aplicação de percentis, nem à opção pela conclusão do processo avaliativo</a:t>
            </a:r>
            <a:r>
              <a:rPr lang="pt-PT" sz="1700" i="1" dirty="0">
                <a:solidFill>
                  <a:schemeClr val="tx2"/>
                </a:solidFill>
              </a:rPr>
              <a:t>;</a:t>
            </a:r>
          </a:p>
          <a:p>
            <a:pPr algn="just"/>
            <a:endParaRPr lang="pt-PT" sz="1700" i="1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1700" i="1" u="sng" dirty="0">
                <a:solidFill>
                  <a:schemeClr val="tx2"/>
                </a:solidFill>
              </a:rPr>
              <a:t>Estes docentes beneficiam de uma redução de 1 ano</a:t>
            </a:r>
            <a:r>
              <a:rPr lang="pt-PT" sz="1700" i="1" dirty="0">
                <a:solidFill>
                  <a:schemeClr val="tx2"/>
                </a:solidFill>
              </a:rPr>
              <a:t> no âmbito da primeira progressão a ocorrer após o dia 1 de janeiro de 2018;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sz="1700" i="1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1700" i="1" dirty="0">
                <a:solidFill>
                  <a:schemeClr val="tx2"/>
                </a:solidFill>
              </a:rPr>
              <a:t>Esta redução </a:t>
            </a:r>
            <a:r>
              <a:rPr lang="pt-PT" sz="1700" i="1" u="sng" dirty="0">
                <a:solidFill>
                  <a:schemeClr val="tx2"/>
                </a:solidFill>
              </a:rPr>
              <a:t>não poderá ser acumulada com as bonificações</a:t>
            </a:r>
            <a:r>
              <a:rPr lang="pt-PT" sz="1700" i="1" dirty="0">
                <a:solidFill>
                  <a:schemeClr val="tx2"/>
                </a:solidFill>
              </a:rPr>
              <a:t> previstas no artigo 23.º do DRR n.º 26/2012/M.</a:t>
            </a:r>
            <a:endParaRPr lang="pt-PT" sz="1700" i="1" dirty="0"/>
          </a:p>
        </p:txBody>
      </p:sp>
    </p:spTree>
    <p:extLst>
      <p:ext uri="{BB962C8B-B14F-4D97-AF65-F5344CB8AC3E}">
        <p14:creationId xmlns:p14="http://schemas.microsoft.com/office/powerpoint/2010/main" val="282556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404" y="0"/>
            <a:ext cx="9366702" cy="72030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58BF91C1-6809-4CEC-B056-E27B060BA4B4}"/>
              </a:ext>
            </a:extLst>
          </p:cNvPr>
          <p:cNvSpPr/>
          <p:nvPr/>
        </p:nvSpPr>
        <p:spPr>
          <a:xfrm>
            <a:off x="214618" y="3332218"/>
            <a:ext cx="88892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15984F34-8EA9-41B3-9169-533426D971F6}"/>
              </a:ext>
            </a:extLst>
          </p:cNvPr>
          <p:cNvSpPr/>
          <p:nvPr/>
        </p:nvSpPr>
        <p:spPr>
          <a:xfrm>
            <a:off x="402770" y="2804745"/>
            <a:ext cx="836108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1900" b="1" u="sng" dirty="0">
                <a:solidFill>
                  <a:schemeClr val="tx2"/>
                </a:solidFill>
              </a:rPr>
              <a:t>Exemplo 1:</a:t>
            </a:r>
            <a:r>
              <a:rPr lang="pt-PT" sz="1900" dirty="0">
                <a:solidFill>
                  <a:schemeClr val="tx2"/>
                </a:solidFill>
              </a:rPr>
              <a:t> Um docente posicionado no 3.º escalão da carreira, que tenha obtido nas avaliações por ponderação curricular referentes aos anos de 2009 e 2010, um </a:t>
            </a:r>
            <a:r>
              <a:rPr lang="pt-PT" sz="1900" i="1" dirty="0">
                <a:solidFill>
                  <a:schemeClr val="tx2"/>
                </a:solidFill>
              </a:rPr>
              <a:t>Muito Bom </a:t>
            </a:r>
            <a:r>
              <a:rPr lang="pt-PT" sz="1900" dirty="0">
                <a:solidFill>
                  <a:schemeClr val="tx2"/>
                </a:solidFill>
              </a:rPr>
              <a:t>e um </a:t>
            </a:r>
            <a:r>
              <a:rPr lang="pt-PT" sz="1900" i="1" dirty="0">
                <a:solidFill>
                  <a:schemeClr val="tx2"/>
                </a:solidFill>
              </a:rPr>
              <a:t>Excelente</a:t>
            </a:r>
            <a:r>
              <a:rPr lang="pt-PT" sz="1900" dirty="0">
                <a:solidFill>
                  <a:schemeClr val="tx2"/>
                </a:solidFill>
              </a:rPr>
              <a:t>, mas que a 31/12/2010, detinha apenas 2 anos e 11 meses de tempo de serviço. </a:t>
            </a:r>
          </a:p>
          <a:p>
            <a:pPr lvl="0" algn="just"/>
            <a:endParaRPr lang="pt-PT" sz="1900" dirty="0">
              <a:solidFill>
                <a:schemeClr val="tx2"/>
              </a:solidFill>
            </a:endParaRPr>
          </a:p>
          <a:p>
            <a:pPr lvl="0" algn="just"/>
            <a:r>
              <a:rPr lang="pt-PT" sz="1900" i="1" dirty="0">
                <a:solidFill>
                  <a:schemeClr val="tx2"/>
                </a:solidFill>
              </a:rPr>
              <a:t>Após 1/1/2018, com o descongelamento, vai ser bonificado com 1 ano pelas avaliações consecutivas de 2009 e 2010, e irá progredir em fevereiro de 2018, sem sujeição a percentis, não havendo lugar à conclusão do atual processo de avaliação nos termos do DRR n.º 26/2012/M.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CD01B18F-23BD-42F0-9B0B-5DE9F854CA18}"/>
              </a:ext>
            </a:extLst>
          </p:cNvPr>
          <p:cNvSpPr/>
          <p:nvPr/>
        </p:nvSpPr>
        <p:spPr>
          <a:xfrm>
            <a:off x="313152" y="1441094"/>
            <a:ext cx="86355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60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"/>
            <a:ext cx="9183857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38455A2-18B3-4D99-88E6-29673F9EC39A}"/>
              </a:ext>
            </a:extLst>
          </p:cNvPr>
          <p:cNvSpPr/>
          <p:nvPr/>
        </p:nvSpPr>
        <p:spPr>
          <a:xfrm>
            <a:off x="397115" y="3130424"/>
            <a:ext cx="84725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chemeClr val="tx2"/>
                </a:solidFill>
              </a:rPr>
              <a:t>Com a publicação do Decreto Regulamentar Regional (DRR) n.º 26/2012/M, de 8 de fevereiro, aprovou-se em 2012 num quadro de valorização da função docente e de melhoria da qualidade das atividades educativas das crianças e das aprendizagens dos alunos, permitindo ainda o diagnóstico das necessidades de formação dos educadores e professores, o </a:t>
            </a:r>
            <a:r>
              <a:rPr lang="pt-PT" sz="2000" b="1" dirty="0">
                <a:solidFill>
                  <a:schemeClr val="tx2"/>
                </a:solidFill>
              </a:rPr>
              <a:t>sistema de avaliação do desempenho do pessoal docente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157E47E5-8D32-4125-9ED3-2DF33FD2AE55}"/>
              </a:ext>
            </a:extLst>
          </p:cNvPr>
          <p:cNvSpPr/>
          <p:nvPr/>
        </p:nvSpPr>
        <p:spPr>
          <a:xfrm>
            <a:off x="313152" y="1441094"/>
            <a:ext cx="863559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DRR n.º 13/2018/M, de 15 de novembro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1.ª </a:t>
            </a:r>
            <a:r>
              <a:rPr lang="en-US" sz="2800" dirty="0" err="1">
                <a:solidFill>
                  <a:srgbClr val="FF0000"/>
                </a:solidFill>
              </a:rPr>
              <a:t>alteração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pt-PT" sz="2800" dirty="0">
                <a:solidFill>
                  <a:srgbClr val="FF0000"/>
                </a:solidFill>
              </a:rPr>
              <a:t>Regulamento do Sistema de Avaliação do Desempenho do Pessoal Docente</a:t>
            </a:r>
          </a:p>
        </p:txBody>
      </p:sp>
    </p:spTree>
    <p:extLst>
      <p:ext uri="{BB962C8B-B14F-4D97-AF65-F5344CB8AC3E}">
        <p14:creationId xmlns:p14="http://schemas.microsoft.com/office/powerpoint/2010/main" val="3533030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397115" y="2313642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4550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676530"/>
            <a:ext cx="860817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b="1" dirty="0">
                <a:solidFill>
                  <a:schemeClr val="tx2"/>
                </a:solidFill>
              </a:rPr>
              <a:t>c)	Docentes não contemplados nas alíneas a) e b):</a:t>
            </a:r>
          </a:p>
          <a:p>
            <a:pPr algn="just"/>
            <a:endParaRPr lang="pt-PT" sz="2000" b="1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700" b="1" i="1" u="sng" dirty="0">
                <a:solidFill>
                  <a:schemeClr val="tx2"/>
                </a:solidFill>
              </a:rPr>
              <a:t>Poderão optar </a:t>
            </a:r>
            <a:r>
              <a:rPr lang="pt-PT" sz="1700" i="1" u="sng" dirty="0">
                <a:solidFill>
                  <a:schemeClr val="tx2"/>
                </a:solidFill>
              </a:rPr>
              <a:t>entre a utilização da menção quantitativa mais elevada, de entre as obtidas por ponderação curricular até 2012</a:t>
            </a:r>
            <a:r>
              <a:rPr lang="pt-PT" sz="1700" i="1" dirty="0">
                <a:solidFill>
                  <a:schemeClr val="tx2"/>
                </a:solidFill>
              </a:rPr>
              <a:t>, desde que não tenham sido consideradas em progressões anteriores, </a:t>
            </a:r>
            <a:r>
              <a:rPr lang="pt-PT" sz="1700" i="1" u="sng" dirty="0">
                <a:solidFill>
                  <a:schemeClr val="tx2"/>
                </a:solidFill>
              </a:rPr>
              <a:t>ou pela conclusão do atual ciclo avaliativo ao abrigo do DRR n.º 26/2012/M</a:t>
            </a:r>
            <a:r>
              <a:rPr lang="pt-PT" sz="1700" i="1" dirty="0">
                <a:solidFill>
                  <a:schemeClr val="tx2"/>
                </a:solidFill>
              </a:rPr>
              <a:t>;</a:t>
            </a:r>
          </a:p>
          <a:p>
            <a:pPr algn="just"/>
            <a:endParaRPr lang="pt-PT" sz="1700" i="1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700" i="1" dirty="0">
                <a:solidFill>
                  <a:schemeClr val="tx2"/>
                </a:solidFill>
              </a:rPr>
              <a:t>A classificação quantitativa resultante daquela opção </a:t>
            </a:r>
            <a:r>
              <a:rPr lang="pt-PT" sz="1700" i="1" u="sng" dirty="0">
                <a:solidFill>
                  <a:schemeClr val="tx2"/>
                </a:solidFill>
              </a:rPr>
              <a:t>será sujeita à aplicação de percentis</a:t>
            </a:r>
            <a:r>
              <a:rPr lang="pt-PT" sz="1700" i="1" dirty="0">
                <a:solidFill>
                  <a:schemeClr val="tx2"/>
                </a:solidFill>
              </a:rPr>
              <a:t>;</a:t>
            </a:r>
          </a:p>
          <a:p>
            <a:pPr algn="just"/>
            <a:endParaRPr lang="pt-PT" sz="1700" i="1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700" i="1" u="sng" dirty="0">
                <a:solidFill>
                  <a:schemeClr val="tx2"/>
                </a:solidFill>
              </a:rPr>
              <a:t>Caso se se confirme a menção de Muito bom ou Excelente, resultará a atribuição de uma bonificação</a:t>
            </a:r>
            <a:r>
              <a:rPr lang="pt-PT" sz="1700" i="1" dirty="0">
                <a:solidFill>
                  <a:schemeClr val="tx2"/>
                </a:solidFill>
              </a:rPr>
              <a:t> a atribuir no escalão seguinte (6 meses ou 1 ano).</a:t>
            </a:r>
          </a:p>
          <a:p>
            <a:pPr algn="just"/>
            <a:endParaRPr lang="pt-PT" i="1" dirty="0">
              <a:solidFill>
                <a:schemeClr val="tx2"/>
              </a:solidFill>
            </a:endParaRPr>
          </a:p>
          <a:p>
            <a:pPr algn="just"/>
            <a:r>
              <a:rPr lang="pt-PT" sz="1400" b="1" i="1" dirty="0">
                <a:solidFill>
                  <a:schemeClr val="tx2"/>
                </a:solidFill>
              </a:rPr>
              <a:t>Nota: </a:t>
            </a:r>
            <a:r>
              <a:rPr lang="pt-PT" sz="1400" i="1" dirty="0">
                <a:solidFill>
                  <a:schemeClr val="tx2"/>
                </a:solidFill>
              </a:rPr>
              <a:t>A opção pela conclusão do atual ciclo avaliativo ao abrigo do DRR n.º 26/2012/M, com o objetivo de atingir a menção de Excelente, obrigará à submissão de aulas observadas.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EC3B4431-662A-45D7-B75B-0B2E914D4808}"/>
              </a:ext>
            </a:extLst>
          </p:cNvPr>
          <p:cNvSpPr/>
          <p:nvPr/>
        </p:nvSpPr>
        <p:spPr>
          <a:xfrm>
            <a:off x="313152" y="1441094"/>
            <a:ext cx="86355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9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404" y="0"/>
            <a:ext cx="9366702" cy="72030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89063" y="2911317"/>
            <a:ext cx="854031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1900" b="1" u="sng" dirty="0">
                <a:solidFill>
                  <a:schemeClr val="tx2"/>
                </a:solidFill>
              </a:rPr>
              <a:t>Exemplo 2</a:t>
            </a:r>
            <a:r>
              <a:rPr lang="pt-PT" sz="1900" b="1" dirty="0">
                <a:solidFill>
                  <a:schemeClr val="tx2"/>
                </a:solidFill>
              </a:rPr>
              <a:t>: </a:t>
            </a:r>
            <a:r>
              <a:rPr lang="pt-PT" sz="1900" dirty="0">
                <a:solidFill>
                  <a:schemeClr val="tx2"/>
                </a:solidFill>
              </a:rPr>
              <a:t>Docente que tenha obtido na avaliações de 2008 - Bom, 2009 – Muito Bom, 2010 – Bom, 2011 – Excelente e 2012 – Bom, ao abrigo do DLR n.º 17/2010/M. </a:t>
            </a:r>
          </a:p>
          <a:p>
            <a:pPr lvl="0" algn="just"/>
            <a:endParaRPr lang="pt-PT" sz="1900" dirty="0">
              <a:solidFill>
                <a:schemeClr val="tx2"/>
              </a:solidFill>
            </a:endParaRPr>
          </a:p>
          <a:p>
            <a:pPr lvl="0" algn="just"/>
            <a:r>
              <a:rPr lang="pt-PT" sz="1900" i="1" dirty="0">
                <a:solidFill>
                  <a:schemeClr val="tx2"/>
                </a:solidFill>
              </a:rPr>
              <a:t>Este docente pode optar por uma destas avaliações, designadamente a de 2011, em que obteve Excelente, a qual será sujeita a percentis para confirmar aquela menção ou pela conclusão do atual ciclo avaliativo de acordo com o DRR n.º 26/2012/M. </a:t>
            </a:r>
          </a:p>
          <a:p>
            <a:pPr lvl="0" algn="just"/>
            <a:endParaRPr lang="pt-PT" sz="1900" i="1" dirty="0">
              <a:solidFill>
                <a:schemeClr val="tx2"/>
              </a:solidFill>
            </a:endParaRPr>
          </a:p>
          <a:p>
            <a:pPr lvl="0" algn="just"/>
            <a:r>
              <a:rPr lang="pt-PT" sz="1900" i="1" dirty="0">
                <a:solidFill>
                  <a:schemeClr val="tx2"/>
                </a:solidFill>
              </a:rPr>
              <a:t>Independentemente da avaliação final do ciclo, uma eventual bonificação apenas produzirá efeitos no escalão seguinte.</a:t>
            </a:r>
          </a:p>
          <a:p>
            <a:pPr algn="just"/>
            <a:r>
              <a:rPr lang="pt-PT" dirty="0"/>
              <a:t>		</a:t>
            </a:r>
            <a:endParaRPr lang="pt-PT" sz="2000" dirty="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FEF43314-7985-4EC0-AC4A-7A07182CF086}"/>
              </a:ext>
            </a:extLst>
          </p:cNvPr>
          <p:cNvSpPr/>
          <p:nvPr/>
        </p:nvSpPr>
        <p:spPr>
          <a:xfrm>
            <a:off x="313152" y="1441094"/>
            <a:ext cx="86355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827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404" y="0"/>
            <a:ext cx="9366702" cy="72030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911317"/>
            <a:ext cx="8532265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1900" b="1" u="sng" dirty="0">
                <a:solidFill>
                  <a:schemeClr val="tx2"/>
                </a:solidFill>
              </a:rPr>
              <a:t>Exemplo 3</a:t>
            </a:r>
            <a:r>
              <a:rPr lang="pt-PT" sz="1900" b="1" dirty="0">
                <a:solidFill>
                  <a:schemeClr val="tx2"/>
                </a:solidFill>
              </a:rPr>
              <a:t>: </a:t>
            </a:r>
            <a:r>
              <a:rPr lang="pt-PT" sz="1900" dirty="0">
                <a:solidFill>
                  <a:schemeClr val="tx2"/>
                </a:solidFill>
              </a:rPr>
              <a:t>Docente que tenha obtido nas avaliações ao abrigo do DLR n.º 17/2010/M, apenas </a:t>
            </a:r>
            <a:r>
              <a:rPr lang="pt-PT" sz="1900" i="1" dirty="0">
                <a:solidFill>
                  <a:schemeClr val="tx2"/>
                </a:solidFill>
              </a:rPr>
              <a:t>Bom</a:t>
            </a:r>
            <a:r>
              <a:rPr lang="pt-PT" sz="1900" dirty="0">
                <a:solidFill>
                  <a:schemeClr val="tx2"/>
                </a:solidFill>
              </a:rPr>
              <a:t> (ou não tenha obtido consecutivamente 2 avaliações de </a:t>
            </a:r>
            <a:r>
              <a:rPr lang="pt-PT" sz="1900" i="1" dirty="0">
                <a:solidFill>
                  <a:schemeClr val="tx2"/>
                </a:solidFill>
              </a:rPr>
              <a:t>Excelente</a:t>
            </a:r>
            <a:r>
              <a:rPr lang="pt-PT" sz="1900" dirty="0">
                <a:solidFill>
                  <a:schemeClr val="tx2"/>
                </a:solidFill>
              </a:rPr>
              <a:t> ou 1 </a:t>
            </a:r>
            <a:r>
              <a:rPr lang="pt-PT" sz="1900" i="1" dirty="0">
                <a:solidFill>
                  <a:schemeClr val="tx2"/>
                </a:solidFill>
              </a:rPr>
              <a:t>Excelente e Muito Bom</a:t>
            </a:r>
            <a:r>
              <a:rPr lang="pt-PT" sz="1900" dirty="0">
                <a:solidFill>
                  <a:schemeClr val="tx2"/>
                </a:solidFill>
              </a:rPr>
              <a:t>), opte por concluir a avaliação através do DRR n.º 26/2012/M. </a:t>
            </a:r>
          </a:p>
          <a:p>
            <a:pPr lvl="0" algn="just"/>
            <a:endParaRPr lang="pt-PT" sz="1900" dirty="0">
              <a:solidFill>
                <a:schemeClr val="tx2"/>
              </a:solidFill>
            </a:endParaRPr>
          </a:p>
          <a:p>
            <a:pPr lvl="0" algn="just"/>
            <a:r>
              <a:rPr lang="pt-PT" sz="1900" i="1" dirty="0">
                <a:solidFill>
                  <a:schemeClr val="tx2"/>
                </a:solidFill>
              </a:rPr>
              <a:t>O avaliador interno na escola em que se encontra em exercício de funções procede ao preenchimento da ficha de avaliação final, contemplando a componente externa da avaliação caso a mesma tenha sido realizada, a qual será remetida à secção de avaliação docente para aplicação dos percentis, em conjunto com os docentes que optaram pela avaliação obtida entre 2008 e 2012.</a:t>
            </a:r>
            <a:r>
              <a:rPr lang="pt-PT" i="1" dirty="0"/>
              <a:t>		</a:t>
            </a:r>
            <a:endParaRPr lang="pt-PT" sz="2000" i="1" dirty="0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539DC527-5489-4819-B073-7AC2226337C1}"/>
              </a:ext>
            </a:extLst>
          </p:cNvPr>
          <p:cNvSpPr/>
          <p:nvPr/>
        </p:nvSpPr>
        <p:spPr>
          <a:xfrm>
            <a:off x="313152" y="1441094"/>
            <a:ext cx="86355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134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397115" y="2313642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4550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676530"/>
            <a:ext cx="860817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b="1" dirty="0">
                <a:solidFill>
                  <a:schemeClr val="tx2"/>
                </a:solidFill>
              </a:rPr>
              <a:t>d)	Docentes que não possuam avaliação atribuída nos termos do DLR n.º 17/2010/M:</a:t>
            </a:r>
          </a:p>
          <a:p>
            <a:pPr algn="just"/>
            <a:endParaRPr lang="pt-PT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i="1" u="sng" dirty="0">
                <a:solidFill>
                  <a:schemeClr val="tx2"/>
                </a:solidFill>
              </a:rPr>
              <a:t>Concluem obrigatoriamente o processo avaliativo nos termos do DRR n.º 26/2012/M</a:t>
            </a:r>
            <a:r>
              <a:rPr lang="pt-PT" i="1" dirty="0">
                <a:solidFill>
                  <a:schemeClr val="tx2"/>
                </a:solidFill>
              </a:rPr>
              <a:t>, caso não pretendam manter a menção de Bom;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i="1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chemeClr val="tx2"/>
                </a:solidFill>
              </a:rPr>
              <a:t>Deverão sujeitar-se à observação de aulas caso pretendam candidatar-se à menção de Excelente;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i="1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i="1" dirty="0">
                <a:solidFill>
                  <a:schemeClr val="tx2"/>
                </a:solidFill>
              </a:rPr>
              <a:t>As suas avaliações quantitativas finais serão sujeitas à aplicação de percentis para confirmação ou não das menções de Muito Bom ou Excelente.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EC3B4431-662A-45D7-B75B-0B2E914D4808}"/>
              </a:ext>
            </a:extLst>
          </p:cNvPr>
          <p:cNvSpPr/>
          <p:nvPr/>
        </p:nvSpPr>
        <p:spPr>
          <a:xfrm>
            <a:off x="313152" y="1441094"/>
            <a:ext cx="86355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9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397115" y="2313642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4550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397115" y="2676530"/>
            <a:ext cx="86081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i="1" dirty="0">
                <a:solidFill>
                  <a:schemeClr val="tx2"/>
                </a:solidFill>
              </a:rPr>
              <a:t>Para visualizar uma representação gráfica em forma de fluxograma explicativo sobre as diferentes situações por favor aceda ao documento publicado no dossier sobre avaliação de desempenho clicando na imagem.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EC3B4431-662A-45D7-B75B-0B2E914D4808}"/>
              </a:ext>
            </a:extLst>
          </p:cNvPr>
          <p:cNvSpPr/>
          <p:nvPr/>
        </p:nvSpPr>
        <p:spPr>
          <a:xfrm>
            <a:off x="313152" y="1441094"/>
            <a:ext cx="86355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</a:rPr>
              <a:t>Situações e </a:t>
            </a:r>
            <a:r>
              <a:rPr lang="en-US" sz="3200" dirty="0" err="1">
                <a:solidFill>
                  <a:srgbClr val="FF0000"/>
                </a:solidFill>
              </a:rPr>
              <a:t>opções</a:t>
            </a:r>
            <a:endParaRPr lang="en-US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" name="Imagem 3">
            <a:hlinkClick r:id="rId4"/>
            <a:extLst>
              <a:ext uri="{FF2B5EF4-FFF2-40B4-BE49-F238E27FC236}">
                <a16:creationId xmlns:a16="http://schemas.microsoft.com/office/drawing/2014/main" id="{E8371C33-79FB-4FA0-AFA4-88D71D2F6D7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4444" t="34569" r="50000" b="25976"/>
          <a:stretch/>
        </p:blipFill>
        <p:spPr>
          <a:xfrm>
            <a:off x="3666887" y="3815683"/>
            <a:ext cx="1422400" cy="202939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975511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536724" y="2903225"/>
            <a:ext cx="821016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Em caso de mobilidade externa, </a:t>
            </a:r>
            <a:r>
              <a:rPr lang="pt-PT" sz="2000" u="sng" dirty="0">
                <a:solidFill>
                  <a:schemeClr val="tx2"/>
                </a:solidFill>
              </a:rPr>
              <a:t>para aferir qual o regime de avaliação a aplicar</a:t>
            </a:r>
            <a:r>
              <a:rPr lang="pt-PT" sz="2000" dirty="0">
                <a:solidFill>
                  <a:schemeClr val="tx2"/>
                </a:solidFill>
              </a:rPr>
              <a:t> </a:t>
            </a:r>
            <a:r>
              <a:rPr lang="pt-PT" sz="2000" u="sng" dirty="0">
                <a:solidFill>
                  <a:schemeClr val="tx2"/>
                </a:solidFill>
              </a:rPr>
              <a:t>caso o docente pretenda concluir o ciclo avaliativo,</a:t>
            </a:r>
            <a:r>
              <a:rPr lang="pt-PT" sz="2000" dirty="0">
                <a:solidFill>
                  <a:schemeClr val="tx2"/>
                </a:solidFill>
              </a:rPr>
              <a:t> será necessário apurar </a:t>
            </a:r>
            <a:r>
              <a:rPr lang="pt-PT" sz="2000" b="1" dirty="0">
                <a:solidFill>
                  <a:schemeClr val="tx2"/>
                </a:solidFill>
              </a:rPr>
              <a:t>se o mesmo prestou serviço docente efetivo durante, pelo menos, metade do período em avaliação</a:t>
            </a:r>
            <a:r>
              <a:rPr lang="pt-PT" sz="2000" dirty="0">
                <a:solidFill>
                  <a:schemeClr val="tx2"/>
                </a:solidFill>
              </a:rPr>
              <a:t>, na escola;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Excecionalmente, deverá considerar-se </a:t>
            </a:r>
            <a:r>
              <a:rPr lang="pt-PT" sz="2000" b="1" dirty="0">
                <a:solidFill>
                  <a:schemeClr val="tx2"/>
                </a:solidFill>
              </a:rPr>
              <a:t>o dia 1 de setembro de 2012 como data de início do atual ciclo avaliativo, </a:t>
            </a:r>
            <a:r>
              <a:rPr lang="pt-PT" sz="2000" dirty="0">
                <a:solidFill>
                  <a:schemeClr val="tx2"/>
                </a:solidFill>
              </a:rPr>
              <a:t>que terminará com a primeira progressão na carreira a ocorrer após 1 de janeiro de 2018.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2616240-ACA6-4B69-ABC5-B1CB51546D8F}"/>
              </a:ext>
            </a:extLst>
          </p:cNvPr>
          <p:cNvSpPr/>
          <p:nvPr/>
        </p:nvSpPr>
        <p:spPr>
          <a:xfrm>
            <a:off x="313152" y="1441094"/>
            <a:ext cx="86355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3200" dirty="0" err="1">
                <a:solidFill>
                  <a:srgbClr val="FF0000"/>
                </a:solidFill>
              </a:rPr>
              <a:t>Mobilidade</a:t>
            </a:r>
            <a:r>
              <a:rPr lang="en-US" sz="3200" dirty="0">
                <a:solidFill>
                  <a:srgbClr val="FF0000"/>
                </a:solidFill>
              </a:rPr>
              <a:t> Externa</a:t>
            </a:r>
          </a:p>
        </p:txBody>
      </p:sp>
    </p:spTree>
    <p:extLst>
      <p:ext uri="{BB962C8B-B14F-4D97-AF65-F5344CB8AC3E}">
        <p14:creationId xmlns:p14="http://schemas.microsoft.com/office/powerpoint/2010/main" val="315864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44504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Funções técnico-pedagógicas ou cargos em serviços da Administração Pública</a:t>
            </a:r>
          </a:p>
          <a:p>
            <a:pPr lvl="0" algn="just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u="sng" dirty="0">
                <a:solidFill>
                  <a:schemeClr val="tx2"/>
                </a:solidFill>
              </a:rPr>
              <a:t>Caso optem por concluir o ciclo</a:t>
            </a:r>
            <a:r>
              <a:rPr lang="pt-PT" sz="2000" dirty="0">
                <a:solidFill>
                  <a:schemeClr val="tx2"/>
                </a:solidFill>
              </a:rPr>
              <a:t>, a sua avaliação resultará da aplicação do SIADAP-RAM, mediante conversão das avaliações obtidas no âmbito daquele regime, </a:t>
            </a:r>
            <a:r>
              <a:rPr lang="pt-PT" sz="2000" u="sng" dirty="0">
                <a:solidFill>
                  <a:schemeClr val="tx2"/>
                </a:solidFill>
              </a:rPr>
              <a:t>sem sujeição a percentis</a:t>
            </a:r>
            <a:r>
              <a:rPr lang="pt-PT" sz="2000" dirty="0">
                <a:solidFill>
                  <a:schemeClr val="tx2"/>
                </a:solidFill>
              </a:rPr>
              <a:t>, através da fórmula a que se refere o Despacho conjunto n.º 10/2013, de 30 de janeiro.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1" algn="just"/>
            <a:r>
              <a:rPr lang="pt-PT" sz="2000" dirty="0">
                <a:solidFill>
                  <a:schemeClr val="tx2"/>
                </a:solidFill>
              </a:rPr>
              <a:t>CFQ = </a:t>
            </a:r>
            <a:r>
              <a:rPr lang="pt-PT" sz="2000" u="sng" dirty="0">
                <a:solidFill>
                  <a:schemeClr val="tx2"/>
                </a:solidFill>
              </a:rPr>
              <a:t>SCQ × 2 </a:t>
            </a:r>
            <a:endParaRPr lang="pt-PT" sz="2000" dirty="0">
              <a:solidFill>
                <a:schemeClr val="tx2"/>
              </a:solidFill>
            </a:endParaRPr>
          </a:p>
          <a:p>
            <a:pPr lvl="1" algn="just"/>
            <a:r>
              <a:rPr lang="pt-PT" sz="2000" dirty="0">
                <a:solidFill>
                  <a:schemeClr val="tx2"/>
                </a:solidFill>
              </a:rPr>
              <a:t>              NCQ</a:t>
            </a:r>
          </a:p>
          <a:p>
            <a:pPr lvl="1" algn="just"/>
            <a:endParaRPr lang="pt-PT" sz="2000" dirty="0">
              <a:solidFill>
                <a:schemeClr val="tx2"/>
              </a:solidFill>
            </a:endParaRPr>
          </a:p>
          <a:p>
            <a:pPr lvl="1" algn="just"/>
            <a:r>
              <a:rPr lang="pt-PT" sz="2000" dirty="0">
                <a:solidFill>
                  <a:schemeClr val="tx2"/>
                </a:solidFill>
              </a:rPr>
              <a:t>CFQ é a classificação final quantitativa; </a:t>
            </a:r>
          </a:p>
          <a:p>
            <a:pPr lvl="1" algn="just"/>
            <a:r>
              <a:rPr lang="pt-PT" sz="2000" dirty="0">
                <a:solidFill>
                  <a:schemeClr val="tx2"/>
                </a:solidFill>
              </a:rPr>
              <a:t>SCQ é a soma das classificações quantitativas obtidas em SIADAP; </a:t>
            </a:r>
          </a:p>
          <a:p>
            <a:pPr lvl="1" algn="just"/>
            <a:r>
              <a:rPr lang="pt-PT" sz="2000" dirty="0">
                <a:solidFill>
                  <a:schemeClr val="tx2"/>
                </a:solidFill>
              </a:rPr>
              <a:t>NCQ é o número de classificações quantitativas obtidas em SIADAP.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 err="1">
                <a:solidFill>
                  <a:srgbClr val="FF0000"/>
                </a:solidFill>
              </a:rPr>
              <a:t>Mobilidade</a:t>
            </a:r>
            <a:r>
              <a:rPr lang="en-US" sz="2800" dirty="0">
                <a:solidFill>
                  <a:srgbClr val="FF0000"/>
                </a:solidFill>
              </a:rPr>
              <a:t> Externa</a:t>
            </a:r>
          </a:p>
        </p:txBody>
      </p:sp>
    </p:spTree>
    <p:extLst>
      <p:ext uri="{BB962C8B-B14F-4D97-AF65-F5344CB8AC3E}">
        <p14:creationId xmlns:p14="http://schemas.microsoft.com/office/powerpoint/2010/main" val="77293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700" y="2529677"/>
            <a:ext cx="834977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Regime associativo, clubes, outros organismos privados, sem atividade letiva</a:t>
            </a:r>
          </a:p>
          <a:p>
            <a:pPr lvl="0" algn="just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u="sng" dirty="0">
                <a:solidFill>
                  <a:schemeClr val="tx2"/>
                </a:solidFill>
              </a:rPr>
              <a:t>Caso optem por concluir o ciclo avaliativo</a:t>
            </a:r>
            <a:r>
              <a:rPr lang="pt-PT" sz="2000" dirty="0">
                <a:solidFill>
                  <a:schemeClr val="tx2"/>
                </a:solidFill>
              </a:rPr>
              <a:t>, a sua avaliação final resultará da classificação obtida pela aplicação da ficha de ponderação curricular em anexo ao Despacho n.º 113-A/2013, de 13 de julho, alterado pelo Despacho n.º 281/2014, de 4 de novembro;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u="sng" dirty="0">
                <a:solidFill>
                  <a:schemeClr val="tx2"/>
                </a:solidFill>
              </a:rPr>
              <a:t>A classificação obtida deverá integrar a lista ordenada de classificações sujeita à aplicação de percentis</a:t>
            </a:r>
            <a:r>
              <a:rPr lang="pt-PT" sz="2000" dirty="0">
                <a:solidFill>
                  <a:schemeClr val="tx2"/>
                </a:solidFill>
              </a:rPr>
              <a:t> em cada ano escolar;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 err="1">
                <a:solidFill>
                  <a:srgbClr val="FF0000"/>
                </a:solidFill>
              </a:rPr>
              <a:t>Mobilidade</a:t>
            </a:r>
            <a:r>
              <a:rPr lang="en-US" sz="2800" dirty="0">
                <a:solidFill>
                  <a:srgbClr val="FF0000"/>
                </a:solidFill>
              </a:rPr>
              <a:t> Externa</a:t>
            </a:r>
          </a:p>
        </p:txBody>
      </p:sp>
    </p:spTree>
    <p:extLst>
      <p:ext uri="{BB962C8B-B14F-4D97-AF65-F5344CB8AC3E}">
        <p14:creationId xmlns:p14="http://schemas.microsoft.com/office/powerpoint/2010/main" val="220010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700" y="2529677"/>
            <a:ext cx="83917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Docência na Universidade da Madeira</a:t>
            </a:r>
          </a:p>
          <a:p>
            <a:pPr lvl="0" algn="just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u="sng" dirty="0">
                <a:solidFill>
                  <a:schemeClr val="tx2"/>
                </a:solidFill>
              </a:rPr>
              <a:t>Caso optem por concluir o ciclo avaliativo</a:t>
            </a:r>
            <a:r>
              <a:rPr lang="pt-PT" sz="2000" dirty="0">
                <a:solidFill>
                  <a:schemeClr val="tx2"/>
                </a:solidFill>
              </a:rPr>
              <a:t>, a avaliação a ter em conta resultará da conversão proporcional, através da divisão por 10, da última avaliação obtida naquela instituição (escala de 0 a 100 valores);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A classificação obtida, atendendo à inexistência de mecanismos de diferenciação de desempenhos, </a:t>
            </a:r>
            <a:r>
              <a:rPr lang="pt-PT" sz="2000" u="sng" dirty="0">
                <a:solidFill>
                  <a:schemeClr val="tx2"/>
                </a:solidFill>
              </a:rPr>
              <a:t>deverá integrar a lista ordenada de classificações sujeita à aplicação de percentis em cada ano escolar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u="sng" dirty="0">
                <a:solidFill>
                  <a:schemeClr val="tx2"/>
                </a:solidFill>
              </a:rPr>
              <a:t>devendo requerer observação de aulas caso pretendam a obter a menção de </a:t>
            </a:r>
            <a:r>
              <a:rPr lang="pt-PT" sz="2000" i="1" u="sng" dirty="0">
                <a:solidFill>
                  <a:schemeClr val="tx2"/>
                </a:solidFill>
              </a:rPr>
              <a:t>Excelente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 err="1">
                <a:solidFill>
                  <a:srgbClr val="FF0000"/>
                </a:solidFill>
              </a:rPr>
              <a:t>Mobilidade</a:t>
            </a:r>
            <a:r>
              <a:rPr lang="en-US" sz="2800" dirty="0">
                <a:solidFill>
                  <a:srgbClr val="FF0000"/>
                </a:solidFill>
              </a:rPr>
              <a:t> Externa</a:t>
            </a:r>
          </a:p>
        </p:txBody>
      </p:sp>
    </p:spTree>
    <p:extLst>
      <p:ext uri="{BB962C8B-B14F-4D97-AF65-F5344CB8AC3E}">
        <p14:creationId xmlns:p14="http://schemas.microsoft.com/office/powerpoint/2010/main" val="411176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Cargos ou funções cujo enquadramento normativo ou estatuto salvaguarde o direito de progressão na carreira de origem e não tenham funções letivas (ex. Membros de governo, Chefes Gabinete, Dirigentes Sindicais, Autarcas, etc.)</a:t>
            </a:r>
          </a:p>
          <a:p>
            <a:pPr lvl="0" algn="ctr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u="sng" dirty="0">
                <a:solidFill>
                  <a:schemeClr val="tx2"/>
                </a:solidFill>
              </a:rPr>
              <a:t>Caso pretendam concluir o ciclo avaliativo, </a:t>
            </a:r>
            <a:r>
              <a:rPr lang="pt-PT" b="1" u="sng" dirty="0">
                <a:solidFill>
                  <a:schemeClr val="tx2"/>
                </a:solidFill>
              </a:rPr>
              <a:t>são avaliados pela menção qualitativa que lhe tiver sido atribuída na última avaliação do desempenho na carreira no decorrer do escalão anterior</a:t>
            </a:r>
            <a:r>
              <a:rPr lang="pt-PT" dirty="0">
                <a:solidFill>
                  <a:schemeClr val="tx2"/>
                </a:solidFill>
              </a:rPr>
              <a:t>. Em alternativa, poderão solicitar a realização de ponderação curricular (anexo ao Despacho 113-A/2013, de 13 de julho, alterado pelo Despacho n.º 281/2014, de 4 de novembro);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dirty="0">
                <a:solidFill>
                  <a:schemeClr val="tx2"/>
                </a:solidFill>
              </a:rPr>
              <a:t>A classificação obtida no âmbito da referida ponderação, atendendo à salvaguarda do direito de progressão na carreira de origem, </a:t>
            </a:r>
            <a:r>
              <a:rPr lang="pt-PT" u="sng" dirty="0">
                <a:solidFill>
                  <a:schemeClr val="tx2"/>
                </a:solidFill>
              </a:rPr>
              <a:t>não deverá sujeitar-se à aplicação de percentis</a:t>
            </a:r>
            <a:r>
              <a:rPr lang="pt-PT" dirty="0">
                <a:solidFill>
                  <a:schemeClr val="tx2"/>
                </a:solidFill>
              </a:rPr>
              <a:t> ou </a:t>
            </a:r>
            <a:r>
              <a:rPr lang="pt-PT" u="sng" dirty="0">
                <a:solidFill>
                  <a:schemeClr val="tx2"/>
                </a:solidFill>
              </a:rPr>
              <a:t>obrigatoriedade de realização da observação de aulas</a:t>
            </a:r>
            <a:r>
              <a:rPr lang="pt-PT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 err="1">
                <a:solidFill>
                  <a:srgbClr val="FF0000"/>
                </a:solidFill>
              </a:rPr>
              <a:t>Mobilidade</a:t>
            </a:r>
            <a:r>
              <a:rPr lang="en-US" sz="2800" dirty="0">
                <a:solidFill>
                  <a:srgbClr val="FF0000"/>
                </a:solidFill>
              </a:rPr>
              <a:t> Externa</a:t>
            </a:r>
          </a:p>
        </p:txBody>
      </p:sp>
    </p:spTree>
    <p:extLst>
      <p:ext uri="{BB962C8B-B14F-4D97-AF65-F5344CB8AC3E}">
        <p14:creationId xmlns:p14="http://schemas.microsoft.com/office/powerpoint/2010/main" val="298995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0"/>
            <a:ext cx="9263235" cy="7072966"/>
          </a:xfrm>
          <a:prstGeom prst="rect">
            <a:avLst/>
          </a:prstGeom>
          <a:ln w="19050" cmpd="sng">
            <a:solidFill>
              <a:schemeClr val="tx2">
                <a:lumMod val="20000"/>
                <a:lumOff val="80000"/>
              </a:schemeClr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B38402B-966D-4AB4-A5EB-73083823C99F}"/>
              </a:ext>
            </a:extLst>
          </p:cNvPr>
          <p:cNvSpPr/>
          <p:nvPr/>
        </p:nvSpPr>
        <p:spPr>
          <a:xfrm>
            <a:off x="397115" y="3178502"/>
            <a:ext cx="84721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chemeClr val="tx2"/>
                </a:solidFill>
              </a:rPr>
              <a:t>Decorridos 6 anos da publicação do diploma, após auscultação dos diversos intervenientes neste processo de avaliação de desempenho, entendeu-se proceder à implementação de um conjunto de alterações que adequassem o modelo de avaliação do desempenho docente à realidade das escolas e que se consubstanciou na primeira alteração daquele Regulamento, aprovada pelo Decreto Regulamentar Regional (DRR) n.º 13/2018/M, de 15 de novembro.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04328E4C-6B96-415B-A871-CFA4CFF3F516}"/>
              </a:ext>
            </a:extLst>
          </p:cNvPr>
          <p:cNvSpPr/>
          <p:nvPr/>
        </p:nvSpPr>
        <p:spPr>
          <a:xfrm>
            <a:off x="313152" y="1441094"/>
            <a:ext cx="863559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dirty="0">
                <a:solidFill>
                  <a:srgbClr val="127BC0"/>
                </a:solidFill>
              </a:rPr>
              <a:t>DRR n.º 13/2018/M, de 15 de novembro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1.ª </a:t>
            </a:r>
            <a:r>
              <a:rPr lang="en-US" sz="2800" dirty="0" err="1">
                <a:solidFill>
                  <a:srgbClr val="FF0000"/>
                </a:solidFill>
              </a:rPr>
              <a:t>alteração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pt-PT" sz="2800" dirty="0">
                <a:solidFill>
                  <a:srgbClr val="FF0000"/>
                </a:solidFill>
              </a:rPr>
              <a:t>Regulamento do Sistema de Avaliação do Desempenho do Pessoal Docente</a:t>
            </a:r>
          </a:p>
        </p:txBody>
      </p:sp>
    </p:spTree>
    <p:extLst>
      <p:ext uri="{BB962C8B-B14F-4D97-AF65-F5344CB8AC3E}">
        <p14:creationId xmlns:p14="http://schemas.microsoft.com/office/powerpoint/2010/main" val="38147905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Docentes que durante a maior parte do ciclo avaliativo, tenham exercido funções na escola, mas sem atividade letiva  (ex. Coordenador do 1.º ciclo, Funções na Biblioteca, etc.)</a:t>
            </a:r>
          </a:p>
          <a:p>
            <a:pPr lvl="0" algn="ctr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1700" u="sng" dirty="0">
                <a:solidFill>
                  <a:schemeClr val="tx2"/>
                </a:solidFill>
              </a:rPr>
              <a:t>Caso pretendam concluir o ciclo avaliativo</a:t>
            </a:r>
            <a:r>
              <a:rPr lang="pt-PT" sz="1700" b="1" u="sng" dirty="0">
                <a:solidFill>
                  <a:schemeClr val="tx2"/>
                </a:solidFill>
              </a:rPr>
              <a:t>, deverão requerer a realização de uma ponderação curricular </a:t>
            </a:r>
            <a:r>
              <a:rPr lang="pt-PT" sz="1700" dirty="0">
                <a:solidFill>
                  <a:schemeClr val="tx2"/>
                </a:solidFill>
              </a:rPr>
              <a:t>nos termos do n.º 2 do artigo 1.º da Portaria n.º 3/2013, de 30 de janeiro, mediante aplicação da ficha de ponderação curricular em anexo ao Despacho 113-A/2013, de 13 de julho, alterado pelo Despacho n.º 281/2014, de 4 de novembro;</a:t>
            </a:r>
          </a:p>
          <a:p>
            <a:pPr lvl="0" algn="just"/>
            <a:endParaRPr lang="pt-PT" sz="17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1700" dirty="0">
                <a:solidFill>
                  <a:schemeClr val="tx2"/>
                </a:solidFill>
              </a:rPr>
              <a:t>Os docentes nesta situação, em virtude de não terem horário letivo distribuído, </a:t>
            </a:r>
            <a:r>
              <a:rPr lang="pt-PT" sz="1700" u="sng" dirty="0">
                <a:solidFill>
                  <a:schemeClr val="tx2"/>
                </a:solidFill>
              </a:rPr>
              <a:t>não reúnem de momento condições para submissão à avaliação externa para efeitos de atribuição da menção de Excelente</a:t>
            </a:r>
            <a:r>
              <a:rPr lang="pt-PT" sz="1700" dirty="0">
                <a:solidFill>
                  <a:schemeClr val="tx2"/>
                </a:solidFill>
              </a:rPr>
              <a:t>, pelo que </a:t>
            </a:r>
            <a:r>
              <a:rPr lang="pt-PT" sz="1700" u="sng" dirty="0">
                <a:solidFill>
                  <a:schemeClr val="tx2"/>
                </a:solidFill>
              </a:rPr>
              <a:t>a sua avaliação para o ciclo avaliativo resultará tão-somente da classificação a atribuir mediante ponderação curricular, </a:t>
            </a:r>
            <a:r>
              <a:rPr lang="pt-PT" sz="1700" b="1" u="sng" dirty="0">
                <a:solidFill>
                  <a:schemeClr val="tx2"/>
                </a:solidFill>
              </a:rPr>
              <a:t>com sujeição aos percentis</a:t>
            </a:r>
            <a:r>
              <a:rPr lang="pt-PT" sz="17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 err="1">
                <a:solidFill>
                  <a:srgbClr val="FF0000"/>
                </a:solidFill>
              </a:rPr>
              <a:t>Docentes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escola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sem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atividade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letiva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3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Os docentes dos 2.º e 4.º escalões que realizaram obrigatoriamente observação de atividades educativas, aulas ou estratégias de intervenção, bem como os docentes dos demais escalões da carreira que a realizaram facultativamente, </a:t>
            </a:r>
            <a:r>
              <a:rPr lang="pt-PT" sz="2000" u="sng" dirty="0">
                <a:solidFill>
                  <a:schemeClr val="tx2"/>
                </a:solidFill>
              </a:rPr>
              <a:t>podem optar por considerar essa componente da avaliação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u="sng" dirty="0">
                <a:solidFill>
                  <a:schemeClr val="tx2"/>
                </a:solidFill>
              </a:rPr>
              <a:t>quando decidam pela </a:t>
            </a:r>
            <a:r>
              <a:rPr lang="pt-PT" sz="2000" b="1" u="sng" dirty="0">
                <a:solidFill>
                  <a:schemeClr val="tx2"/>
                </a:solidFill>
              </a:rPr>
              <a:t>conclusão do atual ciclo avaliativo ao abrigo do regime previsto</a:t>
            </a:r>
            <a:r>
              <a:rPr lang="pt-PT" sz="2000" u="sng" dirty="0">
                <a:solidFill>
                  <a:schemeClr val="tx2"/>
                </a:solidFill>
              </a:rPr>
              <a:t> no DRR n.º 26/2012/M</a:t>
            </a:r>
            <a:r>
              <a:rPr lang="pt-PT" sz="2000" dirty="0">
                <a:solidFill>
                  <a:schemeClr val="tx2"/>
                </a:solidFill>
              </a:rPr>
              <a:t>, a qual </a:t>
            </a:r>
            <a:r>
              <a:rPr lang="pt-PT" sz="2000" u="sng" dirty="0">
                <a:solidFill>
                  <a:schemeClr val="tx2"/>
                </a:solidFill>
              </a:rPr>
              <a:t>terá um </a:t>
            </a:r>
            <a:r>
              <a:rPr lang="pt-PT" sz="2000" b="1" u="sng" dirty="0">
                <a:solidFill>
                  <a:schemeClr val="tx2"/>
                </a:solidFill>
              </a:rPr>
              <a:t>peso de 70%</a:t>
            </a:r>
            <a:r>
              <a:rPr lang="pt-PT" sz="2000" u="sng" dirty="0">
                <a:solidFill>
                  <a:schemeClr val="tx2"/>
                </a:solidFill>
              </a:rPr>
              <a:t> no total da dimensão Científica e pedagógica da avaliação interna.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Avaliação Externa</a:t>
            </a:r>
          </a:p>
        </p:txBody>
      </p:sp>
    </p:spTree>
    <p:extLst>
      <p:ext uri="{BB962C8B-B14F-4D97-AF65-F5344CB8AC3E}">
        <p14:creationId xmlns:p14="http://schemas.microsoft.com/office/powerpoint/2010/main" val="129185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606281" y="6125442"/>
            <a:ext cx="785191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200" b="1" dirty="0">
                <a:solidFill>
                  <a:schemeClr val="tx2"/>
                </a:solidFill>
              </a:rPr>
              <a:t>Nota: </a:t>
            </a:r>
            <a:r>
              <a:rPr lang="pt-PT" sz="1200" dirty="0">
                <a:solidFill>
                  <a:schemeClr val="tx2"/>
                </a:solidFill>
              </a:rPr>
              <a:t>Para aceder ao novo modelo de registo de avaliação do pessoal docente clique </a:t>
            </a:r>
            <a:r>
              <a:rPr lang="pt-PT" sz="1200" dirty="0">
                <a:solidFill>
                  <a:schemeClr val="tx2"/>
                </a:solidFill>
                <a:hlinkClick r:id="rId5"/>
              </a:rPr>
              <a:t>aqui</a:t>
            </a:r>
            <a:r>
              <a:rPr lang="pt-PT" sz="1100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Avaliação Externa</a:t>
            </a: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BA8ECF9B-7D40-4416-87E9-C73AEAF4E7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424504"/>
              </p:ext>
            </p:extLst>
          </p:nvPr>
        </p:nvGraphicFramePr>
        <p:xfrm>
          <a:off x="606281" y="2748789"/>
          <a:ext cx="7851919" cy="3081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Worksheet" r:id="rId6" imgW="8905911" imgH="3495661" progId="Excel.Sheet.8">
                  <p:embed/>
                </p:oleObj>
              </mc:Choice>
              <mc:Fallback>
                <p:oleObj name="Worksheet" r:id="rId6" imgW="8905911" imgH="3495661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6281" y="2748789"/>
                        <a:ext cx="7851919" cy="30819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19454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Caso seja necessário conjugar o resultado da observação de atividades educativas, aulas ou estratégias de intervenção com menções obtidas ao abrigo de outros sistemas de classificação docente (ex. ponderação curricular a realizar nos termos da Portaria n.º 3/2013, de 30 de janeiro) a classificação final será apurada nos seguintes termos: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60% para a avaliação obtida ao abrigo de outros sistemas, a qual corresponderá à avaliação interna;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40% para o resultado da observação de atividades educativas, aulas ou estratégias de intervenção.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Avaliação Externa</a:t>
            </a:r>
          </a:p>
        </p:txBody>
      </p:sp>
    </p:spTree>
    <p:extLst>
      <p:ext uri="{BB962C8B-B14F-4D97-AF65-F5344CB8AC3E}">
        <p14:creationId xmlns:p14="http://schemas.microsoft.com/office/powerpoint/2010/main" val="145285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Se for essa a sua opção, </a:t>
            </a:r>
            <a:r>
              <a:rPr lang="pt-PT" sz="2000" u="sng" dirty="0">
                <a:solidFill>
                  <a:schemeClr val="tx2"/>
                </a:solidFill>
              </a:rPr>
              <a:t>os docentes titulares dos órgãos de gestão posicionados nos 8.º, 9.º e 10.º escalões da carreira podem ser avaliados pela última menção qualitativa</a:t>
            </a:r>
            <a:r>
              <a:rPr lang="pt-PT" sz="2000" dirty="0">
                <a:solidFill>
                  <a:schemeClr val="tx2"/>
                </a:solidFill>
              </a:rPr>
              <a:t> que lhe tiver sido atribuída na última avaliação;</a:t>
            </a:r>
          </a:p>
          <a:p>
            <a:pPr marL="285750" lvl="0" indent="-285750" algn="r">
              <a:buFont typeface="Arial" panose="020B0604020202020204" pitchFamily="34" charset="0"/>
              <a:buChar char="•"/>
            </a:pPr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marL="285750" lvl="0" indent="-285750" algn="r">
              <a:buFont typeface="Arial" panose="020B0604020202020204" pitchFamily="34" charset="0"/>
              <a:buChar char="•"/>
            </a:pPr>
            <a:endParaRPr lang="pt-PT" sz="1400" dirty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Os demais titulares e membros dos órgãos de gestão, </a:t>
            </a:r>
            <a:r>
              <a:rPr lang="pt-PT" sz="2000" u="sng" dirty="0">
                <a:solidFill>
                  <a:schemeClr val="tx2"/>
                </a:solidFill>
              </a:rPr>
              <a:t>que tenham exercido aquelas funções, durante pelo menos metade do período em avaliação, e optem pela conclusão do ciclo avaliativo nos termos da Portaria n.º 2/2013</a:t>
            </a:r>
            <a:r>
              <a:rPr lang="pt-PT" sz="2000" dirty="0">
                <a:solidFill>
                  <a:schemeClr val="tx2"/>
                </a:solidFill>
              </a:rPr>
              <a:t>, em detrimento da opção por uma das avaliações obtidas ao abrigo do DLR n.º 17/2010/M, </a:t>
            </a:r>
            <a:r>
              <a:rPr lang="pt-PT" sz="2000" u="sng" dirty="0">
                <a:solidFill>
                  <a:schemeClr val="tx2"/>
                </a:solidFill>
              </a:rPr>
              <a:t>deverão apresentar ao respetivo órgão de avaliação, um relatório de autoavaliação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  <a:p>
            <a:pPr lvl="0" indent="360363" algn="just"/>
            <a:endParaRPr lang="pt-PT" sz="2000" dirty="0">
              <a:solidFill>
                <a:schemeClr val="tx2"/>
              </a:solidFill>
            </a:endParaRPr>
          </a:p>
          <a:p>
            <a:pPr lvl="0" indent="360363" algn="r"/>
            <a:r>
              <a:rPr lang="pt-PT" sz="1400" dirty="0">
                <a:solidFill>
                  <a:schemeClr val="bg1">
                    <a:lumMod val="50000"/>
                  </a:schemeClr>
                </a:solidFill>
              </a:rPr>
              <a:t> Portaria n.º 2/2013, de 23 de janeiro</a:t>
            </a:r>
            <a:endParaRPr lang="pt-PT" sz="14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Avaliação dos Órgãos de Gestão</a:t>
            </a:r>
          </a:p>
        </p:txBody>
      </p:sp>
    </p:spTree>
    <p:extLst>
      <p:ext uri="{BB962C8B-B14F-4D97-AF65-F5344CB8AC3E}">
        <p14:creationId xmlns:p14="http://schemas.microsoft.com/office/powerpoint/2010/main" val="134448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O relatório de autoavaliação, com o </a:t>
            </a:r>
            <a:r>
              <a:rPr lang="pt-PT" sz="2000" u="sng" dirty="0">
                <a:solidFill>
                  <a:schemeClr val="tx2"/>
                </a:solidFill>
              </a:rPr>
              <a:t>máximo de seis páginas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u="sng" dirty="0">
                <a:solidFill>
                  <a:schemeClr val="tx2"/>
                </a:solidFill>
              </a:rPr>
              <a:t>deverá incidir sobre o grau de cumprimento de cada compromisso fixado pelos titulares dos órgãos na carta de missão</a:t>
            </a:r>
            <a:r>
              <a:rPr lang="pt-PT" sz="2000" dirty="0">
                <a:solidFill>
                  <a:schemeClr val="tx2"/>
                </a:solidFill>
              </a:rPr>
              <a:t> ou dos compromissos fixados por estes para os demais membros do órgão, </a:t>
            </a:r>
            <a:r>
              <a:rPr lang="pt-PT" sz="2000" u="sng" dirty="0">
                <a:solidFill>
                  <a:schemeClr val="tx2"/>
                </a:solidFill>
              </a:rPr>
              <a:t>tendo por base o projeto educativo e o plano anual de escola/atividades</a:t>
            </a:r>
            <a:r>
              <a:rPr lang="pt-PT" sz="2000" dirty="0">
                <a:solidFill>
                  <a:schemeClr val="tx2"/>
                </a:solidFill>
              </a:rPr>
              <a:t>;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O relatório </a:t>
            </a:r>
            <a:r>
              <a:rPr lang="pt-PT" sz="2000" u="sng" dirty="0">
                <a:solidFill>
                  <a:schemeClr val="tx2"/>
                </a:solidFill>
              </a:rPr>
              <a:t>deverá ser objeto de apreciação pelos órgãos a que se refere o n.º 2 do artigo 3.º da referida Portaria</a:t>
            </a:r>
            <a:r>
              <a:rPr lang="pt-PT" sz="2000" dirty="0">
                <a:solidFill>
                  <a:schemeClr val="tx2"/>
                </a:solidFill>
              </a:rPr>
              <a:t>, no prazo de 15 dias úteis após a entrada em vigor do DRR n.º 13/2018/M, caso tenham cumprido o requisito tempo de serviço até 31 de agosto de 2018, ou, caso, concluam o ciclo avaliativo nos anos escolares seguintes, de acordo com a calendarização definida pela escola.</a:t>
            </a:r>
          </a:p>
          <a:p>
            <a:pPr lvl="0" algn="r"/>
            <a:r>
              <a:rPr lang="pt-PT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lvl="0" algn="r"/>
            <a:r>
              <a:rPr lang="pt-PT" sz="1400" dirty="0">
                <a:solidFill>
                  <a:schemeClr val="bg1">
                    <a:lumMod val="50000"/>
                  </a:schemeClr>
                </a:solidFill>
              </a:rPr>
              <a:t>Portaria n.º 2/2013, de 23 de janeiro</a:t>
            </a:r>
            <a:endParaRPr lang="pt-PT" sz="14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Avaliação dos Órgãos de Gestão</a:t>
            </a:r>
          </a:p>
        </p:txBody>
      </p:sp>
    </p:spTree>
    <p:extLst>
      <p:ext uri="{BB962C8B-B14F-4D97-AF65-F5344CB8AC3E}">
        <p14:creationId xmlns:p14="http://schemas.microsoft.com/office/powerpoint/2010/main" val="306589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Para o efeito deverão utilizar uma </a:t>
            </a:r>
            <a:r>
              <a:rPr lang="pt-PT" sz="2000" u="sng" dirty="0">
                <a:solidFill>
                  <a:schemeClr val="tx2"/>
                </a:solidFill>
              </a:rPr>
              <a:t>escala graduada de 1 a 10 valores</a:t>
            </a:r>
            <a:r>
              <a:rPr lang="pt-PT" sz="2000" dirty="0">
                <a:solidFill>
                  <a:schemeClr val="tx2"/>
                </a:solidFill>
              </a:rPr>
              <a:t>, correspondendo o cálculo da avaliação interna à média ponderada, arredondada às milésimas, das pontuações obtidas em cada um dos parâmetros: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50% ao parâmetro «compromissos»;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30% ao parâmetro «competências»;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20% ao parâmetro «formação contínua».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Importa assinalar que, </a:t>
            </a:r>
            <a:r>
              <a:rPr lang="pt-PT" sz="2000" u="sng" dirty="0">
                <a:solidFill>
                  <a:schemeClr val="tx2"/>
                </a:solidFill>
              </a:rPr>
              <a:t>atendendo a que ainda não foi aprovado o regime de avaliação das escolas, a avaliação do desempenho reporta-se exclusivamente ao resultado da avaliação interna</a:t>
            </a:r>
            <a:r>
              <a:rPr lang="pt-PT" sz="2000" dirty="0">
                <a:solidFill>
                  <a:schemeClr val="tx2"/>
                </a:solidFill>
              </a:rPr>
              <a:t>.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0" algn="r"/>
            <a:r>
              <a:rPr lang="pt-PT" sz="1400" dirty="0">
                <a:solidFill>
                  <a:schemeClr val="bg1">
                    <a:lumMod val="50000"/>
                  </a:schemeClr>
                </a:solidFill>
              </a:rPr>
              <a:t> Portaria n.º 2/2013, de 23 de janeiro</a:t>
            </a:r>
            <a:endParaRPr lang="pt-PT" sz="1400" dirty="0">
              <a:solidFill>
                <a:schemeClr val="tx2"/>
              </a:solidFill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Avaliação dos Órgãos de Gestão</a:t>
            </a:r>
          </a:p>
        </p:txBody>
      </p:sp>
    </p:spTree>
    <p:extLst>
      <p:ext uri="{BB962C8B-B14F-4D97-AF65-F5344CB8AC3E}">
        <p14:creationId xmlns:p14="http://schemas.microsoft.com/office/powerpoint/2010/main" val="353344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1700" u="sng" dirty="0">
                <a:solidFill>
                  <a:schemeClr val="tx2"/>
                </a:solidFill>
              </a:rPr>
              <a:t>Os membros do órgão de gestão integram listas ordenadas próprias para aplicação de percentis</a:t>
            </a:r>
            <a:r>
              <a:rPr lang="pt-PT" sz="1700" dirty="0">
                <a:solidFill>
                  <a:schemeClr val="tx2"/>
                </a:solidFill>
              </a:rPr>
              <a:t>, consoante os seguintes universos que integrarão a totalidade de membros dos órgãos de gestão a avaliar no respetivo ano escolar na RAM, considerando-se os seguintes universos: </a:t>
            </a:r>
          </a:p>
          <a:p>
            <a:pPr lvl="0" algn="just"/>
            <a:endParaRPr lang="pt-PT" sz="1700" dirty="0">
              <a:solidFill>
                <a:schemeClr val="tx2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tx2"/>
                </a:solidFill>
              </a:rPr>
              <a:t>Diretores das escolas do 1.º ciclo do ensino básico com ou sem unidades de educação pré-escolar;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tx2"/>
                </a:solidFill>
              </a:rPr>
              <a:t>Diretores ou presidentes do conselho executivo, da comissão provisória ou da comissão executiva instaladora das escolas dos 2.º e 3.º ciclos do ensino básico e ensino secundário.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tx2"/>
                </a:solidFill>
              </a:rPr>
              <a:t>Adjuntos ou vice-presidentes do conselho executivo, da comissão provisória ou da comissão executiva instaladora das escolas dos 2.º e 3.º ciclos do ensino básico e ensino secundário.</a:t>
            </a:r>
          </a:p>
          <a:p>
            <a:pPr lvl="0" algn="r"/>
            <a:r>
              <a:rPr lang="pt-PT" sz="1200" dirty="0">
                <a:solidFill>
                  <a:schemeClr val="bg1">
                    <a:lumMod val="50000"/>
                  </a:schemeClr>
                </a:solidFill>
              </a:rPr>
              <a:t> Portaria n.º 2/2013, de 23 de janeiro</a:t>
            </a:r>
          </a:p>
          <a:p>
            <a:pPr lvl="0" algn="r"/>
            <a:endParaRPr lang="pt-PT" sz="1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lvl="1" algn="just"/>
            <a:r>
              <a:rPr lang="pt-PT" sz="1300" b="1" i="1" dirty="0">
                <a:solidFill>
                  <a:schemeClr val="tx2"/>
                </a:solidFill>
              </a:rPr>
              <a:t>Nota: </a:t>
            </a:r>
            <a:r>
              <a:rPr lang="pt-PT" sz="1300" i="1" dirty="0">
                <a:solidFill>
                  <a:schemeClr val="tx2"/>
                </a:solidFill>
              </a:rPr>
              <a:t>Os membros de órgãos de gestão que optem pela utilização da avaliação obtida por ponderação curricular realizada ao abrigo do DLR 17/2010/M, integram os universos dos docentes integrados na carreira. Os membros dos órgãos de gestão apenas integram os universos acima referidos caso optem por ser avaliados nos termos da Portaria.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Avaliação dos Órgãos de Gestão</a:t>
            </a:r>
          </a:p>
        </p:txBody>
      </p:sp>
    </p:spTree>
    <p:extLst>
      <p:ext uri="{BB962C8B-B14F-4D97-AF65-F5344CB8AC3E}">
        <p14:creationId xmlns:p14="http://schemas.microsoft.com/office/powerpoint/2010/main" val="93441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dirty="0">
                <a:solidFill>
                  <a:schemeClr val="tx2"/>
                </a:solidFill>
              </a:rPr>
              <a:t>No que respeita aos demais docentes, cada escola, de forma independente, vai agrupar em cada universo, </a:t>
            </a:r>
            <a:r>
              <a:rPr lang="pt-PT" u="sng" dirty="0">
                <a:solidFill>
                  <a:schemeClr val="tx2"/>
                </a:solidFill>
              </a:rPr>
              <a:t>a totalidade dos docentes que cumprem o tempo para progressão </a:t>
            </a:r>
            <a:r>
              <a:rPr lang="pt-PT" b="1" u="sng" dirty="0">
                <a:solidFill>
                  <a:schemeClr val="tx2"/>
                </a:solidFill>
              </a:rPr>
              <a:t>entre 1-1-2018 e 31-8-2018</a:t>
            </a:r>
            <a:r>
              <a:rPr lang="pt-PT" dirty="0">
                <a:solidFill>
                  <a:schemeClr val="tx2"/>
                </a:solidFill>
              </a:rPr>
              <a:t> a cada um dos seguintes universos: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PT" dirty="0">
              <a:solidFill>
                <a:schemeClr val="tx2"/>
              </a:solidFill>
            </a:endParaRPr>
          </a:p>
          <a:p>
            <a:pPr marL="360363" lvl="1" algn="just"/>
            <a:r>
              <a:rPr lang="pt-PT" dirty="0">
                <a:solidFill>
                  <a:schemeClr val="tx2"/>
                </a:solidFill>
              </a:rPr>
              <a:t>a) Docentes contratados;</a:t>
            </a:r>
          </a:p>
          <a:p>
            <a:pPr marL="360363" lvl="1" algn="just"/>
            <a:r>
              <a:rPr lang="pt-PT" dirty="0">
                <a:solidFill>
                  <a:schemeClr val="tx2"/>
                </a:solidFill>
              </a:rPr>
              <a:t>b) Docentes integrados na carreira;</a:t>
            </a:r>
          </a:p>
          <a:p>
            <a:pPr marL="360363" lvl="1" algn="just"/>
            <a:r>
              <a:rPr lang="pt-PT" dirty="0">
                <a:solidFill>
                  <a:schemeClr val="tx2"/>
                </a:solidFill>
              </a:rPr>
              <a:t>c) Avaliadores internos;</a:t>
            </a:r>
          </a:p>
          <a:p>
            <a:pPr marL="360363" lvl="1" algn="just"/>
            <a:r>
              <a:rPr lang="pt-PT" dirty="0">
                <a:solidFill>
                  <a:schemeClr val="tx2"/>
                </a:solidFill>
              </a:rPr>
              <a:t>d) Membros da secção de avaliação do desempenho docente.</a:t>
            </a:r>
          </a:p>
          <a:p>
            <a:pPr marL="360363" lvl="1" algn="just"/>
            <a:endParaRPr lang="pt-PT" sz="2000" dirty="0">
              <a:solidFill>
                <a:schemeClr val="tx2"/>
              </a:solidFill>
            </a:endParaRPr>
          </a:p>
          <a:p>
            <a:pPr marL="360363" lvl="1" algn="just"/>
            <a:endParaRPr lang="pt-PT" sz="2000" dirty="0">
              <a:solidFill>
                <a:schemeClr val="tx2"/>
              </a:solidFill>
            </a:endParaRPr>
          </a:p>
          <a:p>
            <a:pPr marL="0" lvl="1" algn="just"/>
            <a:r>
              <a:rPr lang="pt-PT" sz="1300" b="1" i="1" dirty="0">
                <a:solidFill>
                  <a:schemeClr val="tx2"/>
                </a:solidFill>
              </a:rPr>
              <a:t>Nota 1: </a:t>
            </a:r>
            <a:r>
              <a:rPr lang="pt-PT" sz="1300" i="1" dirty="0">
                <a:solidFill>
                  <a:schemeClr val="tx2"/>
                </a:solidFill>
              </a:rPr>
              <a:t>Atendendo a que os docentes que perfazem o tempo de serviço para a progressão entre 1-9-2018 e 31-8-2019, deverão ser avaliados no ano escolar anterior ao da conclusão do ciclo avaliativo, deverá reproduzir-se o procedimento para aqueles docentes de forma autónoma.</a:t>
            </a:r>
          </a:p>
          <a:p>
            <a:pPr marL="0" lvl="1" algn="just"/>
            <a:endParaRPr lang="pt-PT" sz="1300" i="1" dirty="0">
              <a:solidFill>
                <a:schemeClr val="tx2"/>
              </a:solidFill>
            </a:endParaRPr>
          </a:p>
          <a:p>
            <a:pPr marL="0" lvl="1" algn="just"/>
            <a:r>
              <a:rPr lang="pt-PT" sz="1300" b="1" i="1" dirty="0">
                <a:solidFill>
                  <a:schemeClr val="tx2"/>
                </a:solidFill>
              </a:rPr>
              <a:t>Nota 2: </a:t>
            </a:r>
            <a:r>
              <a:rPr lang="pt-PT" sz="1300" i="1" dirty="0">
                <a:solidFill>
                  <a:schemeClr val="tx2"/>
                </a:solidFill>
              </a:rPr>
              <a:t>Excetuam-se destes universos os docentes em mobilidade, cujo cargo ou funções desempenhadas salvaguarde o direito de progressão na carreira de origem ou que tenham sido avaliados por SIADAP.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Aplicação de percentis - Universos</a:t>
            </a:r>
          </a:p>
        </p:txBody>
      </p:sp>
    </p:spTree>
    <p:extLst>
      <p:ext uri="{BB962C8B-B14F-4D97-AF65-F5344CB8AC3E}">
        <p14:creationId xmlns:p14="http://schemas.microsoft.com/office/powerpoint/2010/main" val="4784375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6" y="141827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Aplicação de percentis – Ordenação e Desempates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2E8EB647-4814-4F0E-A46D-93F1BD0F0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46280"/>
              </p:ext>
            </p:extLst>
          </p:nvPr>
        </p:nvGraphicFramePr>
        <p:xfrm>
          <a:off x="1382912" y="2604690"/>
          <a:ext cx="6400799" cy="4095750"/>
        </p:xfrm>
        <a:graphic>
          <a:graphicData uri="http://schemas.openxmlformats.org/drawingml/2006/table">
            <a:tbl>
              <a:tblPr/>
              <a:tblGrid>
                <a:gridCol w="447453">
                  <a:extLst>
                    <a:ext uri="{9D8B030D-6E8A-4147-A177-3AD203B41FA5}">
                      <a16:colId xmlns:a16="http://schemas.microsoft.com/office/drawing/2014/main" val="3456585474"/>
                    </a:ext>
                  </a:extLst>
                </a:gridCol>
                <a:gridCol w="3021101">
                  <a:extLst>
                    <a:ext uri="{9D8B030D-6E8A-4147-A177-3AD203B41FA5}">
                      <a16:colId xmlns:a16="http://schemas.microsoft.com/office/drawing/2014/main" val="129979778"/>
                    </a:ext>
                  </a:extLst>
                </a:gridCol>
                <a:gridCol w="863172">
                  <a:extLst>
                    <a:ext uri="{9D8B030D-6E8A-4147-A177-3AD203B41FA5}">
                      <a16:colId xmlns:a16="http://schemas.microsoft.com/office/drawing/2014/main" val="2657157121"/>
                    </a:ext>
                  </a:extLst>
                </a:gridCol>
                <a:gridCol w="761622">
                  <a:extLst>
                    <a:ext uri="{9D8B030D-6E8A-4147-A177-3AD203B41FA5}">
                      <a16:colId xmlns:a16="http://schemas.microsoft.com/office/drawing/2014/main" val="1382597420"/>
                    </a:ext>
                  </a:extLst>
                </a:gridCol>
                <a:gridCol w="1307451">
                  <a:extLst>
                    <a:ext uri="{9D8B030D-6E8A-4147-A177-3AD203B41FA5}">
                      <a16:colId xmlns:a16="http://schemas.microsoft.com/office/drawing/2014/main" val="1059547208"/>
                    </a:ext>
                  </a:extLst>
                </a:gridCol>
              </a:tblGrid>
              <a:tr h="33337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F2F2F2"/>
                          </a:solidFill>
                          <a:effectLst/>
                          <a:latin typeface="Century Gothic" panose="020B0502020202020204" pitchFamily="34" charset="0"/>
                        </a:rPr>
                        <a:t>Docentes integrados na carreira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57627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N.º de ordem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Nome do Docente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Avaliações ordenadas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Critério de desempate </a:t>
                      </a:r>
                      <a:r>
                        <a:rPr lang="pt-PT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(1)</a:t>
                      </a:r>
                      <a:endParaRPr lang="pt-PT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Avaliação qualitativa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3624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1.º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Zeferino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9,9 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a)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Excelente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47931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2.º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Bernardo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9,9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Muito Bom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3917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3.º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Carlos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9,8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d)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Muito Bom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5506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4.º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r>
                        <a:rPr lang="pt-P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MAria</a:t>
                      </a:r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9,8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83693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5.º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Filipe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9,7 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0904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6.º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Teresa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9,6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68509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7.º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Hélio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9,5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05134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8.º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Inês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8,444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b)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5028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9.º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José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8,444 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88028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700" b="0" i="0" u="none" strike="noStrike" dirty="0">
                          <a:solidFill>
                            <a:srgbClr val="808080"/>
                          </a:solidFill>
                          <a:effectLst/>
                          <a:latin typeface="Century Gothic" panose="020B0502020202020204" pitchFamily="34" charset="0"/>
                        </a:rPr>
                        <a:t>10,º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Lino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Bom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905052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CD457A8F-1425-4DCC-A14A-07CF7C17D32D}"/>
              </a:ext>
            </a:extLst>
          </p:cNvPr>
          <p:cNvSpPr txBox="1"/>
          <p:nvPr/>
        </p:nvSpPr>
        <p:spPr>
          <a:xfrm>
            <a:off x="460044" y="3366671"/>
            <a:ext cx="83161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800" dirty="0"/>
              <a:t>= ou &gt; ao  Percentil 95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8D3AABB-FD8A-4C50-B841-252FEAC19269}"/>
              </a:ext>
            </a:extLst>
          </p:cNvPr>
          <p:cNvSpPr txBox="1"/>
          <p:nvPr/>
        </p:nvSpPr>
        <p:spPr>
          <a:xfrm>
            <a:off x="464073" y="3810000"/>
            <a:ext cx="82759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800" dirty="0"/>
              <a:t>= ou &gt; ao  Percentil 75</a:t>
            </a:r>
          </a:p>
        </p:txBody>
      </p:sp>
      <p:sp>
        <p:nvSpPr>
          <p:cNvPr id="20" name="Chaveta à esquerda 19">
            <a:extLst>
              <a:ext uri="{FF2B5EF4-FFF2-40B4-BE49-F238E27FC236}">
                <a16:creationId xmlns:a16="http://schemas.microsoft.com/office/drawing/2014/main" id="{E7FFDF91-1BC6-4E79-8113-C3FDD0881038}"/>
              </a:ext>
            </a:extLst>
          </p:cNvPr>
          <p:cNvSpPr/>
          <p:nvPr/>
        </p:nvSpPr>
        <p:spPr>
          <a:xfrm>
            <a:off x="1191491" y="3366671"/>
            <a:ext cx="100172" cy="289094"/>
          </a:xfrm>
          <a:prstGeom prst="leftBrace">
            <a:avLst/>
          </a:prstGeom>
          <a:ln w="63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Chaveta à esquerda 20">
            <a:extLst>
              <a:ext uri="{FF2B5EF4-FFF2-40B4-BE49-F238E27FC236}">
                <a16:creationId xmlns:a16="http://schemas.microsoft.com/office/drawing/2014/main" id="{DA943F3C-657E-408C-B9C7-66CE139A8F75}"/>
              </a:ext>
            </a:extLst>
          </p:cNvPr>
          <p:cNvSpPr/>
          <p:nvPr/>
        </p:nvSpPr>
        <p:spPr>
          <a:xfrm>
            <a:off x="1175416" y="3742169"/>
            <a:ext cx="116247" cy="584556"/>
          </a:xfrm>
          <a:prstGeom prst="leftBrace">
            <a:avLst/>
          </a:prstGeom>
          <a:ln w="63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327046D0-CEF5-49CA-8F4D-A8E445C684D9}"/>
              </a:ext>
            </a:extLst>
          </p:cNvPr>
          <p:cNvSpPr txBox="1"/>
          <p:nvPr/>
        </p:nvSpPr>
        <p:spPr>
          <a:xfrm>
            <a:off x="7795023" y="4125167"/>
            <a:ext cx="12019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" dirty="0">
                <a:solidFill>
                  <a:srgbClr val="00B050"/>
                </a:solidFill>
              </a:rPr>
              <a:t>(Ponderação curricular)</a:t>
            </a:r>
          </a:p>
        </p:txBody>
      </p:sp>
    </p:spTree>
    <p:extLst>
      <p:ext uri="{BB962C8B-B14F-4D97-AF65-F5344CB8AC3E}">
        <p14:creationId xmlns:p14="http://schemas.microsoft.com/office/powerpoint/2010/main" val="3033666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149052"/>
            <a:ext cx="8453922" cy="423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Pessoal docente em regime de contrato a termo resolutivo – </a:t>
            </a:r>
            <a:r>
              <a:rPr lang="pt-PT" dirty="0">
                <a:solidFill>
                  <a:schemeClr val="tx2"/>
                </a:solidFill>
              </a:rPr>
              <a:t>obrigatoriedade da realização de ações de formação;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Designação de avaliadores internos – </a:t>
            </a:r>
            <a:r>
              <a:rPr lang="pt-PT" dirty="0">
                <a:solidFill>
                  <a:schemeClr val="tx2"/>
                </a:solidFill>
              </a:rPr>
              <a:t>passa a ser competência dos órgãos de gestão das escolas;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Elementos documentais – </a:t>
            </a:r>
            <a:r>
              <a:rPr lang="pt-PT" dirty="0">
                <a:solidFill>
                  <a:schemeClr val="tx2"/>
                </a:solidFill>
              </a:rPr>
              <a:t>possibilidade de os avaliadores internos consultarem documentos adicionais para elaboração do parecer;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Projeto docente – </a:t>
            </a:r>
            <a:r>
              <a:rPr lang="pt-PT" dirty="0">
                <a:solidFill>
                  <a:schemeClr val="tx2"/>
                </a:solidFill>
              </a:rPr>
              <a:t>ganha caráter obrigatório anual;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Observação de aulas ou atividades educativas – </a:t>
            </a:r>
            <a:r>
              <a:rPr lang="pt-PT" dirty="0">
                <a:solidFill>
                  <a:schemeClr val="tx2"/>
                </a:solidFill>
              </a:rPr>
              <a:t>deixa de ser obrigatória;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Relatório de autoavaliação - </a:t>
            </a:r>
            <a:r>
              <a:rPr lang="pt-PT" dirty="0">
                <a:solidFill>
                  <a:schemeClr val="tx2"/>
                </a:solidFill>
              </a:rPr>
              <a:t>passará a ser emitida uma apreciação quantitativa;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Desempates no ordenamento dos avaliados - </a:t>
            </a:r>
            <a:r>
              <a:rPr lang="pt-PT" dirty="0">
                <a:solidFill>
                  <a:schemeClr val="tx2"/>
                </a:solidFill>
              </a:rPr>
              <a:t>possibilidade de realizar o desempate entre diferentes sistemas de classificação;</a:t>
            </a:r>
          </a:p>
          <a:p>
            <a:pPr marL="534988" indent="-534988" algn="just">
              <a:spcBef>
                <a:spcPts val="300"/>
              </a:spcBef>
              <a:buAutoNum type="arabicPeriod"/>
            </a:pPr>
            <a:r>
              <a:rPr lang="pt-PT" b="1" dirty="0">
                <a:solidFill>
                  <a:schemeClr val="tx2"/>
                </a:solidFill>
              </a:rPr>
              <a:t>Docentes avaliados por SIADAP-RAM ou cujo estatuto salvaguarde o direito de progressão na carreira de origem - </a:t>
            </a:r>
            <a:r>
              <a:rPr lang="pt-PT" dirty="0">
                <a:solidFill>
                  <a:schemeClr val="tx2"/>
                </a:solidFill>
              </a:rPr>
              <a:t>dispensados da obrigatoriedade de ter aulas observadas para obtenção de excelente.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57E61A6E-3F56-4336-BC78-7BF989862F2D}"/>
              </a:ext>
            </a:extLst>
          </p:cNvPr>
          <p:cNvSpPr/>
          <p:nvPr/>
        </p:nvSpPr>
        <p:spPr>
          <a:xfrm>
            <a:off x="313152" y="1363207"/>
            <a:ext cx="86355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II. Conclusão do </a:t>
            </a:r>
            <a:r>
              <a:rPr lang="en-US" sz="3200" dirty="0" err="1">
                <a:solidFill>
                  <a:srgbClr val="127BC0"/>
                </a:solidFill>
              </a:rPr>
              <a:t>Ciclo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Avaliativo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Aplicação de percentis - Cálculo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356A7AA-7C34-4755-B617-BFD8E7653B32}"/>
              </a:ext>
            </a:extLst>
          </p:cNvPr>
          <p:cNvSpPr/>
          <p:nvPr/>
        </p:nvSpPr>
        <p:spPr>
          <a:xfrm>
            <a:off x="397115" y="2676530"/>
            <a:ext cx="86081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i="1" dirty="0">
                <a:solidFill>
                  <a:schemeClr val="tx2"/>
                </a:solidFill>
              </a:rPr>
              <a:t>Para proceder ao cálculo e aplicação dos percentis, deverá utilizar-se a ficha de apoio disponibilizada no dossier sobre avaliação de desempenho clicando na imagem que se segue:</a:t>
            </a:r>
          </a:p>
        </p:txBody>
      </p:sp>
      <p:pic>
        <p:nvPicPr>
          <p:cNvPr id="4" name="Imagem 3">
            <a:hlinkClick r:id="rId4"/>
            <a:extLst>
              <a:ext uri="{FF2B5EF4-FFF2-40B4-BE49-F238E27FC236}">
                <a16:creationId xmlns:a16="http://schemas.microsoft.com/office/drawing/2014/main" id="{7647983E-961E-4A61-AA2F-7CBB734B99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4963" y="3799407"/>
            <a:ext cx="5554069" cy="258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0285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A76295A-1D5F-4AE9-991E-957948ED9E20}"/>
              </a:ext>
            </a:extLst>
          </p:cNvPr>
          <p:cNvSpPr/>
          <p:nvPr/>
        </p:nvSpPr>
        <p:spPr>
          <a:xfrm>
            <a:off x="503699" y="2529677"/>
            <a:ext cx="832714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sz="2000" dirty="0">
                <a:solidFill>
                  <a:schemeClr val="tx2"/>
                </a:solidFill>
              </a:rPr>
              <a:t>Para mais informações e documentação adicional poderá ser consultado o dossier constituído para o efeito na página eletrónica da DRIG em </a:t>
            </a:r>
            <a:r>
              <a:rPr lang="pt-PT" sz="2000" i="1" dirty="0">
                <a:solidFill>
                  <a:schemeClr val="tx2"/>
                </a:solidFill>
                <a:hlinkClick r:id="rId4"/>
              </a:rPr>
              <a:t>www.madeira.pt/drig</a:t>
            </a:r>
            <a:r>
              <a:rPr lang="pt-PT" sz="2000" dirty="0">
                <a:solidFill>
                  <a:schemeClr val="tx2"/>
                </a:solidFill>
              </a:rPr>
              <a:t>:</a:t>
            </a:r>
          </a:p>
          <a:p>
            <a:pPr lvl="0" algn="just"/>
            <a:endParaRPr lang="pt-PT" sz="2000" dirty="0">
              <a:solidFill>
                <a:schemeClr val="tx2"/>
              </a:solidFill>
            </a:endParaRPr>
          </a:p>
          <a:p>
            <a:pPr lvl="1" algn="just"/>
            <a:r>
              <a:rPr lang="pt-PT" sz="2000" dirty="0">
                <a:solidFill>
                  <a:schemeClr val="tx2"/>
                </a:solidFill>
              </a:rPr>
              <a:t>Docente &gt; Dossier de Avaliação de Pessoal Docente &gt; Avaliação com início no ano escolar 2012/2013: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Legislação,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Documentos modelo,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Perguntas frequentes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algn="just"/>
            <a:r>
              <a:rPr lang="pt-PT" sz="2000" dirty="0">
                <a:solidFill>
                  <a:schemeClr val="tx2"/>
                </a:solidFill>
              </a:rPr>
              <a:t>Aconselha-se ainda a leitura do ofício-circular n.º 67/2018, de 19 de novembro.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313152" y="1441094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III. </a:t>
            </a:r>
            <a:r>
              <a:rPr lang="en-US" sz="3200" dirty="0" err="1">
                <a:solidFill>
                  <a:srgbClr val="127BC0"/>
                </a:solidFill>
              </a:rPr>
              <a:t>Informação</a:t>
            </a:r>
            <a:r>
              <a:rPr lang="en-US" sz="3200" dirty="0">
                <a:solidFill>
                  <a:srgbClr val="127BC0"/>
                </a:solidFill>
              </a:rPr>
              <a:t> </a:t>
            </a:r>
            <a:r>
              <a:rPr lang="en-US" sz="3200" dirty="0" err="1">
                <a:solidFill>
                  <a:srgbClr val="127BC0"/>
                </a:solidFill>
              </a:rPr>
              <a:t>adicional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pt-PT" sz="2800" dirty="0">
                <a:solidFill>
                  <a:srgbClr val="FF0000"/>
                </a:solidFill>
              </a:rPr>
              <a:t>Dossier sobre avaliação de desempenho docente</a:t>
            </a:r>
          </a:p>
        </p:txBody>
      </p:sp>
    </p:spTree>
    <p:extLst>
      <p:ext uri="{BB962C8B-B14F-4D97-AF65-F5344CB8AC3E}">
        <p14:creationId xmlns:p14="http://schemas.microsoft.com/office/powerpoint/2010/main" val="18940037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036"/>
            <a:ext cx="9144000" cy="6961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	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290531" y="2604690"/>
            <a:ext cx="86582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A4EBC48-A90D-488A-9133-BEFA3FDB16CE}"/>
              </a:ext>
            </a:extLst>
          </p:cNvPr>
          <p:cNvSpPr/>
          <p:nvPr/>
        </p:nvSpPr>
        <p:spPr>
          <a:xfrm>
            <a:off x="313152" y="2609989"/>
            <a:ext cx="8540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  <a:endParaRPr lang="pt-PT" sz="1400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C7D8A2-1DBC-450F-B6AF-795FAE2982B2}"/>
              </a:ext>
            </a:extLst>
          </p:cNvPr>
          <p:cNvSpPr/>
          <p:nvPr/>
        </p:nvSpPr>
        <p:spPr>
          <a:xfrm>
            <a:off x="214617" y="2911317"/>
            <a:ext cx="87147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	</a:t>
            </a:r>
            <a:endParaRPr lang="pt-PT" sz="2000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C0578BE-4950-49C0-876B-C41C7A4A8971}"/>
              </a:ext>
            </a:extLst>
          </p:cNvPr>
          <p:cNvSpPr/>
          <p:nvPr/>
        </p:nvSpPr>
        <p:spPr>
          <a:xfrm>
            <a:off x="225928" y="2593538"/>
            <a:ext cx="8604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/>
              <a:t>	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6B02EA48-55A1-43B5-9528-AF6EE58C2099}"/>
              </a:ext>
            </a:extLst>
          </p:cNvPr>
          <p:cNvSpPr/>
          <p:nvPr/>
        </p:nvSpPr>
        <p:spPr>
          <a:xfrm>
            <a:off x="293790" y="2865437"/>
            <a:ext cx="86355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127BC0"/>
                </a:solidFill>
              </a:rPr>
              <a:t>FIM</a:t>
            </a:r>
          </a:p>
          <a:p>
            <a:pPr algn="ctr"/>
            <a:r>
              <a:rPr lang="en-US" sz="3200" dirty="0" err="1">
                <a:solidFill>
                  <a:srgbClr val="127BC0"/>
                </a:solidFill>
              </a:rPr>
              <a:t>Obrigado</a:t>
            </a:r>
            <a:r>
              <a:rPr lang="en-US" sz="3200" dirty="0">
                <a:solidFill>
                  <a:srgbClr val="127BC0"/>
                </a:solidFill>
              </a:rPr>
              <a:t> pela </a:t>
            </a:r>
            <a:r>
              <a:rPr lang="en-US" sz="3200" dirty="0" err="1">
                <a:solidFill>
                  <a:srgbClr val="127BC0"/>
                </a:solidFill>
              </a:rPr>
              <a:t>atenção</a:t>
            </a:r>
            <a:r>
              <a:rPr lang="en-US" sz="3200" dirty="0">
                <a:solidFill>
                  <a:srgbClr val="127B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50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B5ADC605-27BC-46CA-A40D-409496895078}"/>
              </a:ext>
            </a:extLst>
          </p:cNvPr>
          <p:cNvSpPr/>
          <p:nvPr/>
        </p:nvSpPr>
        <p:spPr>
          <a:xfrm>
            <a:off x="313151" y="2567175"/>
            <a:ext cx="859213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A dimensão respeitante à </a:t>
            </a:r>
            <a:r>
              <a:rPr lang="pt-PT" sz="2000" b="1" dirty="0">
                <a:solidFill>
                  <a:schemeClr val="tx2"/>
                </a:solidFill>
              </a:rPr>
              <a:t>formação</a:t>
            </a:r>
            <a:r>
              <a:rPr lang="pt-PT" sz="2000" dirty="0">
                <a:solidFill>
                  <a:schemeClr val="tx2"/>
                </a:solidFill>
              </a:rPr>
              <a:t> passa a ser tida </a:t>
            </a:r>
            <a:r>
              <a:rPr lang="pt-PT" sz="2000" u="sng" dirty="0">
                <a:solidFill>
                  <a:schemeClr val="tx2"/>
                </a:solidFill>
              </a:rPr>
              <a:t>obrigatoriamente em consideração no âmbito da avaliação</a:t>
            </a:r>
            <a:r>
              <a:rPr lang="pt-PT" sz="2000" dirty="0">
                <a:solidFill>
                  <a:schemeClr val="tx2"/>
                </a:solidFill>
              </a:rPr>
              <a:t>, sendo atribuída a classificação mínima de 6,5 valores caso o docente não tenha realizado formação;</a:t>
            </a: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(art.º 4.º e alínea c) do n.º 2 do art.º 21º)</a:t>
            </a:r>
          </a:p>
          <a:p>
            <a:pPr algn="r"/>
            <a:endParaRPr lang="pt-PT" sz="20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Para o </a:t>
            </a:r>
            <a:r>
              <a:rPr lang="pt-PT" sz="2000" b="1" dirty="0">
                <a:solidFill>
                  <a:schemeClr val="tx2"/>
                </a:solidFill>
              </a:rPr>
              <a:t>cômputo do período mínimo de 180 dias de serviço efetivo </a:t>
            </a:r>
            <a:r>
              <a:rPr lang="pt-PT" sz="2000" dirty="0">
                <a:solidFill>
                  <a:schemeClr val="tx2"/>
                </a:solidFill>
              </a:rPr>
              <a:t>que constitui o requisito para que se proceda à avaliação dos docentes em regime de contrato a termo resolutivo, esclarece-se que </a:t>
            </a:r>
            <a:r>
              <a:rPr lang="pt-PT" sz="2000" b="1" dirty="0">
                <a:solidFill>
                  <a:schemeClr val="tx2"/>
                </a:solidFill>
              </a:rPr>
              <a:t>não se equipara a tempo de serviço efetivo os motivos de impedimento a que se refere o artigo 93.º do ECD da RAM </a:t>
            </a:r>
            <a:r>
              <a:rPr lang="pt-PT" sz="2000" dirty="0">
                <a:solidFill>
                  <a:schemeClr val="tx2"/>
                </a:solidFill>
              </a:rPr>
              <a:t>(ex. não se deverão contabilizar para o efeito os períodos decorrentes de situações de parentalidade ou doença); </a:t>
            </a: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(n.º 3 do art.º 5.º)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BD3E03C6-5FF6-484F-A5EB-35BD1CF098F2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1. Regime de </a:t>
            </a:r>
            <a:r>
              <a:rPr lang="en-US" sz="2800" dirty="0" err="1">
                <a:solidFill>
                  <a:srgbClr val="FF0000"/>
                </a:solidFill>
              </a:rPr>
              <a:t>Contrato</a:t>
            </a:r>
            <a:r>
              <a:rPr lang="en-US" sz="2800" dirty="0">
                <a:solidFill>
                  <a:srgbClr val="FF0000"/>
                </a:solidFill>
              </a:rPr>
              <a:t> a </a:t>
            </a:r>
            <a:r>
              <a:rPr lang="en-US" sz="2800" dirty="0" err="1">
                <a:solidFill>
                  <a:srgbClr val="FF0000"/>
                </a:solidFill>
              </a:rPr>
              <a:t>termo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resolutivo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71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EB1BECC-5661-4A93-8022-A3E85F65FB5C}"/>
              </a:ext>
            </a:extLst>
          </p:cNvPr>
          <p:cNvSpPr/>
          <p:nvPr/>
        </p:nvSpPr>
        <p:spPr>
          <a:xfrm>
            <a:off x="286350" y="2616261"/>
            <a:ext cx="866657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Os </a:t>
            </a:r>
            <a:r>
              <a:rPr lang="pt-PT" sz="2000" u="sng" dirty="0">
                <a:solidFill>
                  <a:schemeClr val="tx2"/>
                </a:solidFill>
              </a:rPr>
              <a:t>docentes contratados que não cumpram o período mínimo de 180 </a:t>
            </a:r>
            <a:r>
              <a:rPr lang="pt-PT" sz="2000" dirty="0">
                <a:solidFill>
                  <a:schemeClr val="tx2"/>
                </a:solidFill>
              </a:rPr>
              <a:t>dias em efetividade de funções, </a:t>
            </a:r>
            <a:r>
              <a:rPr lang="pt-PT" sz="2000" b="1" dirty="0">
                <a:solidFill>
                  <a:schemeClr val="tx2"/>
                </a:solidFill>
              </a:rPr>
              <a:t>serão avaliados pela menção qualitativa que lhe tiver sido atribuída na última avaliação do desempenho. </a:t>
            </a:r>
          </a:p>
          <a:p>
            <a:pPr lvl="0" algn="just"/>
            <a:endParaRPr lang="pt-PT" sz="2000" b="1" dirty="0">
              <a:solidFill>
                <a:schemeClr val="tx2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Na </a:t>
            </a:r>
            <a:r>
              <a:rPr lang="pt-PT" sz="2000" u="sng" dirty="0">
                <a:solidFill>
                  <a:schemeClr val="tx2"/>
                </a:solidFill>
              </a:rPr>
              <a:t>falta de avaliação do desempenho ou caso pretendam a sua alteração,</a:t>
            </a:r>
            <a:r>
              <a:rPr lang="pt-PT" sz="2000" dirty="0">
                <a:solidFill>
                  <a:schemeClr val="tx2"/>
                </a:solidFill>
              </a:rPr>
              <a:t> devem, à semelhança dos docentes com contrato indeterminado que não cumprirem pelo menos metade do ciclo avaliativo no exercício de funções docentes, </a:t>
            </a:r>
            <a:r>
              <a:rPr lang="pt-PT" sz="2000" b="1" dirty="0">
                <a:solidFill>
                  <a:schemeClr val="tx2"/>
                </a:solidFill>
              </a:rPr>
              <a:t>solicitar ponderação curricular </a:t>
            </a:r>
            <a:r>
              <a:rPr lang="pt-PT" sz="2000" dirty="0">
                <a:solidFill>
                  <a:schemeClr val="tx2"/>
                </a:solidFill>
              </a:rPr>
              <a:t>nos termos previstos na Portaria n.º 3/2013, de 30 de janeiro;</a:t>
            </a:r>
          </a:p>
          <a:p>
            <a:pPr lvl="0" algn="r"/>
            <a:r>
              <a:rPr lang="pt-PT" sz="1400" i="1" dirty="0">
                <a:solidFill>
                  <a:schemeClr val="tx2"/>
                </a:solidFill>
              </a:rPr>
              <a:t> (n.º 4 do art.º 5.º)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20EB425-6100-466E-9DAF-EA0C6A0D1602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1. Regime de </a:t>
            </a:r>
            <a:r>
              <a:rPr lang="en-US" sz="2800" dirty="0" err="1">
                <a:solidFill>
                  <a:srgbClr val="FF0000"/>
                </a:solidFill>
              </a:rPr>
              <a:t>contrato</a:t>
            </a:r>
            <a:r>
              <a:rPr lang="en-US" sz="2800" dirty="0">
                <a:solidFill>
                  <a:srgbClr val="FF0000"/>
                </a:solidFill>
              </a:rPr>
              <a:t> a </a:t>
            </a:r>
            <a:r>
              <a:rPr lang="en-US" sz="2800" dirty="0" err="1">
                <a:solidFill>
                  <a:srgbClr val="FF0000"/>
                </a:solidFill>
              </a:rPr>
              <a:t>termo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resolutivo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7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2CB34D0-E4F6-4FA4-8ABD-92E12A2973B4}"/>
              </a:ext>
            </a:extLst>
          </p:cNvPr>
          <p:cNvSpPr/>
          <p:nvPr/>
        </p:nvSpPr>
        <p:spPr>
          <a:xfrm>
            <a:off x="397114" y="2605824"/>
            <a:ext cx="858319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000" dirty="0">
                <a:solidFill>
                  <a:schemeClr val="tx2"/>
                </a:solidFill>
              </a:rPr>
              <a:t>Transpõe-se para o Regulamento uma prática a que têm recorrido alguns estabelecimentos com reduzido corpo docente, passando a ser possível, ainda que </a:t>
            </a:r>
            <a:r>
              <a:rPr lang="pt-PT" sz="2000" b="1" dirty="0">
                <a:solidFill>
                  <a:schemeClr val="tx2"/>
                </a:solidFill>
              </a:rPr>
              <a:t>a título excecional</a:t>
            </a:r>
            <a:r>
              <a:rPr lang="pt-PT" sz="2000" dirty="0">
                <a:solidFill>
                  <a:schemeClr val="tx2"/>
                </a:solidFill>
              </a:rPr>
              <a:t>, a </a:t>
            </a:r>
            <a:r>
              <a:rPr lang="pt-PT" sz="2000" u="sng" dirty="0">
                <a:solidFill>
                  <a:schemeClr val="tx2"/>
                </a:solidFill>
              </a:rPr>
              <a:t>designação de avaliadores internos que</a:t>
            </a:r>
            <a:r>
              <a:rPr lang="pt-PT" sz="2000" dirty="0">
                <a:solidFill>
                  <a:schemeClr val="tx2"/>
                </a:solidFill>
              </a:rPr>
              <a:t>:</a:t>
            </a:r>
          </a:p>
          <a:p>
            <a:pPr algn="just"/>
            <a:endParaRPr lang="pt-PT" sz="2000" dirty="0">
              <a:solidFill>
                <a:schemeClr val="tx2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que não pertençam ao mesmo grupo de recrutamento;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tx2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que não sejam detentores de formação ou experiência em avaliação do desempenho docente e supervisão pedagógica;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563FCF6-13DE-41E2-9445-04ADCC1A9FAF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2. Designação de </a:t>
            </a:r>
            <a:r>
              <a:rPr lang="en-US" sz="2800" dirty="0" err="1">
                <a:solidFill>
                  <a:srgbClr val="FF0000"/>
                </a:solidFill>
              </a:rPr>
              <a:t>Avaliadores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Internos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397114" y="2604690"/>
            <a:ext cx="8445045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Nos </a:t>
            </a:r>
            <a:r>
              <a:rPr lang="pt-PT" sz="2000" u="sng" dirty="0">
                <a:solidFill>
                  <a:schemeClr val="tx2"/>
                </a:solidFill>
              </a:rPr>
              <a:t>estabelecimentos dos 2.º e 3.º ciclos do ensino básico e ensino secundário</a:t>
            </a:r>
            <a:r>
              <a:rPr lang="pt-PT" sz="2000" dirty="0">
                <a:solidFill>
                  <a:schemeClr val="tx2"/>
                </a:solidFill>
              </a:rPr>
              <a:t> a designação de avaliadores internos </a:t>
            </a:r>
            <a:r>
              <a:rPr lang="pt-PT" sz="2000" b="1" dirty="0">
                <a:solidFill>
                  <a:schemeClr val="tx2"/>
                </a:solidFill>
              </a:rPr>
              <a:t>passa a ser competência do presidente do conselho executivo ou do diretor</a:t>
            </a:r>
            <a:r>
              <a:rPr lang="pt-PT" sz="2000" dirty="0">
                <a:solidFill>
                  <a:schemeClr val="tx2"/>
                </a:solidFill>
              </a:rPr>
              <a:t>, de entre docentes do departamento curricular do avaliado, </a:t>
            </a:r>
            <a:r>
              <a:rPr lang="pt-PT" sz="2000" b="1" dirty="0">
                <a:solidFill>
                  <a:schemeClr val="tx2"/>
                </a:solidFill>
              </a:rPr>
              <a:t>após auscultação do respetivo coordenador de departamento curricular; </a:t>
            </a:r>
          </a:p>
          <a:p>
            <a:pPr algn="r"/>
            <a:r>
              <a:rPr lang="pt-PT" sz="1400" i="1" dirty="0">
                <a:solidFill>
                  <a:schemeClr val="tx2"/>
                </a:solidFill>
              </a:rPr>
              <a:t>(n.º 3 do art.º 14.º)</a:t>
            </a:r>
          </a:p>
          <a:p>
            <a:endParaRPr lang="pt-PT" sz="1400" i="1" dirty="0">
              <a:solidFill>
                <a:schemeClr val="tx2"/>
              </a:solidFill>
            </a:endParaRPr>
          </a:p>
          <a:p>
            <a:endParaRPr lang="pt-PT" sz="1400" i="1" dirty="0">
              <a:solidFill>
                <a:schemeClr val="tx2"/>
              </a:solidFill>
            </a:endParaRPr>
          </a:p>
          <a:p>
            <a:pPr algn="just"/>
            <a:r>
              <a:rPr lang="pt-PT" sz="1400" b="1" i="1" dirty="0">
                <a:solidFill>
                  <a:schemeClr val="tx2"/>
                </a:solidFill>
              </a:rPr>
              <a:t>Nota 1: </a:t>
            </a:r>
            <a:r>
              <a:rPr lang="pt-PT" sz="1400" i="1" dirty="0">
                <a:solidFill>
                  <a:schemeClr val="tx2"/>
                </a:solidFill>
              </a:rPr>
              <a:t>A designação dos avaliadores internos deverá ser alvo de despacho do presidente do conselho executivo ou do diretor, com a auscultação do respetivo coordenador de departamento curricular em anexo. O despacho deverá ser publicitado na escola.</a:t>
            </a:r>
          </a:p>
          <a:p>
            <a:pPr algn="just"/>
            <a:br>
              <a:rPr lang="pt-PT" sz="1400" i="1" dirty="0">
                <a:solidFill>
                  <a:schemeClr val="tx2"/>
                </a:solidFill>
              </a:rPr>
            </a:br>
            <a:r>
              <a:rPr lang="pt-PT" sz="1400" b="1" i="1" dirty="0">
                <a:solidFill>
                  <a:schemeClr val="tx2"/>
                </a:solidFill>
              </a:rPr>
              <a:t>Nota 2: </a:t>
            </a:r>
            <a:r>
              <a:rPr lang="pt-PT" sz="1400" i="1" dirty="0">
                <a:solidFill>
                  <a:schemeClr val="tx2"/>
                </a:solidFill>
              </a:rPr>
              <a:t>A designação deverá ser feita para o ciclo avaliativo, com exceção de eventuais saídas, devendo fazer-se constar do regulamento interno o procedimento em questão.</a:t>
            </a:r>
          </a:p>
          <a:p>
            <a:pPr algn="just"/>
            <a:br>
              <a:rPr lang="pt-PT" sz="1400" i="1" dirty="0">
                <a:solidFill>
                  <a:schemeClr val="tx2"/>
                </a:solidFill>
              </a:rPr>
            </a:br>
            <a:endParaRPr lang="pt-PT" sz="1400" i="1" dirty="0">
              <a:solidFill>
                <a:schemeClr val="tx2"/>
              </a:solidFill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76EBA22-DBC0-483D-9247-3C21A982DECD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2. Designação de </a:t>
            </a:r>
            <a:r>
              <a:rPr lang="en-US" sz="2800" dirty="0" err="1">
                <a:solidFill>
                  <a:srgbClr val="FF0000"/>
                </a:solidFill>
              </a:rPr>
              <a:t>Avaliadores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Internos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70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79" y="-214966"/>
            <a:ext cx="9366702" cy="7072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15" y="272079"/>
            <a:ext cx="3657600" cy="8636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089287" y="380508"/>
            <a:ext cx="4094569" cy="279197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1800" dirty="0">
                <a:solidFill>
                  <a:srgbClr val="127BC0"/>
                </a:solidFill>
              </a:rPr>
            </a:br>
            <a:endParaRPr lang="en-US" sz="1800" dirty="0">
              <a:solidFill>
                <a:srgbClr val="127B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2671" y="537021"/>
            <a:ext cx="26073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Direção Regional de Inovação e Gestão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663662-158D-4342-A66B-276479612E1E}"/>
              </a:ext>
            </a:extLst>
          </p:cNvPr>
          <p:cNvSpPr/>
          <p:nvPr/>
        </p:nvSpPr>
        <p:spPr>
          <a:xfrm>
            <a:off x="397115" y="2904659"/>
            <a:ext cx="84450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dirty="0"/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pt-PT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BB98CD6-C92F-454E-B798-CCFBEBE1CC5D}"/>
              </a:ext>
            </a:extLst>
          </p:cNvPr>
          <p:cNvSpPr/>
          <p:nvPr/>
        </p:nvSpPr>
        <p:spPr>
          <a:xfrm>
            <a:off x="397114" y="2604690"/>
            <a:ext cx="844504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2"/>
                </a:solidFill>
              </a:rPr>
              <a:t>Nas </a:t>
            </a:r>
            <a:r>
              <a:rPr lang="pt-PT" sz="2000" u="sng" dirty="0">
                <a:solidFill>
                  <a:schemeClr val="tx2"/>
                </a:solidFill>
              </a:rPr>
              <a:t>escolas do 1.º ciclo do ensino básico</a:t>
            </a:r>
            <a:r>
              <a:rPr lang="pt-PT" sz="2000" dirty="0">
                <a:solidFill>
                  <a:schemeClr val="tx2"/>
                </a:solidFill>
              </a:rPr>
              <a:t>, </a:t>
            </a:r>
            <a:r>
              <a:rPr lang="pt-PT" sz="2000" b="1" dirty="0">
                <a:solidFill>
                  <a:schemeClr val="tx2"/>
                </a:solidFill>
              </a:rPr>
              <a:t>passa a ser competência do diretor do estabelecimento, ouvido o conselho escolar</a:t>
            </a:r>
            <a:r>
              <a:rPr lang="pt-PT" sz="2000" dirty="0">
                <a:solidFill>
                  <a:schemeClr val="tx2"/>
                </a:solidFill>
              </a:rPr>
              <a:t>;</a:t>
            </a:r>
          </a:p>
          <a:p>
            <a:pPr algn="r"/>
            <a:r>
              <a:rPr lang="pt-PT" sz="2000" i="1" dirty="0">
                <a:solidFill>
                  <a:schemeClr val="tx2"/>
                </a:solidFill>
              </a:rPr>
              <a:t> </a:t>
            </a:r>
            <a:r>
              <a:rPr lang="pt-PT" sz="1400" i="1" dirty="0">
                <a:solidFill>
                  <a:schemeClr val="tx2"/>
                </a:solidFill>
              </a:rPr>
              <a:t>(n.º 2 do art.º 14.º)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400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400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400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400" dirty="0">
              <a:solidFill>
                <a:schemeClr val="tx2"/>
              </a:solidFill>
            </a:endParaRPr>
          </a:p>
          <a:p>
            <a:endParaRPr lang="pt-PT" sz="1400" i="1" dirty="0">
              <a:solidFill>
                <a:schemeClr val="tx2"/>
              </a:solidFill>
            </a:endParaRPr>
          </a:p>
          <a:p>
            <a:endParaRPr lang="pt-PT" sz="1400" i="1" dirty="0">
              <a:solidFill>
                <a:schemeClr val="tx2"/>
              </a:solidFill>
            </a:endParaRPr>
          </a:p>
          <a:p>
            <a:pPr algn="just"/>
            <a:r>
              <a:rPr lang="pt-PT" sz="1400" b="1" i="1" dirty="0">
                <a:solidFill>
                  <a:schemeClr val="tx2"/>
                </a:solidFill>
              </a:rPr>
              <a:t>Nota 1: </a:t>
            </a:r>
            <a:r>
              <a:rPr lang="pt-PT" sz="1400" i="1" dirty="0">
                <a:solidFill>
                  <a:schemeClr val="tx2"/>
                </a:solidFill>
              </a:rPr>
              <a:t>No caso das escolas do 1.º ciclo do ensino básico, o resultado da auscultação (não vinculativa) ao conselho escolar deverá constar de ata desse órgão. A designação do avaliador interno deverá constar de despacho do diretor, a formalizar em </a:t>
            </a:r>
            <a:r>
              <a:rPr lang="pt-PT" sz="1400" i="1">
                <a:solidFill>
                  <a:schemeClr val="tx2"/>
                </a:solidFill>
              </a:rPr>
              <a:t>documento próprio.</a:t>
            </a:r>
            <a:endParaRPr lang="pt-PT" sz="1400" i="1" dirty="0">
              <a:solidFill>
                <a:schemeClr val="tx2"/>
              </a:solidFill>
            </a:endParaRPr>
          </a:p>
          <a:p>
            <a:pPr algn="just"/>
            <a:br>
              <a:rPr lang="pt-PT" sz="1400" i="1" dirty="0">
                <a:solidFill>
                  <a:schemeClr val="tx2"/>
                </a:solidFill>
              </a:rPr>
            </a:br>
            <a:r>
              <a:rPr lang="pt-PT" sz="1400" b="1" i="1" dirty="0">
                <a:solidFill>
                  <a:schemeClr val="tx2"/>
                </a:solidFill>
              </a:rPr>
              <a:t>Nota 2: </a:t>
            </a:r>
            <a:r>
              <a:rPr lang="pt-PT" sz="1400" i="1" dirty="0">
                <a:solidFill>
                  <a:schemeClr val="tx2"/>
                </a:solidFill>
              </a:rPr>
              <a:t>A designação deverá ser feita para o ciclo avaliativo, com exceção de eventuais saídas, devendo fazer-se constar do regulamento interno o procedimento em questão.</a:t>
            </a:r>
          </a:p>
          <a:p>
            <a:pPr algn="just"/>
            <a:endParaRPr lang="pt-PT" sz="1400" i="1" dirty="0">
              <a:solidFill>
                <a:schemeClr val="tx2"/>
              </a:solidFill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76EBA22-DBC0-483D-9247-3C21A982DECD}"/>
              </a:ext>
            </a:extLst>
          </p:cNvPr>
          <p:cNvSpPr/>
          <p:nvPr/>
        </p:nvSpPr>
        <p:spPr>
          <a:xfrm>
            <a:off x="313152" y="1363207"/>
            <a:ext cx="8635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127BC0"/>
                </a:solidFill>
              </a:rPr>
              <a:t>I. Principais </a:t>
            </a:r>
            <a:r>
              <a:rPr lang="en-US" sz="3200" dirty="0" err="1">
                <a:solidFill>
                  <a:srgbClr val="127BC0"/>
                </a:solidFill>
              </a:rPr>
              <a:t>alterações</a:t>
            </a:r>
            <a:endParaRPr lang="en-US" sz="3200" dirty="0">
              <a:solidFill>
                <a:srgbClr val="127BC0"/>
              </a:solidFill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2. Designação de </a:t>
            </a:r>
            <a:r>
              <a:rPr lang="en-US" sz="2800" dirty="0" err="1">
                <a:solidFill>
                  <a:srgbClr val="FF0000"/>
                </a:solidFill>
              </a:rPr>
              <a:t>Avaliadores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Internos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92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4504</Words>
  <Application>Microsoft Office PowerPoint</Application>
  <PresentationFormat>Apresentação no Ecrã (4:3)</PresentationFormat>
  <Paragraphs>564</Paragraphs>
  <Slides>42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42</vt:i4>
      </vt:variant>
    </vt:vector>
  </HeadingPairs>
  <TitlesOfParts>
    <vt:vector size="47" baseType="lpstr">
      <vt:lpstr>Arial</vt:lpstr>
      <vt:lpstr>Calibri</vt:lpstr>
      <vt:lpstr>Century Gothic</vt:lpstr>
      <vt:lpstr>Office Theme</vt:lpstr>
      <vt:lpstr>Worksheet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</dc:creator>
  <cp:lastModifiedBy>Carlos Miguel Vasconcelos Ponte</cp:lastModifiedBy>
  <cp:revision>97</cp:revision>
  <dcterms:created xsi:type="dcterms:W3CDTF">2015-11-05T12:04:24Z</dcterms:created>
  <dcterms:modified xsi:type="dcterms:W3CDTF">2019-02-14T13:55:30Z</dcterms:modified>
</cp:coreProperties>
</file>