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7" r:id="rId3"/>
    <p:sldId id="324" r:id="rId4"/>
    <p:sldId id="323" r:id="rId5"/>
    <p:sldId id="306" r:id="rId6"/>
    <p:sldId id="307" r:id="rId7"/>
    <p:sldId id="334" r:id="rId8"/>
    <p:sldId id="332" r:id="rId9"/>
    <p:sldId id="308" r:id="rId10"/>
    <p:sldId id="310" r:id="rId11"/>
    <p:sldId id="333" r:id="rId12"/>
    <p:sldId id="325" r:id="rId13"/>
    <p:sldId id="328" r:id="rId14"/>
    <p:sldId id="326" r:id="rId15"/>
    <p:sldId id="329" r:id="rId16"/>
    <p:sldId id="330" r:id="rId17"/>
    <p:sldId id="312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los Miguel Vasconcelos Ponte" initials="CMVP" lastIdx="1" clrIdx="0">
    <p:extLst>
      <p:ext uri="{19B8F6BF-5375-455C-9EA6-DF929625EA0E}">
        <p15:presenceInfo xmlns:p15="http://schemas.microsoft.com/office/powerpoint/2012/main" userId="S::miguel.ponte@madeira.gov.pt::6ad13170-aebd-448b-8bcb-dd5cae43c54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04" autoAdjust="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541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8569-9BAE-7B43-B1F9-39B907A7EAD2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635BD-AE94-0B43-B195-1FDF30E5E14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418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8569-9BAE-7B43-B1F9-39B907A7EAD2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635BD-AE94-0B43-B195-1FDF30E5E14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720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8569-9BAE-7B43-B1F9-39B907A7EAD2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635BD-AE94-0B43-B195-1FDF30E5E14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1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8569-9BAE-7B43-B1F9-39B907A7EAD2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635BD-AE94-0B43-B195-1FDF30E5E14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965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8569-9BAE-7B43-B1F9-39B907A7EAD2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635BD-AE94-0B43-B195-1FDF30E5E14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417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8569-9BAE-7B43-B1F9-39B907A7EAD2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635BD-AE94-0B43-B195-1FDF30E5E14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53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8569-9BAE-7B43-B1F9-39B907A7EAD2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635BD-AE94-0B43-B195-1FDF30E5E14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272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8569-9BAE-7B43-B1F9-39B907A7EAD2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635BD-AE94-0B43-B195-1FDF30E5E14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930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8569-9BAE-7B43-B1F9-39B907A7EAD2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635BD-AE94-0B43-B195-1FDF30E5E14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909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8569-9BAE-7B43-B1F9-39B907A7EAD2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635BD-AE94-0B43-B195-1FDF30E5E14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699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8569-9BAE-7B43-B1F9-39B907A7EAD2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635BD-AE94-0B43-B195-1FDF30E5E14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007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608569-9BAE-7B43-B1F9-39B907A7EAD2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B635BD-AE94-0B43-B195-1FDF30E5E14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868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1988" y="9015"/>
            <a:ext cx="9366702" cy="707296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0" y="510195"/>
            <a:ext cx="3657600" cy="86360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150920" y="2333264"/>
            <a:ext cx="8682362" cy="14640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4000" dirty="0">
                <a:solidFill>
                  <a:srgbClr val="127BC0"/>
                </a:solidFill>
              </a:rPr>
              <a:t>Avaliação dos titulares e </a:t>
            </a:r>
          </a:p>
          <a:p>
            <a:r>
              <a:rPr lang="pt-PT" sz="4000" dirty="0">
                <a:solidFill>
                  <a:srgbClr val="127BC0"/>
                </a:solidFill>
              </a:rPr>
              <a:t>membros de órgãos de gestão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813986" y="3738592"/>
            <a:ext cx="55245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PT" sz="2800" dirty="0">
                <a:solidFill>
                  <a:srgbClr val="FF0000"/>
                </a:solidFill>
              </a:rPr>
              <a:t>Portaria n.º 2/2013, de 23 de janeiro</a:t>
            </a:r>
          </a:p>
        </p:txBody>
      </p:sp>
    </p:spTree>
    <p:extLst>
      <p:ext uri="{BB962C8B-B14F-4D97-AF65-F5344CB8AC3E}">
        <p14:creationId xmlns:p14="http://schemas.microsoft.com/office/powerpoint/2010/main" val="37249318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036"/>
            <a:ext cx="9144000" cy="696142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115" y="272079"/>
            <a:ext cx="3657600" cy="86360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5089287" y="380508"/>
            <a:ext cx="4094569" cy="279197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1800" dirty="0">
                <a:solidFill>
                  <a:srgbClr val="127BC0"/>
                </a:solidFill>
              </a:rPr>
            </a:br>
            <a:endParaRPr lang="en-US" sz="1800" dirty="0">
              <a:solidFill>
                <a:srgbClr val="127B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52671" y="537021"/>
            <a:ext cx="26073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Direção Regional de Inovação e Gestão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663662-158D-4342-A66B-276479612E1E}"/>
              </a:ext>
            </a:extLst>
          </p:cNvPr>
          <p:cNvSpPr/>
          <p:nvPr/>
        </p:nvSpPr>
        <p:spPr>
          <a:xfrm>
            <a:off x="397115" y="2904659"/>
            <a:ext cx="84450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dirty="0"/>
              <a:t>	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endParaRPr lang="pt-PT" dirty="0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9BB98CD6-C92F-454E-B798-CCFBEBE1CC5D}"/>
              </a:ext>
            </a:extLst>
          </p:cNvPr>
          <p:cNvSpPr/>
          <p:nvPr/>
        </p:nvSpPr>
        <p:spPr>
          <a:xfrm>
            <a:off x="290531" y="2604690"/>
            <a:ext cx="86582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A4EBC48-A90D-488A-9133-BEFA3FDB16CE}"/>
              </a:ext>
            </a:extLst>
          </p:cNvPr>
          <p:cNvSpPr/>
          <p:nvPr/>
        </p:nvSpPr>
        <p:spPr>
          <a:xfrm>
            <a:off x="313152" y="2609989"/>
            <a:ext cx="85403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19C7D8A2-1DBC-450F-B6AF-795FAE2982B2}"/>
              </a:ext>
            </a:extLst>
          </p:cNvPr>
          <p:cNvSpPr/>
          <p:nvPr/>
        </p:nvSpPr>
        <p:spPr>
          <a:xfrm>
            <a:off x="214617" y="2911317"/>
            <a:ext cx="87147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PT" dirty="0"/>
              <a:t>	</a:t>
            </a:r>
            <a:endParaRPr lang="pt-PT" sz="2000" dirty="0"/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8C0578BE-4950-49C0-876B-C41C7A4A8971}"/>
              </a:ext>
            </a:extLst>
          </p:cNvPr>
          <p:cNvSpPr/>
          <p:nvPr/>
        </p:nvSpPr>
        <p:spPr>
          <a:xfrm>
            <a:off x="225928" y="2593538"/>
            <a:ext cx="86049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FA76295A-1D5F-4AE9-991E-957948ED9E20}"/>
              </a:ext>
            </a:extLst>
          </p:cNvPr>
          <p:cNvSpPr/>
          <p:nvPr/>
        </p:nvSpPr>
        <p:spPr>
          <a:xfrm>
            <a:off x="503699" y="2529677"/>
            <a:ext cx="8327149" cy="3647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PT" sz="2100" b="1" dirty="0">
                <a:solidFill>
                  <a:schemeClr val="tx2"/>
                </a:solidFill>
              </a:rPr>
              <a:t>Delegado escolar </a:t>
            </a:r>
            <a:r>
              <a:rPr lang="pt-PT" sz="2100" b="1" dirty="0">
                <a:solidFill>
                  <a:schemeClr val="tx2"/>
                </a:solidFill>
                <a:sym typeface="Wingdings" panose="05000000000000000000" pitchFamily="2" charset="2"/>
              </a:rPr>
              <a:t> </a:t>
            </a:r>
            <a:r>
              <a:rPr lang="pt-PT" sz="2100" dirty="0">
                <a:solidFill>
                  <a:schemeClr val="tx2"/>
                </a:solidFill>
              </a:rPr>
              <a:t>diretores dos estabelecimentos de educação e das escolas do 1.º ciclo do ensino básico com ou sem unidades de educação pré-escolar;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t-PT" sz="2100" dirty="0">
              <a:solidFill>
                <a:schemeClr val="tx2"/>
              </a:solidFill>
            </a:endParaRPr>
          </a:p>
          <a:p>
            <a:pPr lvl="0" algn="just"/>
            <a:r>
              <a:rPr lang="pt-PT" sz="2100" b="1" dirty="0">
                <a:solidFill>
                  <a:schemeClr val="tx2"/>
                </a:solidFill>
              </a:rPr>
              <a:t>Conselho da comunidade educativa </a:t>
            </a:r>
            <a:r>
              <a:rPr lang="pt-PT" sz="2100" b="1" dirty="0">
                <a:solidFill>
                  <a:schemeClr val="tx2"/>
                </a:solidFill>
                <a:sym typeface="Wingdings" panose="05000000000000000000" pitchFamily="2" charset="2"/>
              </a:rPr>
              <a:t> </a:t>
            </a:r>
            <a:r>
              <a:rPr lang="pt-PT" sz="2100" dirty="0">
                <a:solidFill>
                  <a:schemeClr val="tx2"/>
                </a:solidFill>
              </a:rPr>
              <a:t>diretores e presidentes do conselho executivo das escolas dos 2.º e 3.º ciclos do ensino básico e ensino secundário;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t-PT" sz="2100" dirty="0">
              <a:solidFill>
                <a:schemeClr val="tx2"/>
              </a:solidFill>
            </a:endParaRPr>
          </a:p>
          <a:p>
            <a:pPr lvl="0" algn="just"/>
            <a:r>
              <a:rPr lang="pt-PT" sz="2100" b="1" dirty="0">
                <a:solidFill>
                  <a:schemeClr val="tx2"/>
                </a:solidFill>
              </a:rPr>
              <a:t>Diretor ou presidente</a:t>
            </a:r>
            <a:r>
              <a:rPr lang="pt-PT" sz="2100" dirty="0">
                <a:solidFill>
                  <a:schemeClr val="tx2"/>
                </a:solidFill>
              </a:rPr>
              <a:t> </a:t>
            </a:r>
            <a:r>
              <a:rPr lang="pt-PT" sz="2100" dirty="0">
                <a:solidFill>
                  <a:schemeClr val="tx2"/>
                </a:solidFill>
                <a:sym typeface="Wingdings" panose="05000000000000000000" pitchFamily="2" charset="2"/>
              </a:rPr>
              <a:t> </a:t>
            </a:r>
            <a:r>
              <a:rPr lang="pt-PT" sz="2100" dirty="0">
                <a:solidFill>
                  <a:schemeClr val="tx2"/>
                </a:solidFill>
              </a:rPr>
              <a:t>adjuntos e vice-presidentes do conselho executivo das escolas dos 2.º e 3.º ciclos do ensino básico e ensino secundário.</a:t>
            </a:r>
          </a:p>
        </p:txBody>
      </p:sp>
      <p:sp>
        <p:nvSpPr>
          <p:cNvPr id="18" name="Rectangle 3">
            <a:extLst>
              <a:ext uri="{FF2B5EF4-FFF2-40B4-BE49-F238E27FC236}">
                <a16:creationId xmlns:a16="http://schemas.microsoft.com/office/drawing/2014/main" id="{6B02EA48-55A1-43B5-9528-AF6EE58C2099}"/>
              </a:ext>
            </a:extLst>
          </p:cNvPr>
          <p:cNvSpPr/>
          <p:nvPr/>
        </p:nvSpPr>
        <p:spPr>
          <a:xfrm>
            <a:off x="313152" y="1441094"/>
            <a:ext cx="863559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3200" dirty="0">
                <a:solidFill>
                  <a:srgbClr val="127BC0"/>
                </a:solidFill>
              </a:rPr>
              <a:t>Avaliação dos Órgãos de Gestão</a:t>
            </a:r>
          </a:p>
          <a:p>
            <a:pPr algn="ctr"/>
            <a:r>
              <a:rPr lang="pt-PT" sz="2800" dirty="0">
                <a:solidFill>
                  <a:srgbClr val="FF0000"/>
                </a:solidFill>
              </a:rPr>
              <a:t>Responsáveis pela proposta de avaliação</a:t>
            </a:r>
          </a:p>
        </p:txBody>
      </p:sp>
    </p:spTree>
    <p:extLst>
      <p:ext uri="{BB962C8B-B14F-4D97-AF65-F5344CB8AC3E}">
        <p14:creationId xmlns:p14="http://schemas.microsoft.com/office/powerpoint/2010/main" val="9344120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036"/>
            <a:ext cx="9144000" cy="696142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115" y="272079"/>
            <a:ext cx="3657600" cy="86360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5089287" y="380508"/>
            <a:ext cx="4094569" cy="279197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1800" dirty="0">
                <a:solidFill>
                  <a:srgbClr val="127BC0"/>
                </a:solidFill>
              </a:rPr>
            </a:br>
            <a:endParaRPr lang="en-US" sz="1800" dirty="0">
              <a:solidFill>
                <a:srgbClr val="127B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52671" y="537021"/>
            <a:ext cx="26073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Direção Regional de Inovação e Gestão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663662-158D-4342-A66B-276479612E1E}"/>
              </a:ext>
            </a:extLst>
          </p:cNvPr>
          <p:cNvSpPr/>
          <p:nvPr/>
        </p:nvSpPr>
        <p:spPr>
          <a:xfrm>
            <a:off x="397115" y="2904659"/>
            <a:ext cx="84450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dirty="0"/>
              <a:t>	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endParaRPr lang="pt-PT" dirty="0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9BB98CD6-C92F-454E-B798-CCFBEBE1CC5D}"/>
              </a:ext>
            </a:extLst>
          </p:cNvPr>
          <p:cNvSpPr/>
          <p:nvPr/>
        </p:nvSpPr>
        <p:spPr>
          <a:xfrm>
            <a:off x="290531" y="2604690"/>
            <a:ext cx="86582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A4EBC48-A90D-488A-9133-BEFA3FDB16CE}"/>
              </a:ext>
            </a:extLst>
          </p:cNvPr>
          <p:cNvSpPr/>
          <p:nvPr/>
        </p:nvSpPr>
        <p:spPr>
          <a:xfrm>
            <a:off x="313152" y="2609989"/>
            <a:ext cx="85403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19C7D8A2-1DBC-450F-B6AF-795FAE2982B2}"/>
              </a:ext>
            </a:extLst>
          </p:cNvPr>
          <p:cNvSpPr/>
          <p:nvPr/>
        </p:nvSpPr>
        <p:spPr>
          <a:xfrm>
            <a:off x="214617" y="2911317"/>
            <a:ext cx="87147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PT" dirty="0"/>
              <a:t>	</a:t>
            </a:r>
            <a:endParaRPr lang="pt-PT" sz="2000" dirty="0"/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8C0578BE-4950-49C0-876B-C41C7A4A8971}"/>
              </a:ext>
            </a:extLst>
          </p:cNvPr>
          <p:cNvSpPr/>
          <p:nvPr/>
        </p:nvSpPr>
        <p:spPr>
          <a:xfrm>
            <a:off x="225928" y="2593538"/>
            <a:ext cx="86049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FA76295A-1D5F-4AE9-991E-957948ED9E20}"/>
              </a:ext>
            </a:extLst>
          </p:cNvPr>
          <p:cNvSpPr/>
          <p:nvPr/>
        </p:nvSpPr>
        <p:spPr>
          <a:xfrm>
            <a:off x="503699" y="2529677"/>
            <a:ext cx="8327149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PT" sz="2100" dirty="0">
                <a:solidFill>
                  <a:schemeClr val="tx2"/>
                </a:solidFill>
              </a:rPr>
              <a:t>Integram o conselho coordenador da avaliação do desempenho dos titulares e membros dos órgãos de gestão:</a:t>
            </a:r>
          </a:p>
          <a:p>
            <a:pPr lvl="0" algn="just"/>
            <a:endParaRPr lang="pt-PT" sz="2100" dirty="0">
              <a:solidFill>
                <a:schemeClr val="tx2"/>
              </a:solidFill>
            </a:endParaRPr>
          </a:p>
          <a:p>
            <a:pPr marL="914400" lvl="1" indent="-457200" algn="just">
              <a:buFont typeface="+mj-lt"/>
              <a:buAutoNum type="alphaLcParenR"/>
            </a:pPr>
            <a:r>
              <a:rPr lang="pt-PT" sz="2100" b="1" dirty="0">
                <a:solidFill>
                  <a:schemeClr val="tx2"/>
                </a:solidFill>
              </a:rPr>
              <a:t>O Diretor Regional de Inovação e Gestão, que preside;</a:t>
            </a:r>
          </a:p>
          <a:p>
            <a:pPr marL="914400" lvl="1" indent="-457200" algn="just">
              <a:buFont typeface="+mj-lt"/>
              <a:buAutoNum type="alphaLcParenR"/>
            </a:pPr>
            <a:r>
              <a:rPr lang="pt-PT" sz="2100" b="1" dirty="0">
                <a:solidFill>
                  <a:schemeClr val="tx2"/>
                </a:solidFill>
              </a:rPr>
              <a:t>O Diretor Regional de Educação;</a:t>
            </a:r>
          </a:p>
          <a:p>
            <a:pPr marL="914400" lvl="1" indent="-457200" algn="just">
              <a:buFont typeface="+mj-lt"/>
              <a:buAutoNum type="alphaLcParenR"/>
            </a:pPr>
            <a:r>
              <a:rPr lang="pt-PT" sz="2100" dirty="0">
                <a:solidFill>
                  <a:schemeClr val="tx2"/>
                </a:solidFill>
              </a:rPr>
              <a:t>Um elemento a designar pelo Secretário Regional de Educação.</a:t>
            </a:r>
          </a:p>
          <a:p>
            <a:pPr marL="457200" lvl="0" indent="-457200" algn="just">
              <a:buFont typeface="+mj-lt"/>
              <a:buAutoNum type="alphaLcParenR"/>
            </a:pPr>
            <a:endParaRPr lang="pt-PT" sz="2100" dirty="0">
              <a:solidFill>
                <a:schemeClr val="tx2"/>
              </a:solidFill>
            </a:endParaRPr>
          </a:p>
          <a:p>
            <a:pPr lvl="0" algn="just"/>
            <a:r>
              <a:rPr lang="pt-PT" sz="2100" dirty="0">
                <a:solidFill>
                  <a:schemeClr val="tx2"/>
                </a:solidFill>
              </a:rPr>
              <a:t>Compete àquele órgão </a:t>
            </a:r>
            <a:r>
              <a:rPr lang="pt-PT" sz="2100" b="1" dirty="0">
                <a:solidFill>
                  <a:schemeClr val="tx2"/>
                </a:solidFill>
              </a:rPr>
              <a:t>validar</a:t>
            </a:r>
            <a:r>
              <a:rPr lang="pt-PT" sz="2100" dirty="0">
                <a:solidFill>
                  <a:schemeClr val="tx2"/>
                </a:solidFill>
              </a:rPr>
              <a:t>, </a:t>
            </a:r>
            <a:r>
              <a:rPr lang="pt-PT" sz="2100" b="1" dirty="0">
                <a:solidFill>
                  <a:schemeClr val="tx2"/>
                </a:solidFill>
              </a:rPr>
              <a:t>harmonizar</a:t>
            </a:r>
            <a:r>
              <a:rPr lang="pt-PT" sz="2100" dirty="0">
                <a:solidFill>
                  <a:schemeClr val="tx2"/>
                </a:solidFill>
              </a:rPr>
              <a:t> as propostas de atribuição de classificação final e posteriormente </a:t>
            </a:r>
            <a:r>
              <a:rPr lang="pt-PT" sz="2100" b="1" dirty="0">
                <a:solidFill>
                  <a:schemeClr val="tx2"/>
                </a:solidFill>
              </a:rPr>
              <a:t>aplicar percentis</a:t>
            </a:r>
            <a:r>
              <a:rPr lang="pt-PT" sz="2100" dirty="0">
                <a:solidFill>
                  <a:schemeClr val="tx2"/>
                </a:solidFill>
              </a:rPr>
              <a:t>.</a:t>
            </a:r>
          </a:p>
          <a:p>
            <a:pPr lvl="0" algn="just"/>
            <a:endParaRPr lang="pt-PT" sz="2000" dirty="0">
              <a:solidFill>
                <a:schemeClr val="tx2"/>
              </a:solidFill>
            </a:endParaRPr>
          </a:p>
          <a:p>
            <a:pPr lvl="0" algn="just"/>
            <a:endParaRPr lang="pt-PT" sz="2000" dirty="0">
              <a:solidFill>
                <a:schemeClr val="tx2"/>
              </a:solidFill>
            </a:endParaRPr>
          </a:p>
          <a:p>
            <a:pPr lvl="0" algn="just"/>
            <a:endParaRPr lang="pt-PT" sz="2000" dirty="0">
              <a:solidFill>
                <a:schemeClr val="tx2"/>
              </a:solidFill>
            </a:endParaRPr>
          </a:p>
          <a:p>
            <a:pPr lvl="0" algn="r"/>
            <a:endParaRPr lang="pt-PT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ectangle 3">
            <a:extLst>
              <a:ext uri="{FF2B5EF4-FFF2-40B4-BE49-F238E27FC236}">
                <a16:creationId xmlns:a16="http://schemas.microsoft.com/office/drawing/2014/main" id="{6B02EA48-55A1-43B5-9528-AF6EE58C2099}"/>
              </a:ext>
            </a:extLst>
          </p:cNvPr>
          <p:cNvSpPr/>
          <p:nvPr/>
        </p:nvSpPr>
        <p:spPr>
          <a:xfrm>
            <a:off x="313152" y="1441094"/>
            <a:ext cx="863559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3200" dirty="0">
                <a:solidFill>
                  <a:srgbClr val="127BC0"/>
                </a:solidFill>
              </a:rPr>
              <a:t>Avaliação dos Órgãos de Gestão</a:t>
            </a:r>
          </a:p>
          <a:p>
            <a:pPr algn="ctr"/>
            <a:r>
              <a:rPr lang="pt-PT" sz="2800" dirty="0">
                <a:solidFill>
                  <a:srgbClr val="FF0000"/>
                </a:solidFill>
              </a:rPr>
              <a:t>Conselho Coordenador de Avaliação</a:t>
            </a:r>
          </a:p>
        </p:txBody>
      </p:sp>
    </p:spTree>
    <p:extLst>
      <p:ext uri="{BB962C8B-B14F-4D97-AF65-F5344CB8AC3E}">
        <p14:creationId xmlns:p14="http://schemas.microsoft.com/office/powerpoint/2010/main" val="42903152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036"/>
            <a:ext cx="9144000" cy="696142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115" y="272079"/>
            <a:ext cx="3657600" cy="86360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5089287" y="380508"/>
            <a:ext cx="4094569" cy="279197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1800" dirty="0">
                <a:solidFill>
                  <a:srgbClr val="127BC0"/>
                </a:solidFill>
              </a:rPr>
            </a:br>
            <a:endParaRPr lang="en-US" sz="1800" dirty="0">
              <a:solidFill>
                <a:srgbClr val="127B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52671" y="537021"/>
            <a:ext cx="26073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Direção Regional de Inovação e Gestão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663662-158D-4342-A66B-276479612E1E}"/>
              </a:ext>
            </a:extLst>
          </p:cNvPr>
          <p:cNvSpPr/>
          <p:nvPr/>
        </p:nvSpPr>
        <p:spPr>
          <a:xfrm>
            <a:off x="397115" y="2904659"/>
            <a:ext cx="84450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dirty="0"/>
              <a:t>	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endParaRPr lang="pt-PT" dirty="0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9BB98CD6-C92F-454E-B798-CCFBEBE1CC5D}"/>
              </a:ext>
            </a:extLst>
          </p:cNvPr>
          <p:cNvSpPr/>
          <p:nvPr/>
        </p:nvSpPr>
        <p:spPr>
          <a:xfrm>
            <a:off x="290531" y="2604690"/>
            <a:ext cx="86582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A4EBC48-A90D-488A-9133-BEFA3FDB16CE}"/>
              </a:ext>
            </a:extLst>
          </p:cNvPr>
          <p:cNvSpPr/>
          <p:nvPr/>
        </p:nvSpPr>
        <p:spPr>
          <a:xfrm>
            <a:off x="313152" y="2609989"/>
            <a:ext cx="85403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19C7D8A2-1DBC-450F-B6AF-795FAE2982B2}"/>
              </a:ext>
            </a:extLst>
          </p:cNvPr>
          <p:cNvSpPr/>
          <p:nvPr/>
        </p:nvSpPr>
        <p:spPr>
          <a:xfrm>
            <a:off x="214617" y="2911317"/>
            <a:ext cx="87147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PT" dirty="0"/>
              <a:t>	</a:t>
            </a:r>
            <a:endParaRPr lang="pt-PT" sz="2000" dirty="0"/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8C0578BE-4950-49C0-876B-C41C7A4A8971}"/>
              </a:ext>
            </a:extLst>
          </p:cNvPr>
          <p:cNvSpPr/>
          <p:nvPr/>
        </p:nvSpPr>
        <p:spPr>
          <a:xfrm>
            <a:off x="225928" y="2593538"/>
            <a:ext cx="86049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FA76295A-1D5F-4AE9-991E-957948ED9E20}"/>
              </a:ext>
            </a:extLst>
          </p:cNvPr>
          <p:cNvSpPr/>
          <p:nvPr/>
        </p:nvSpPr>
        <p:spPr>
          <a:xfrm>
            <a:off x="397115" y="2593538"/>
            <a:ext cx="8327149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PT" sz="1900" dirty="0">
                <a:solidFill>
                  <a:schemeClr val="tx2"/>
                </a:solidFill>
              </a:rPr>
              <a:t>Os membros do órgão de gestão integram listas ordenadas que contemplarão a totalidade de membros dos órgãos de gestão a avaliar no respetivo ano escolar em toda a RAM, considerando-se os seguintes universos: </a:t>
            </a:r>
          </a:p>
          <a:p>
            <a:pPr lvl="0" algn="just"/>
            <a:endParaRPr lang="pt-PT" sz="2000" dirty="0">
              <a:solidFill>
                <a:schemeClr val="tx2"/>
              </a:solidFill>
            </a:endParaRPr>
          </a:p>
        </p:txBody>
      </p:sp>
      <p:sp>
        <p:nvSpPr>
          <p:cNvPr id="18" name="Rectangle 3">
            <a:extLst>
              <a:ext uri="{FF2B5EF4-FFF2-40B4-BE49-F238E27FC236}">
                <a16:creationId xmlns:a16="http://schemas.microsoft.com/office/drawing/2014/main" id="{6B02EA48-55A1-43B5-9528-AF6EE58C2099}"/>
              </a:ext>
            </a:extLst>
          </p:cNvPr>
          <p:cNvSpPr/>
          <p:nvPr/>
        </p:nvSpPr>
        <p:spPr>
          <a:xfrm>
            <a:off x="313152" y="1441094"/>
            <a:ext cx="863559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3200" dirty="0">
                <a:solidFill>
                  <a:srgbClr val="127BC0"/>
                </a:solidFill>
              </a:rPr>
              <a:t>Avaliação dos Órgãos de Gestão</a:t>
            </a:r>
          </a:p>
          <a:p>
            <a:pPr algn="ctr"/>
            <a:r>
              <a:rPr lang="pt-PT" sz="2800" dirty="0">
                <a:solidFill>
                  <a:srgbClr val="FF0000"/>
                </a:solidFill>
              </a:rPr>
              <a:t>Universos e aplicação de percentis</a:t>
            </a:r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B7A3022D-353B-40E4-A78E-3D240F0C1E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4193167"/>
              </p:ext>
            </p:extLst>
          </p:nvPr>
        </p:nvGraphicFramePr>
        <p:xfrm>
          <a:off x="561975" y="3751359"/>
          <a:ext cx="8067675" cy="29161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67675">
                  <a:extLst>
                    <a:ext uri="{9D8B030D-6E8A-4147-A177-3AD203B41FA5}">
                      <a16:colId xmlns:a16="http://schemas.microsoft.com/office/drawing/2014/main" val="2997274652"/>
                    </a:ext>
                  </a:extLst>
                </a:gridCol>
              </a:tblGrid>
              <a:tr h="1063945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PT" sz="1800" b="0" dirty="0">
                          <a:solidFill>
                            <a:schemeClr val="tx2"/>
                          </a:solidFill>
                        </a:rPr>
                        <a:t>Diretores ou presidentes do conselho executivo ou comissão instaladora das escolas dos 2.º e 3.º ciclos do ensino básico e ensino secundário ou escolas integradas 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9185412"/>
                  </a:ext>
                </a:extLst>
              </a:tr>
              <a:tr h="104274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PT" sz="1800" dirty="0">
                          <a:solidFill>
                            <a:schemeClr val="tx2"/>
                          </a:solidFill>
                        </a:rPr>
                        <a:t>Adjuntos ou vice-presidentes do conselho executivo ou comissão instaladora das escolas dos 2.º e 3.º ciclos do ensino básico e ensino secundário ou escolas integradas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2790637"/>
                  </a:ext>
                </a:extLst>
              </a:tr>
              <a:tr h="809456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PT" sz="1800" dirty="0">
                          <a:solidFill>
                            <a:schemeClr val="tx2"/>
                          </a:solidFill>
                        </a:rPr>
                        <a:t>Diretores das escolas de 1.º ciclo com pré-escolar com ou sem valência creche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727849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2723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036"/>
            <a:ext cx="9144000" cy="696142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115" y="272079"/>
            <a:ext cx="3657600" cy="86360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5089287" y="380508"/>
            <a:ext cx="4094569" cy="279197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1800" dirty="0">
                <a:solidFill>
                  <a:srgbClr val="127BC0"/>
                </a:solidFill>
              </a:rPr>
            </a:br>
            <a:endParaRPr lang="en-US" sz="1800" dirty="0">
              <a:solidFill>
                <a:srgbClr val="127B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52671" y="537021"/>
            <a:ext cx="26073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Direção Regional de Inovação e Gestão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663662-158D-4342-A66B-276479612E1E}"/>
              </a:ext>
            </a:extLst>
          </p:cNvPr>
          <p:cNvSpPr/>
          <p:nvPr/>
        </p:nvSpPr>
        <p:spPr>
          <a:xfrm>
            <a:off x="397115" y="2904659"/>
            <a:ext cx="84450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dirty="0"/>
              <a:t>	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endParaRPr lang="pt-PT" dirty="0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9BB98CD6-C92F-454E-B798-CCFBEBE1CC5D}"/>
              </a:ext>
            </a:extLst>
          </p:cNvPr>
          <p:cNvSpPr/>
          <p:nvPr/>
        </p:nvSpPr>
        <p:spPr>
          <a:xfrm>
            <a:off x="290531" y="2604690"/>
            <a:ext cx="86582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A4EBC48-A90D-488A-9133-BEFA3FDB16CE}"/>
              </a:ext>
            </a:extLst>
          </p:cNvPr>
          <p:cNvSpPr/>
          <p:nvPr/>
        </p:nvSpPr>
        <p:spPr>
          <a:xfrm>
            <a:off x="313152" y="2609989"/>
            <a:ext cx="85403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19C7D8A2-1DBC-450F-B6AF-795FAE2982B2}"/>
              </a:ext>
            </a:extLst>
          </p:cNvPr>
          <p:cNvSpPr/>
          <p:nvPr/>
        </p:nvSpPr>
        <p:spPr>
          <a:xfrm>
            <a:off x="214617" y="2911317"/>
            <a:ext cx="87147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PT" dirty="0"/>
              <a:t>	</a:t>
            </a:r>
            <a:endParaRPr lang="pt-PT" sz="2000" dirty="0"/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FA76295A-1D5F-4AE9-991E-957948ED9E20}"/>
              </a:ext>
            </a:extLst>
          </p:cNvPr>
          <p:cNvSpPr/>
          <p:nvPr/>
        </p:nvSpPr>
        <p:spPr>
          <a:xfrm>
            <a:off x="397115" y="2593538"/>
            <a:ext cx="8327149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9050" lvl="1" algn="just"/>
            <a:r>
              <a:rPr lang="pt-PT" sz="2000" dirty="0">
                <a:solidFill>
                  <a:schemeClr val="tx2"/>
                </a:solidFill>
              </a:rPr>
              <a:t>O </a:t>
            </a:r>
            <a:r>
              <a:rPr lang="pt-PT" sz="2000" b="1" dirty="0">
                <a:solidFill>
                  <a:schemeClr val="tx2"/>
                </a:solidFill>
              </a:rPr>
              <a:t>relatório de autoavaliação </a:t>
            </a:r>
            <a:r>
              <a:rPr lang="pt-PT" sz="2000" dirty="0">
                <a:solidFill>
                  <a:schemeClr val="tx2"/>
                </a:solidFill>
              </a:rPr>
              <a:t>deverá ser entregue ao órgão responsável pela avaliação </a:t>
            </a:r>
            <a:r>
              <a:rPr lang="pt-PT" sz="2000" b="1" dirty="0">
                <a:solidFill>
                  <a:schemeClr val="tx2"/>
                </a:solidFill>
              </a:rPr>
              <a:t>até 31 de agosto do ano escolar anterior ao ano da progressão</a:t>
            </a:r>
            <a:r>
              <a:rPr lang="pt-PT" sz="2000" dirty="0">
                <a:solidFill>
                  <a:schemeClr val="tx2"/>
                </a:solidFill>
              </a:rPr>
              <a:t>.</a:t>
            </a:r>
          </a:p>
          <a:p>
            <a:pPr marL="19050" lvl="1" algn="just"/>
            <a:endParaRPr lang="pt-PT" sz="2000" dirty="0">
              <a:solidFill>
                <a:schemeClr val="tx2"/>
              </a:solidFill>
            </a:endParaRPr>
          </a:p>
          <a:p>
            <a:pPr marL="19050" lvl="1" algn="just"/>
            <a:r>
              <a:rPr lang="pt-PT" sz="2000" dirty="0">
                <a:solidFill>
                  <a:schemeClr val="tx2"/>
                </a:solidFill>
              </a:rPr>
              <a:t>O </a:t>
            </a:r>
            <a:r>
              <a:rPr lang="pt-PT" sz="2000" b="1" dirty="0">
                <a:solidFill>
                  <a:schemeClr val="tx2"/>
                </a:solidFill>
              </a:rPr>
              <a:t>relatório de autoavaliação é objeto de apreciação </a:t>
            </a:r>
            <a:r>
              <a:rPr lang="pt-PT" sz="2000" dirty="0">
                <a:solidFill>
                  <a:schemeClr val="tx2"/>
                </a:solidFill>
              </a:rPr>
              <a:t>pelos órgãos a que se refere o n.º 2 do artigo 3.º, </a:t>
            </a:r>
            <a:r>
              <a:rPr lang="pt-PT" sz="2000" b="1" dirty="0">
                <a:solidFill>
                  <a:schemeClr val="tx2"/>
                </a:solidFill>
              </a:rPr>
              <a:t>até ao dia 15 de outubro </a:t>
            </a:r>
            <a:r>
              <a:rPr lang="pt-PT" sz="2000" dirty="0">
                <a:solidFill>
                  <a:schemeClr val="tx2"/>
                </a:solidFill>
              </a:rPr>
              <a:t>do ano escolar previsto para a conclusão do ciclo avaliativo do docente e respetiva progressão na carreira.</a:t>
            </a:r>
          </a:p>
          <a:p>
            <a:pPr marL="19050" lvl="1" algn="just"/>
            <a:br>
              <a:rPr lang="pt-PT" sz="2000" dirty="0">
                <a:solidFill>
                  <a:schemeClr val="tx2"/>
                </a:solidFill>
              </a:rPr>
            </a:br>
            <a:r>
              <a:rPr lang="pt-PT" sz="2000" dirty="0">
                <a:solidFill>
                  <a:schemeClr val="tx2"/>
                </a:solidFill>
              </a:rPr>
              <a:t>A </a:t>
            </a:r>
            <a:r>
              <a:rPr lang="pt-PT" sz="2000" b="1" dirty="0">
                <a:solidFill>
                  <a:schemeClr val="tx2"/>
                </a:solidFill>
              </a:rPr>
              <a:t>proposta de classificação final apurada é comunicada </a:t>
            </a:r>
            <a:r>
              <a:rPr lang="pt-PT" sz="2000" dirty="0">
                <a:solidFill>
                  <a:schemeClr val="tx2"/>
                </a:solidFill>
              </a:rPr>
              <a:t>ao conselho coordenador da avaliação (DRIG) </a:t>
            </a:r>
            <a:r>
              <a:rPr lang="pt-PT" sz="2000" b="1" dirty="0">
                <a:solidFill>
                  <a:schemeClr val="tx2"/>
                </a:solidFill>
              </a:rPr>
              <a:t>até ao dia 17 de outubro </a:t>
            </a:r>
            <a:r>
              <a:rPr lang="pt-PT" sz="2000" dirty="0">
                <a:solidFill>
                  <a:schemeClr val="tx2"/>
                </a:solidFill>
              </a:rPr>
              <a:t>do ano escolar previsto para a conclusão do ciclo avaliativo do docente e respetiva progressão na carreira.</a:t>
            </a:r>
            <a:endParaRPr lang="pt-PT" sz="1200" dirty="0">
              <a:solidFill>
                <a:schemeClr val="bg1">
                  <a:lumMod val="50000"/>
                </a:schemeClr>
              </a:solidFill>
            </a:endParaRPr>
          </a:p>
          <a:p>
            <a:pPr lvl="0" algn="r"/>
            <a:endParaRPr lang="pt-PT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ectangle 3">
            <a:extLst>
              <a:ext uri="{FF2B5EF4-FFF2-40B4-BE49-F238E27FC236}">
                <a16:creationId xmlns:a16="http://schemas.microsoft.com/office/drawing/2014/main" id="{6B02EA48-55A1-43B5-9528-AF6EE58C2099}"/>
              </a:ext>
            </a:extLst>
          </p:cNvPr>
          <p:cNvSpPr/>
          <p:nvPr/>
        </p:nvSpPr>
        <p:spPr>
          <a:xfrm>
            <a:off x="313152" y="1441094"/>
            <a:ext cx="863559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3200" dirty="0">
                <a:solidFill>
                  <a:srgbClr val="127BC0"/>
                </a:solidFill>
              </a:rPr>
              <a:t>Avaliação dos Órgãos de Gestão</a:t>
            </a:r>
          </a:p>
          <a:p>
            <a:pPr algn="ctr"/>
            <a:r>
              <a:rPr lang="pt-PT" sz="2800" dirty="0">
                <a:solidFill>
                  <a:srgbClr val="FF0000"/>
                </a:solidFill>
              </a:rPr>
              <a:t>Prazos</a:t>
            </a:r>
          </a:p>
        </p:txBody>
      </p:sp>
    </p:spTree>
    <p:extLst>
      <p:ext uri="{BB962C8B-B14F-4D97-AF65-F5344CB8AC3E}">
        <p14:creationId xmlns:p14="http://schemas.microsoft.com/office/powerpoint/2010/main" val="33229446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036"/>
            <a:ext cx="9144000" cy="696142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115" y="272079"/>
            <a:ext cx="3657600" cy="86360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5089287" y="380508"/>
            <a:ext cx="4094569" cy="279197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1800" dirty="0">
                <a:solidFill>
                  <a:srgbClr val="127BC0"/>
                </a:solidFill>
              </a:rPr>
            </a:br>
            <a:endParaRPr lang="en-US" sz="1800" dirty="0">
              <a:solidFill>
                <a:srgbClr val="127B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52671" y="537021"/>
            <a:ext cx="26073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Direção Regional de Inovação e Gestão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663662-158D-4342-A66B-276479612E1E}"/>
              </a:ext>
            </a:extLst>
          </p:cNvPr>
          <p:cNvSpPr/>
          <p:nvPr/>
        </p:nvSpPr>
        <p:spPr>
          <a:xfrm>
            <a:off x="397115" y="2904659"/>
            <a:ext cx="84450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dirty="0"/>
              <a:t>	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endParaRPr lang="pt-PT" dirty="0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9BB98CD6-C92F-454E-B798-CCFBEBE1CC5D}"/>
              </a:ext>
            </a:extLst>
          </p:cNvPr>
          <p:cNvSpPr/>
          <p:nvPr/>
        </p:nvSpPr>
        <p:spPr>
          <a:xfrm>
            <a:off x="290531" y="2604690"/>
            <a:ext cx="86582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A4EBC48-A90D-488A-9133-BEFA3FDB16CE}"/>
              </a:ext>
            </a:extLst>
          </p:cNvPr>
          <p:cNvSpPr/>
          <p:nvPr/>
        </p:nvSpPr>
        <p:spPr>
          <a:xfrm>
            <a:off x="313152" y="2609989"/>
            <a:ext cx="85403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19C7D8A2-1DBC-450F-B6AF-795FAE2982B2}"/>
              </a:ext>
            </a:extLst>
          </p:cNvPr>
          <p:cNvSpPr/>
          <p:nvPr/>
        </p:nvSpPr>
        <p:spPr>
          <a:xfrm>
            <a:off x="214617" y="2911317"/>
            <a:ext cx="87147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PT" dirty="0"/>
              <a:t>	</a:t>
            </a:r>
            <a:endParaRPr lang="pt-PT" sz="2000" dirty="0"/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8C0578BE-4950-49C0-876B-C41C7A4A8971}"/>
              </a:ext>
            </a:extLst>
          </p:cNvPr>
          <p:cNvSpPr/>
          <p:nvPr/>
        </p:nvSpPr>
        <p:spPr>
          <a:xfrm>
            <a:off x="225928" y="2593538"/>
            <a:ext cx="86049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FA76295A-1D5F-4AE9-991E-957948ED9E20}"/>
              </a:ext>
            </a:extLst>
          </p:cNvPr>
          <p:cNvSpPr/>
          <p:nvPr/>
        </p:nvSpPr>
        <p:spPr>
          <a:xfrm>
            <a:off x="397115" y="2561897"/>
            <a:ext cx="8327149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1700" b="1" dirty="0">
                <a:solidFill>
                  <a:schemeClr val="tx2"/>
                </a:solidFill>
              </a:rPr>
              <a:t>No âmbito da primeira progressão em que universo se integra o diretor ou presidente do conselho executivo que opte pela utilização de uma ponderação curricular realizada o abrigo do artigo 4.º do DLR n.º17/2010/M?</a:t>
            </a:r>
          </a:p>
          <a:p>
            <a:pPr algn="just"/>
            <a:r>
              <a:rPr lang="pt-PT" sz="1700" dirty="0">
                <a:solidFill>
                  <a:schemeClr val="tx2"/>
                </a:solidFill>
              </a:rPr>
              <a:t>Atendendo a que aquela avaliação não foi realizada ao abrigo da Portaria n.º 2/2013, deverá integrar o universo dos docentes integrados na carreira. Caso exista algum impedimento, nomeadamente por conflito de interesses, deve ser equacionada a sua integração no universo destinado aos membros da seção de avaliação ou dos avaliadores internos.</a:t>
            </a:r>
          </a:p>
          <a:p>
            <a:pPr algn="just"/>
            <a:endParaRPr lang="pt-PT" sz="1700" dirty="0">
              <a:solidFill>
                <a:schemeClr val="tx2"/>
              </a:solidFill>
            </a:endParaRPr>
          </a:p>
          <a:p>
            <a:pPr algn="just"/>
            <a:r>
              <a:rPr lang="pt-PT" sz="1700" b="1" dirty="0">
                <a:solidFill>
                  <a:schemeClr val="tx2"/>
                </a:solidFill>
              </a:rPr>
              <a:t>A opção pela última menção qualitativa no âmbito do procedimento especial previsto no artigo 16.º da Portaria n.º 2/2013 para os titulares e membros de órgãos de gestão posicionados nos 8.º, 9.º e 10.º escalões, obriga à aplicação de percentis?</a:t>
            </a:r>
          </a:p>
          <a:p>
            <a:pPr algn="just"/>
            <a:r>
              <a:rPr lang="pt-PT" sz="1700" dirty="0">
                <a:solidFill>
                  <a:schemeClr val="tx2"/>
                </a:solidFill>
              </a:rPr>
              <a:t>Não, desde que essa avaliação tenha sido sujeita a percentis. Caso opte por relevar uma avaliação que não tenha sido sujeita à aplicação de percentis, deverá obrigatoriamente integrar os percentis regionais definidos no âmbito da Portaria para o efeito.</a:t>
            </a:r>
          </a:p>
        </p:txBody>
      </p:sp>
      <p:sp>
        <p:nvSpPr>
          <p:cNvPr id="18" name="Rectangle 3">
            <a:extLst>
              <a:ext uri="{FF2B5EF4-FFF2-40B4-BE49-F238E27FC236}">
                <a16:creationId xmlns:a16="http://schemas.microsoft.com/office/drawing/2014/main" id="{6B02EA48-55A1-43B5-9528-AF6EE58C2099}"/>
              </a:ext>
            </a:extLst>
          </p:cNvPr>
          <p:cNvSpPr/>
          <p:nvPr/>
        </p:nvSpPr>
        <p:spPr>
          <a:xfrm>
            <a:off x="313152" y="1441094"/>
            <a:ext cx="863559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3200" dirty="0">
                <a:solidFill>
                  <a:srgbClr val="127BC0"/>
                </a:solidFill>
              </a:rPr>
              <a:t>Avaliação dos Órgãos de Gestão</a:t>
            </a:r>
          </a:p>
          <a:p>
            <a:pPr algn="ctr"/>
            <a:r>
              <a:rPr lang="pt-PT" sz="2800" dirty="0">
                <a:solidFill>
                  <a:srgbClr val="FF0000"/>
                </a:solidFill>
              </a:rPr>
              <a:t>Perguntas frequentes</a:t>
            </a:r>
          </a:p>
        </p:txBody>
      </p:sp>
    </p:spTree>
    <p:extLst>
      <p:ext uri="{BB962C8B-B14F-4D97-AF65-F5344CB8AC3E}">
        <p14:creationId xmlns:p14="http://schemas.microsoft.com/office/powerpoint/2010/main" val="17327469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036"/>
            <a:ext cx="9144000" cy="696142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115" y="272079"/>
            <a:ext cx="3657600" cy="86360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5089287" y="380508"/>
            <a:ext cx="4094569" cy="279197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1800" dirty="0">
                <a:solidFill>
                  <a:srgbClr val="127BC0"/>
                </a:solidFill>
              </a:rPr>
            </a:br>
            <a:endParaRPr lang="en-US" sz="1800" dirty="0">
              <a:solidFill>
                <a:srgbClr val="127B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52671" y="537021"/>
            <a:ext cx="26073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Direção Regional de Inovação e Gestão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663662-158D-4342-A66B-276479612E1E}"/>
              </a:ext>
            </a:extLst>
          </p:cNvPr>
          <p:cNvSpPr/>
          <p:nvPr/>
        </p:nvSpPr>
        <p:spPr>
          <a:xfrm>
            <a:off x="397115" y="2904659"/>
            <a:ext cx="84450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dirty="0"/>
              <a:t>	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endParaRPr lang="pt-PT" dirty="0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9BB98CD6-C92F-454E-B798-CCFBEBE1CC5D}"/>
              </a:ext>
            </a:extLst>
          </p:cNvPr>
          <p:cNvSpPr/>
          <p:nvPr/>
        </p:nvSpPr>
        <p:spPr>
          <a:xfrm>
            <a:off x="290531" y="2604690"/>
            <a:ext cx="86582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A4EBC48-A90D-488A-9133-BEFA3FDB16CE}"/>
              </a:ext>
            </a:extLst>
          </p:cNvPr>
          <p:cNvSpPr/>
          <p:nvPr/>
        </p:nvSpPr>
        <p:spPr>
          <a:xfrm>
            <a:off x="313152" y="2609989"/>
            <a:ext cx="85403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19C7D8A2-1DBC-450F-B6AF-795FAE2982B2}"/>
              </a:ext>
            </a:extLst>
          </p:cNvPr>
          <p:cNvSpPr/>
          <p:nvPr/>
        </p:nvSpPr>
        <p:spPr>
          <a:xfrm>
            <a:off x="214617" y="2911317"/>
            <a:ext cx="87147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PT" dirty="0"/>
              <a:t>	</a:t>
            </a:r>
            <a:endParaRPr lang="pt-PT" sz="2000" dirty="0"/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FA76295A-1D5F-4AE9-991E-957948ED9E20}"/>
              </a:ext>
            </a:extLst>
          </p:cNvPr>
          <p:cNvSpPr/>
          <p:nvPr/>
        </p:nvSpPr>
        <p:spPr>
          <a:xfrm>
            <a:off x="397115" y="2561897"/>
            <a:ext cx="8327149" cy="40164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1700" b="1" dirty="0">
                <a:solidFill>
                  <a:schemeClr val="tx2"/>
                </a:solidFill>
              </a:rPr>
              <a:t>Na sequência da recuperação de tempo de serviço poderá dar-se o caso de haver docentes a progredir mediante ciclos avaliativos de 1 ano. Como se processa a avaliação nessas situações atendendo a que os mandatos são quadrienais?</a:t>
            </a:r>
          </a:p>
          <a:p>
            <a:pPr algn="just"/>
            <a:r>
              <a:rPr lang="pt-PT" sz="1700" dirty="0">
                <a:solidFill>
                  <a:schemeClr val="tx2"/>
                </a:solidFill>
              </a:rPr>
              <a:t>O relatório de autoavaliação nessas situações deverá cingir-se à reflexão sobre o grau de cumprimento dos compromissos, competências e formação realizada durante o período em apreço. Nas situações em que não seja possível proceder à avaliação por não terem  exercido as funções durante pelo menos metade do ciclo, por motivo de impedimento ou cessação do cargo, deverá relevar a última avaliação ou em alternativa, realizar-se uma ponderação curricular.</a:t>
            </a:r>
          </a:p>
          <a:p>
            <a:pPr algn="just"/>
            <a:endParaRPr lang="pt-PT" sz="1700" dirty="0">
              <a:solidFill>
                <a:schemeClr val="tx2"/>
              </a:solidFill>
            </a:endParaRPr>
          </a:p>
          <a:p>
            <a:pPr algn="just"/>
            <a:r>
              <a:rPr lang="pt-PT" sz="1700" b="1" dirty="0">
                <a:solidFill>
                  <a:schemeClr val="tx2"/>
                </a:solidFill>
              </a:rPr>
              <a:t>A classificação das formações tidas em consideração para o computo do parâmetro da formação, deverão ser validadas ou creditadas?</a:t>
            </a:r>
          </a:p>
          <a:p>
            <a:pPr algn="just"/>
            <a:r>
              <a:rPr lang="pt-PT" sz="1700" dirty="0">
                <a:solidFill>
                  <a:schemeClr val="tx2"/>
                </a:solidFill>
              </a:rPr>
              <a:t>Não. Deverão no entanto debruçar-se sobre a área de administração escolar ou educacional, gestão ou outras matérias de interesse para a escola, devendo cingir-se ao período em avaliação.</a:t>
            </a:r>
          </a:p>
        </p:txBody>
      </p:sp>
      <p:sp>
        <p:nvSpPr>
          <p:cNvPr id="18" name="Rectangle 3">
            <a:extLst>
              <a:ext uri="{FF2B5EF4-FFF2-40B4-BE49-F238E27FC236}">
                <a16:creationId xmlns:a16="http://schemas.microsoft.com/office/drawing/2014/main" id="{6B02EA48-55A1-43B5-9528-AF6EE58C2099}"/>
              </a:ext>
            </a:extLst>
          </p:cNvPr>
          <p:cNvSpPr/>
          <p:nvPr/>
        </p:nvSpPr>
        <p:spPr>
          <a:xfrm>
            <a:off x="313152" y="1441094"/>
            <a:ext cx="863559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3200" dirty="0">
                <a:solidFill>
                  <a:srgbClr val="127BC0"/>
                </a:solidFill>
              </a:rPr>
              <a:t>Avaliação dos Órgãos de Gestão</a:t>
            </a:r>
          </a:p>
          <a:p>
            <a:pPr algn="ctr"/>
            <a:r>
              <a:rPr lang="pt-PT" sz="2800" dirty="0">
                <a:solidFill>
                  <a:srgbClr val="FF0000"/>
                </a:solidFill>
              </a:rPr>
              <a:t>Perguntas frequentes</a:t>
            </a:r>
          </a:p>
        </p:txBody>
      </p:sp>
    </p:spTree>
    <p:extLst>
      <p:ext uri="{BB962C8B-B14F-4D97-AF65-F5344CB8AC3E}">
        <p14:creationId xmlns:p14="http://schemas.microsoft.com/office/powerpoint/2010/main" val="31551674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036"/>
            <a:ext cx="9144000" cy="696142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115" y="272079"/>
            <a:ext cx="3657600" cy="86360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5089287" y="380508"/>
            <a:ext cx="4094569" cy="279197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1800" dirty="0">
                <a:solidFill>
                  <a:srgbClr val="127BC0"/>
                </a:solidFill>
              </a:rPr>
            </a:br>
            <a:endParaRPr lang="en-US" sz="1800" dirty="0">
              <a:solidFill>
                <a:srgbClr val="127B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52671" y="537021"/>
            <a:ext cx="26073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Direção Regional de Inovação e Gestão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663662-158D-4342-A66B-276479612E1E}"/>
              </a:ext>
            </a:extLst>
          </p:cNvPr>
          <p:cNvSpPr/>
          <p:nvPr/>
        </p:nvSpPr>
        <p:spPr>
          <a:xfrm>
            <a:off x="397115" y="2904659"/>
            <a:ext cx="84450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dirty="0"/>
              <a:t>	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endParaRPr lang="pt-PT" dirty="0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9BB98CD6-C92F-454E-B798-CCFBEBE1CC5D}"/>
              </a:ext>
            </a:extLst>
          </p:cNvPr>
          <p:cNvSpPr/>
          <p:nvPr/>
        </p:nvSpPr>
        <p:spPr>
          <a:xfrm>
            <a:off x="290531" y="2604690"/>
            <a:ext cx="86582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A4EBC48-A90D-488A-9133-BEFA3FDB16CE}"/>
              </a:ext>
            </a:extLst>
          </p:cNvPr>
          <p:cNvSpPr/>
          <p:nvPr/>
        </p:nvSpPr>
        <p:spPr>
          <a:xfrm>
            <a:off x="313152" y="2609989"/>
            <a:ext cx="85403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19C7D8A2-1DBC-450F-B6AF-795FAE2982B2}"/>
              </a:ext>
            </a:extLst>
          </p:cNvPr>
          <p:cNvSpPr/>
          <p:nvPr/>
        </p:nvSpPr>
        <p:spPr>
          <a:xfrm>
            <a:off x="214617" y="2911317"/>
            <a:ext cx="87147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PT" dirty="0"/>
              <a:t>	</a:t>
            </a:r>
            <a:endParaRPr lang="pt-PT" sz="2000" dirty="0"/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FA76295A-1D5F-4AE9-991E-957948ED9E20}"/>
              </a:ext>
            </a:extLst>
          </p:cNvPr>
          <p:cNvSpPr/>
          <p:nvPr/>
        </p:nvSpPr>
        <p:spPr>
          <a:xfrm>
            <a:off x="397115" y="2561897"/>
            <a:ext cx="8327149" cy="23775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1650" b="1" dirty="0">
                <a:solidFill>
                  <a:schemeClr val="tx2"/>
                </a:solidFill>
              </a:rPr>
              <a:t>No âmbito da 1.ª progressão sobre que período deverá debruçar-se o relatório de autoavaliação?</a:t>
            </a:r>
          </a:p>
          <a:p>
            <a:pPr algn="just"/>
            <a:r>
              <a:rPr lang="pt-PT" sz="1650" dirty="0">
                <a:solidFill>
                  <a:schemeClr val="tx2"/>
                </a:solidFill>
              </a:rPr>
              <a:t>Deverá incidir sobre todo o período decorrido entre o dia 24 de janeiro de 2013, data em que entrou em vigor a Portaria n.º 2/2013 e o final do ano anterior ao da progressão. Caso aquele período abranja diferentes mandatos poderá o relatório cingir-se apenas ao último mandato, atendendo a que o Conselho da Comunidade Educativa, na qualidade de órgão avaliativo, apenas é responsável pela aprovação e acompanhamento da última </a:t>
            </a:r>
            <a:r>
              <a:rPr lang="pt-PT" sz="1650" i="1" dirty="0">
                <a:solidFill>
                  <a:schemeClr val="tx2"/>
                </a:solidFill>
              </a:rPr>
              <a:t>carta de missão</a:t>
            </a:r>
            <a:r>
              <a:rPr lang="pt-PT" sz="1650" dirty="0">
                <a:solidFill>
                  <a:schemeClr val="tx2"/>
                </a:solidFill>
              </a:rPr>
              <a:t>.</a:t>
            </a:r>
          </a:p>
          <a:p>
            <a:pPr algn="just"/>
            <a:br>
              <a:rPr lang="pt-PT" sz="1650" dirty="0">
                <a:solidFill>
                  <a:schemeClr val="tx2"/>
                </a:solidFill>
              </a:rPr>
            </a:br>
            <a:endParaRPr lang="pt-PT" sz="1650" dirty="0">
              <a:solidFill>
                <a:schemeClr val="tx2"/>
              </a:solidFill>
            </a:endParaRPr>
          </a:p>
        </p:txBody>
      </p:sp>
      <p:sp>
        <p:nvSpPr>
          <p:cNvPr id="18" name="Rectangle 3">
            <a:extLst>
              <a:ext uri="{FF2B5EF4-FFF2-40B4-BE49-F238E27FC236}">
                <a16:creationId xmlns:a16="http://schemas.microsoft.com/office/drawing/2014/main" id="{6B02EA48-55A1-43B5-9528-AF6EE58C2099}"/>
              </a:ext>
            </a:extLst>
          </p:cNvPr>
          <p:cNvSpPr/>
          <p:nvPr/>
        </p:nvSpPr>
        <p:spPr>
          <a:xfrm>
            <a:off x="313152" y="1441094"/>
            <a:ext cx="863559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3200" dirty="0">
                <a:solidFill>
                  <a:srgbClr val="127BC0"/>
                </a:solidFill>
              </a:rPr>
              <a:t>Avaliação dos Órgãos de Gestão</a:t>
            </a:r>
          </a:p>
          <a:p>
            <a:pPr algn="ctr"/>
            <a:r>
              <a:rPr lang="pt-PT" sz="2800" dirty="0">
                <a:solidFill>
                  <a:srgbClr val="FF0000"/>
                </a:solidFill>
              </a:rPr>
              <a:t>Perguntas frequentes</a:t>
            </a:r>
          </a:p>
        </p:txBody>
      </p:sp>
    </p:spTree>
    <p:extLst>
      <p:ext uri="{BB962C8B-B14F-4D97-AF65-F5344CB8AC3E}">
        <p14:creationId xmlns:p14="http://schemas.microsoft.com/office/powerpoint/2010/main" val="20127593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036"/>
            <a:ext cx="9144000" cy="696142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115" y="272079"/>
            <a:ext cx="3657600" cy="86360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5089287" y="380508"/>
            <a:ext cx="4094569" cy="279197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1800" dirty="0">
                <a:solidFill>
                  <a:srgbClr val="127BC0"/>
                </a:solidFill>
              </a:rPr>
            </a:br>
            <a:endParaRPr lang="en-US" sz="1800" dirty="0">
              <a:solidFill>
                <a:srgbClr val="127B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52671" y="537021"/>
            <a:ext cx="26073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Direção Regional de Inovação e Gestão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663662-158D-4342-A66B-276479612E1E}"/>
              </a:ext>
            </a:extLst>
          </p:cNvPr>
          <p:cNvSpPr/>
          <p:nvPr/>
        </p:nvSpPr>
        <p:spPr>
          <a:xfrm>
            <a:off x="397115" y="2904659"/>
            <a:ext cx="84450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dirty="0"/>
              <a:t>	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endParaRPr lang="pt-PT" dirty="0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9BB98CD6-C92F-454E-B798-CCFBEBE1CC5D}"/>
              </a:ext>
            </a:extLst>
          </p:cNvPr>
          <p:cNvSpPr/>
          <p:nvPr/>
        </p:nvSpPr>
        <p:spPr>
          <a:xfrm>
            <a:off x="290531" y="2604690"/>
            <a:ext cx="86582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A4EBC48-A90D-488A-9133-BEFA3FDB16CE}"/>
              </a:ext>
            </a:extLst>
          </p:cNvPr>
          <p:cNvSpPr/>
          <p:nvPr/>
        </p:nvSpPr>
        <p:spPr>
          <a:xfrm>
            <a:off x="313152" y="2609989"/>
            <a:ext cx="85403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19C7D8A2-1DBC-450F-B6AF-795FAE2982B2}"/>
              </a:ext>
            </a:extLst>
          </p:cNvPr>
          <p:cNvSpPr/>
          <p:nvPr/>
        </p:nvSpPr>
        <p:spPr>
          <a:xfrm>
            <a:off x="214617" y="2911317"/>
            <a:ext cx="87147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PT" dirty="0"/>
              <a:t>	</a:t>
            </a:r>
            <a:endParaRPr lang="pt-PT" sz="2000" dirty="0"/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8C0578BE-4950-49C0-876B-C41C7A4A8971}"/>
              </a:ext>
            </a:extLst>
          </p:cNvPr>
          <p:cNvSpPr/>
          <p:nvPr/>
        </p:nvSpPr>
        <p:spPr>
          <a:xfrm>
            <a:off x="225928" y="2593538"/>
            <a:ext cx="86049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</a:p>
        </p:txBody>
      </p:sp>
      <p:sp>
        <p:nvSpPr>
          <p:cNvPr id="18" name="Rectangle 3">
            <a:extLst>
              <a:ext uri="{FF2B5EF4-FFF2-40B4-BE49-F238E27FC236}">
                <a16:creationId xmlns:a16="http://schemas.microsoft.com/office/drawing/2014/main" id="{6B02EA48-55A1-43B5-9528-AF6EE58C2099}"/>
              </a:ext>
            </a:extLst>
          </p:cNvPr>
          <p:cNvSpPr/>
          <p:nvPr/>
        </p:nvSpPr>
        <p:spPr>
          <a:xfrm>
            <a:off x="293790" y="2865437"/>
            <a:ext cx="863559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rgbClr val="127BC0"/>
                </a:solidFill>
              </a:rPr>
              <a:t>FIM</a:t>
            </a:r>
          </a:p>
          <a:p>
            <a:pPr algn="ctr"/>
            <a:r>
              <a:rPr lang="en-US" sz="3200" dirty="0" err="1">
                <a:solidFill>
                  <a:srgbClr val="127BC0"/>
                </a:solidFill>
              </a:rPr>
              <a:t>Obrigado</a:t>
            </a:r>
            <a:r>
              <a:rPr lang="en-US" sz="3200" dirty="0">
                <a:solidFill>
                  <a:srgbClr val="127BC0"/>
                </a:solidFill>
              </a:rPr>
              <a:t> pela </a:t>
            </a:r>
            <a:r>
              <a:rPr lang="en-US" sz="3200" dirty="0" err="1">
                <a:solidFill>
                  <a:srgbClr val="127BC0"/>
                </a:solidFill>
              </a:rPr>
              <a:t>atenção</a:t>
            </a:r>
            <a:r>
              <a:rPr lang="en-US" sz="3200" dirty="0">
                <a:solidFill>
                  <a:srgbClr val="127BC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9507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3715" y="1"/>
            <a:ext cx="9366702" cy="685799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115" y="272079"/>
            <a:ext cx="3657600" cy="86360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5089287" y="380508"/>
            <a:ext cx="4094569" cy="279197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1800" dirty="0">
                <a:solidFill>
                  <a:srgbClr val="127BC0"/>
                </a:solidFill>
              </a:rPr>
            </a:br>
            <a:endParaRPr lang="en-US" sz="1800" dirty="0">
              <a:solidFill>
                <a:srgbClr val="127B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52671" y="537021"/>
            <a:ext cx="26073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Direção Regional de Inovação e Gestão</a:t>
            </a:r>
          </a:p>
        </p:txBody>
      </p:sp>
      <p:sp>
        <p:nvSpPr>
          <p:cNvPr id="4" name="Rectangle 3"/>
          <p:cNvSpPr/>
          <p:nvPr/>
        </p:nvSpPr>
        <p:spPr>
          <a:xfrm>
            <a:off x="313152" y="1441094"/>
            <a:ext cx="863559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3200" dirty="0">
                <a:solidFill>
                  <a:srgbClr val="127BC0"/>
                </a:solidFill>
              </a:rPr>
              <a:t>Avaliação dos Órgãos de Gestão</a:t>
            </a:r>
          </a:p>
          <a:p>
            <a:pPr algn="ctr"/>
            <a:r>
              <a:rPr lang="en-US" sz="2800" dirty="0">
                <a:solidFill>
                  <a:srgbClr val="FF0000"/>
                </a:solidFill>
              </a:rPr>
              <a:t>1.º progressão após 1-1-2018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663662-158D-4342-A66B-276479612E1E}"/>
              </a:ext>
            </a:extLst>
          </p:cNvPr>
          <p:cNvSpPr/>
          <p:nvPr/>
        </p:nvSpPr>
        <p:spPr>
          <a:xfrm>
            <a:off x="397115" y="2904659"/>
            <a:ext cx="84450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dirty="0"/>
              <a:t>	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endParaRPr lang="pt-PT" dirty="0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9BB98CD6-C92F-454E-B798-CCFBEBE1CC5D}"/>
              </a:ext>
            </a:extLst>
          </p:cNvPr>
          <p:cNvSpPr/>
          <p:nvPr/>
        </p:nvSpPr>
        <p:spPr>
          <a:xfrm>
            <a:off x="290531" y="2604690"/>
            <a:ext cx="86582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A4EBC48-A90D-488A-9133-BEFA3FDB16CE}"/>
              </a:ext>
            </a:extLst>
          </p:cNvPr>
          <p:cNvSpPr/>
          <p:nvPr/>
        </p:nvSpPr>
        <p:spPr>
          <a:xfrm>
            <a:off x="313152" y="2609989"/>
            <a:ext cx="85403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19C7D8A2-1DBC-450F-B6AF-795FAE2982B2}"/>
              </a:ext>
            </a:extLst>
          </p:cNvPr>
          <p:cNvSpPr/>
          <p:nvPr/>
        </p:nvSpPr>
        <p:spPr>
          <a:xfrm>
            <a:off x="397115" y="2669856"/>
            <a:ext cx="8478975" cy="40370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6700" indent="-266700" algn="just">
              <a:buFont typeface="Arial" panose="020B0604020202020204" pitchFamily="34" charset="0"/>
              <a:buChar char="•"/>
            </a:pPr>
            <a:r>
              <a:rPr lang="pt-PT" sz="1700" dirty="0">
                <a:solidFill>
                  <a:schemeClr val="tx2"/>
                </a:solidFill>
              </a:rPr>
              <a:t>Salvaguarda da bonificação no próprio escalão pela obtenção de 2 menções consecutivas de pelo menos 1 </a:t>
            </a:r>
            <a:r>
              <a:rPr lang="pt-PT" sz="1700" i="1" dirty="0">
                <a:solidFill>
                  <a:schemeClr val="tx2"/>
                </a:solidFill>
              </a:rPr>
              <a:t>Excelente</a:t>
            </a:r>
            <a:r>
              <a:rPr lang="pt-PT" sz="1700" dirty="0">
                <a:solidFill>
                  <a:schemeClr val="tx2"/>
                </a:solidFill>
              </a:rPr>
              <a:t> e 1 </a:t>
            </a:r>
            <a:r>
              <a:rPr lang="pt-PT" sz="1700" i="1" dirty="0">
                <a:solidFill>
                  <a:schemeClr val="tx2"/>
                </a:solidFill>
              </a:rPr>
              <a:t>Muito bom </a:t>
            </a:r>
            <a:r>
              <a:rPr lang="pt-PT" sz="1700" dirty="0">
                <a:solidFill>
                  <a:schemeClr val="tx2"/>
                </a:solidFill>
              </a:rPr>
              <a:t>no período 2008-2010, prevalecendo o </a:t>
            </a:r>
            <a:r>
              <a:rPr lang="pt-PT" sz="1700" i="1" dirty="0">
                <a:solidFill>
                  <a:schemeClr val="tx2"/>
                </a:solidFill>
              </a:rPr>
              <a:t>Excelente</a:t>
            </a:r>
            <a:r>
              <a:rPr lang="pt-PT" sz="1700" dirty="0">
                <a:solidFill>
                  <a:schemeClr val="tx2"/>
                </a:solidFill>
              </a:rPr>
              <a:t> como avaliação do ciclo; </a:t>
            </a:r>
          </a:p>
          <a:p>
            <a:pPr algn="just"/>
            <a:endParaRPr lang="pt-PT" sz="1700" dirty="0">
              <a:solidFill>
                <a:schemeClr val="tx2"/>
              </a:solidFill>
            </a:endParaRPr>
          </a:p>
          <a:p>
            <a:pPr algn="just">
              <a:spcAft>
                <a:spcPts val="600"/>
              </a:spcAft>
            </a:pPr>
            <a:r>
              <a:rPr lang="pt-PT" sz="1700" dirty="0">
                <a:solidFill>
                  <a:schemeClr val="tx2"/>
                </a:solidFill>
              </a:rPr>
              <a:t>Caso não tenha obtido a referida bonificação ou já a tenha utilizado em progressão anterior, no âmbito da 1.ª progressão podem:</a:t>
            </a:r>
          </a:p>
          <a:p>
            <a:pPr marL="266700" indent="-2667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t-PT" sz="1700" dirty="0">
                <a:solidFill>
                  <a:schemeClr val="tx2"/>
                </a:solidFill>
              </a:rPr>
              <a:t>Manter o Bom Administrativo;</a:t>
            </a:r>
          </a:p>
          <a:p>
            <a:pPr marL="266700" indent="-2667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t-PT" sz="1700" dirty="0">
                <a:solidFill>
                  <a:schemeClr val="tx2"/>
                </a:solidFill>
              </a:rPr>
              <a:t>Optar por uma das avaliações obtidas por ponderação curricular no período 2008-2012, desde que não tenham sido consideradas em progressões anteriores;</a:t>
            </a:r>
          </a:p>
          <a:p>
            <a:pPr marL="266700" indent="-2667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t-PT" sz="1700" dirty="0">
                <a:solidFill>
                  <a:schemeClr val="tx2"/>
                </a:solidFill>
              </a:rPr>
              <a:t>Optar pela conclusão do ciclo avaliativo através da Portaria n.º 2/2013, de 23/1;</a:t>
            </a:r>
          </a:p>
          <a:p>
            <a:pPr marL="266700" indent="-2667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t-PT" sz="1700" dirty="0">
                <a:solidFill>
                  <a:schemeClr val="tx2"/>
                </a:solidFill>
              </a:rPr>
              <a:t>Optar pela última menção qualitativa nos termos previstos no artigo 16.º da Portaria n.º 2/2013 (8.º, 9.º e 10.º escalão).</a:t>
            </a:r>
          </a:p>
          <a:p>
            <a:pPr marL="266700" indent="-266700" algn="r">
              <a:buFont typeface="Arial" panose="020B0604020202020204" pitchFamily="34" charset="0"/>
              <a:buChar char="•"/>
            </a:pPr>
            <a:endParaRPr lang="pt-PT" dirty="0">
              <a:solidFill>
                <a:schemeClr val="tx2"/>
              </a:solidFill>
            </a:endParaRPr>
          </a:p>
          <a:p>
            <a:pPr algn="r"/>
            <a:endParaRPr lang="pt-PT" sz="1400" baseline="30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6986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036"/>
            <a:ext cx="9144000" cy="696142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115" y="272079"/>
            <a:ext cx="3657600" cy="86360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5089287" y="380508"/>
            <a:ext cx="4094569" cy="279197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1800" dirty="0">
                <a:solidFill>
                  <a:srgbClr val="127BC0"/>
                </a:solidFill>
              </a:rPr>
            </a:br>
            <a:endParaRPr lang="en-US" sz="1800" dirty="0">
              <a:solidFill>
                <a:srgbClr val="127B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52671" y="537021"/>
            <a:ext cx="26073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Direção Regional de Inovação e Gestão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663662-158D-4342-A66B-276479612E1E}"/>
              </a:ext>
            </a:extLst>
          </p:cNvPr>
          <p:cNvSpPr/>
          <p:nvPr/>
        </p:nvSpPr>
        <p:spPr>
          <a:xfrm>
            <a:off x="397115" y="2904659"/>
            <a:ext cx="84450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dirty="0"/>
              <a:t>	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endParaRPr lang="pt-PT" dirty="0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9BB98CD6-C92F-454E-B798-CCFBEBE1CC5D}"/>
              </a:ext>
            </a:extLst>
          </p:cNvPr>
          <p:cNvSpPr/>
          <p:nvPr/>
        </p:nvSpPr>
        <p:spPr>
          <a:xfrm>
            <a:off x="290531" y="2604690"/>
            <a:ext cx="86582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A4EBC48-A90D-488A-9133-BEFA3FDB16CE}"/>
              </a:ext>
            </a:extLst>
          </p:cNvPr>
          <p:cNvSpPr/>
          <p:nvPr/>
        </p:nvSpPr>
        <p:spPr>
          <a:xfrm>
            <a:off x="313152" y="2609989"/>
            <a:ext cx="85403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19C7D8A2-1DBC-450F-B6AF-795FAE2982B2}"/>
              </a:ext>
            </a:extLst>
          </p:cNvPr>
          <p:cNvSpPr/>
          <p:nvPr/>
        </p:nvSpPr>
        <p:spPr>
          <a:xfrm>
            <a:off x="214617" y="2911317"/>
            <a:ext cx="87147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PT" dirty="0"/>
              <a:t>	</a:t>
            </a:r>
            <a:endParaRPr lang="pt-PT" sz="2000" dirty="0"/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8C0578BE-4950-49C0-876B-C41C7A4A8971}"/>
              </a:ext>
            </a:extLst>
          </p:cNvPr>
          <p:cNvSpPr/>
          <p:nvPr/>
        </p:nvSpPr>
        <p:spPr>
          <a:xfrm>
            <a:off x="225928" y="2593538"/>
            <a:ext cx="86049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FA76295A-1D5F-4AE9-991E-957948ED9E20}"/>
              </a:ext>
            </a:extLst>
          </p:cNvPr>
          <p:cNvSpPr/>
          <p:nvPr/>
        </p:nvSpPr>
        <p:spPr>
          <a:xfrm>
            <a:off x="503699" y="2529677"/>
            <a:ext cx="8327149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PT" sz="2000" dirty="0">
                <a:solidFill>
                  <a:schemeClr val="tx2"/>
                </a:solidFill>
              </a:rPr>
              <a:t>Estabelece as regras a que obedece a avaliação do desempenho dos docentes titulares e membros dos órgãos de gestão dos estabelecimentos de ensino, designadamente:</a:t>
            </a:r>
          </a:p>
          <a:p>
            <a:pPr lvl="0" algn="just"/>
            <a:endParaRPr lang="pt-PT" sz="2000" dirty="0">
              <a:solidFill>
                <a:schemeClr val="tx2"/>
              </a:solidFill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tx2"/>
                </a:solidFill>
              </a:rPr>
              <a:t>Diretores, presidentes do conselho executivo ou comissão provisória;</a:t>
            </a:r>
          </a:p>
          <a:p>
            <a:pPr lvl="0" algn="just"/>
            <a:endParaRPr lang="pt-PT" sz="2000" dirty="0">
              <a:solidFill>
                <a:schemeClr val="tx2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tx2"/>
                </a:solidFill>
              </a:rPr>
              <a:t>Adjuntos ou vice-presidentes do conselho executivo ou comissão provisória.</a:t>
            </a:r>
          </a:p>
          <a:p>
            <a:pPr lvl="0" indent="360363" algn="just"/>
            <a:endParaRPr lang="pt-PT" sz="1400" i="1" dirty="0">
              <a:solidFill>
                <a:schemeClr val="bg1">
                  <a:lumMod val="50000"/>
                </a:schemeClr>
              </a:solidFill>
            </a:endParaRPr>
          </a:p>
          <a:p>
            <a:pPr lvl="0" indent="360363" algn="just"/>
            <a:endParaRPr lang="pt-PT" sz="1400" i="1" dirty="0">
              <a:solidFill>
                <a:schemeClr val="bg1">
                  <a:lumMod val="50000"/>
                </a:schemeClr>
              </a:solidFill>
            </a:endParaRPr>
          </a:p>
          <a:p>
            <a:pPr lvl="0" indent="360363" algn="just"/>
            <a:endParaRPr lang="pt-PT" sz="1400" i="1" dirty="0">
              <a:solidFill>
                <a:schemeClr val="bg1">
                  <a:lumMod val="50000"/>
                </a:schemeClr>
              </a:solidFill>
            </a:endParaRPr>
          </a:p>
          <a:p>
            <a:pPr lvl="0" indent="360363" algn="just"/>
            <a:endParaRPr lang="pt-PT" sz="1400" i="1" dirty="0">
              <a:solidFill>
                <a:schemeClr val="bg1">
                  <a:lumMod val="50000"/>
                </a:schemeClr>
              </a:solidFill>
            </a:endParaRPr>
          </a:p>
          <a:p>
            <a:pPr lvl="0" indent="360363" algn="just"/>
            <a:endParaRPr lang="pt-PT" sz="1400" i="1" dirty="0">
              <a:solidFill>
                <a:schemeClr val="bg1">
                  <a:lumMod val="50000"/>
                </a:schemeClr>
              </a:solidFill>
            </a:endParaRPr>
          </a:p>
          <a:p>
            <a:pPr lvl="0" indent="360363" algn="just"/>
            <a:endParaRPr lang="pt-PT" sz="2000" dirty="0">
              <a:solidFill>
                <a:schemeClr val="tx2"/>
              </a:solidFill>
            </a:endParaRPr>
          </a:p>
        </p:txBody>
      </p:sp>
      <p:sp>
        <p:nvSpPr>
          <p:cNvPr id="18" name="Rectangle 3">
            <a:extLst>
              <a:ext uri="{FF2B5EF4-FFF2-40B4-BE49-F238E27FC236}">
                <a16:creationId xmlns:a16="http://schemas.microsoft.com/office/drawing/2014/main" id="{6B02EA48-55A1-43B5-9528-AF6EE58C2099}"/>
              </a:ext>
            </a:extLst>
          </p:cNvPr>
          <p:cNvSpPr/>
          <p:nvPr/>
        </p:nvSpPr>
        <p:spPr>
          <a:xfrm>
            <a:off x="313152" y="1441094"/>
            <a:ext cx="863559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3200" dirty="0">
                <a:solidFill>
                  <a:srgbClr val="127BC0"/>
                </a:solidFill>
              </a:rPr>
              <a:t>Avaliação dos Órgãos de Gestão</a:t>
            </a:r>
          </a:p>
          <a:p>
            <a:pPr algn="ctr"/>
            <a:r>
              <a:rPr lang="pt-PT" sz="2800" dirty="0">
                <a:solidFill>
                  <a:srgbClr val="FF0000"/>
                </a:solidFill>
              </a:rPr>
              <a:t>Portaria n.º 2/2013, de 23 de janeiro</a:t>
            </a:r>
          </a:p>
        </p:txBody>
      </p:sp>
    </p:spTree>
    <p:extLst>
      <p:ext uri="{BB962C8B-B14F-4D97-AF65-F5344CB8AC3E}">
        <p14:creationId xmlns:p14="http://schemas.microsoft.com/office/powerpoint/2010/main" val="13117588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036"/>
            <a:ext cx="9144000" cy="696142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115" y="272079"/>
            <a:ext cx="3657600" cy="86360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5089287" y="380508"/>
            <a:ext cx="4094569" cy="279197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1800" dirty="0">
                <a:solidFill>
                  <a:srgbClr val="127BC0"/>
                </a:solidFill>
              </a:rPr>
            </a:br>
            <a:endParaRPr lang="en-US" sz="1800" dirty="0">
              <a:solidFill>
                <a:srgbClr val="127B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52671" y="537021"/>
            <a:ext cx="26073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Direção Regional de Inovação e Gestão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663662-158D-4342-A66B-276479612E1E}"/>
              </a:ext>
            </a:extLst>
          </p:cNvPr>
          <p:cNvSpPr/>
          <p:nvPr/>
        </p:nvSpPr>
        <p:spPr>
          <a:xfrm>
            <a:off x="397115" y="2904659"/>
            <a:ext cx="84450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dirty="0"/>
              <a:t>	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endParaRPr lang="pt-PT" dirty="0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9BB98CD6-C92F-454E-B798-CCFBEBE1CC5D}"/>
              </a:ext>
            </a:extLst>
          </p:cNvPr>
          <p:cNvSpPr/>
          <p:nvPr/>
        </p:nvSpPr>
        <p:spPr>
          <a:xfrm>
            <a:off x="290531" y="2604690"/>
            <a:ext cx="86582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A4EBC48-A90D-488A-9133-BEFA3FDB16CE}"/>
              </a:ext>
            </a:extLst>
          </p:cNvPr>
          <p:cNvSpPr/>
          <p:nvPr/>
        </p:nvSpPr>
        <p:spPr>
          <a:xfrm>
            <a:off x="313152" y="2609989"/>
            <a:ext cx="85403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19C7D8A2-1DBC-450F-B6AF-795FAE2982B2}"/>
              </a:ext>
            </a:extLst>
          </p:cNvPr>
          <p:cNvSpPr/>
          <p:nvPr/>
        </p:nvSpPr>
        <p:spPr>
          <a:xfrm>
            <a:off x="214617" y="2911317"/>
            <a:ext cx="87147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PT" dirty="0"/>
              <a:t>	</a:t>
            </a:r>
            <a:endParaRPr lang="pt-PT" sz="2000" dirty="0"/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8C0578BE-4950-49C0-876B-C41C7A4A8971}"/>
              </a:ext>
            </a:extLst>
          </p:cNvPr>
          <p:cNvSpPr/>
          <p:nvPr/>
        </p:nvSpPr>
        <p:spPr>
          <a:xfrm>
            <a:off x="225928" y="2593538"/>
            <a:ext cx="86049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FA76295A-1D5F-4AE9-991E-957948ED9E20}"/>
              </a:ext>
            </a:extLst>
          </p:cNvPr>
          <p:cNvSpPr/>
          <p:nvPr/>
        </p:nvSpPr>
        <p:spPr>
          <a:xfrm>
            <a:off x="503699" y="2529677"/>
            <a:ext cx="832714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PT" sz="2000" dirty="0">
                <a:solidFill>
                  <a:schemeClr val="tx2"/>
                </a:solidFill>
              </a:rPr>
              <a:t>A realização da avaliação do desempenho ao abrigo do presente diploma </a:t>
            </a:r>
            <a:r>
              <a:rPr lang="pt-PT" sz="2000" b="1" dirty="0">
                <a:solidFill>
                  <a:schemeClr val="tx2"/>
                </a:solidFill>
              </a:rPr>
              <a:t>pressupõe o exercício das funções </a:t>
            </a:r>
            <a:r>
              <a:rPr lang="pt-PT" sz="2000" dirty="0">
                <a:solidFill>
                  <a:schemeClr val="tx2"/>
                </a:solidFill>
              </a:rPr>
              <a:t>como membro de um órgão de gestão </a:t>
            </a:r>
            <a:r>
              <a:rPr lang="pt-PT" sz="2000" b="1" dirty="0">
                <a:solidFill>
                  <a:schemeClr val="tx2"/>
                </a:solidFill>
              </a:rPr>
              <a:t>durante, </a:t>
            </a:r>
            <a:r>
              <a:rPr lang="pt-PT" sz="2000" b="1" u="sng" dirty="0">
                <a:solidFill>
                  <a:schemeClr val="tx2"/>
                </a:solidFill>
              </a:rPr>
              <a:t>pelo menos, metade do período em avaliação</a:t>
            </a:r>
            <a:r>
              <a:rPr lang="pt-PT" sz="2000" dirty="0">
                <a:solidFill>
                  <a:schemeClr val="tx2"/>
                </a:solidFill>
              </a:rPr>
              <a:t>, independentemente da situação no momento da avaliação;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t-PT" sz="2000" dirty="0">
              <a:solidFill>
                <a:schemeClr val="tx2"/>
              </a:solidFill>
            </a:endParaRPr>
          </a:p>
          <a:p>
            <a:pPr lvl="0" algn="just"/>
            <a:r>
              <a:rPr lang="pt-PT" sz="2000" dirty="0">
                <a:solidFill>
                  <a:schemeClr val="tx2"/>
                </a:solidFill>
              </a:rPr>
              <a:t>Sempre que o docente exerça as funções em questão por um </a:t>
            </a:r>
            <a:r>
              <a:rPr lang="pt-PT" sz="2000" b="1" dirty="0">
                <a:solidFill>
                  <a:schemeClr val="tx2"/>
                </a:solidFill>
              </a:rPr>
              <a:t>período inferior a metade do ciclo avaliativo</a:t>
            </a:r>
            <a:r>
              <a:rPr lang="pt-PT" sz="2000" dirty="0">
                <a:solidFill>
                  <a:schemeClr val="tx2"/>
                </a:solidFill>
              </a:rPr>
              <a:t>, </a:t>
            </a:r>
            <a:r>
              <a:rPr lang="pt-PT" sz="2000" b="1" dirty="0">
                <a:solidFill>
                  <a:schemeClr val="tx2"/>
                </a:solidFill>
              </a:rPr>
              <a:t>a avaliação do desempenho é realizada nos termos do regime geral</a:t>
            </a:r>
            <a:r>
              <a:rPr lang="pt-PT" sz="2000" dirty="0">
                <a:solidFill>
                  <a:schemeClr val="tx2"/>
                </a:solidFill>
              </a:rPr>
              <a:t>, com base nos relatórios de autoavaliação entregues na qualidade de docente do quadro sem funções de direção.</a:t>
            </a:r>
            <a:r>
              <a:rPr lang="pt-PT" sz="1400" dirty="0">
                <a:solidFill>
                  <a:schemeClr val="bg1">
                    <a:lumMod val="50000"/>
                  </a:schemeClr>
                </a:solidFill>
              </a:rPr>
              <a:t> </a:t>
            </a:r>
            <a:endParaRPr lang="pt-PT" sz="1400" dirty="0">
              <a:solidFill>
                <a:schemeClr val="tx2"/>
              </a:solidFill>
            </a:endParaRPr>
          </a:p>
        </p:txBody>
      </p:sp>
      <p:sp>
        <p:nvSpPr>
          <p:cNvPr id="18" name="Rectangle 3">
            <a:extLst>
              <a:ext uri="{FF2B5EF4-FFF2-40B4-BE49-F238E27FC236}">
                <a16:creationId xmlns:a16="http://schemas.microsoft.com/office/drawing/2014/main" id="{6B02EA48-55A1-43B5-9528-AF6EE58C2099}"/>
              </a:ext>
            </a:extLst>
          </p:cNvPr>
          <p:cNvSpPr/>
          <p:nvPr/>
        </p:nvSpPr>
        <p:spPr>
          <a:xfrm>
            <a:off x="313152" y="1441094"/>
            <a:ext cx="863559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3200" dirty="0">
                <a:solidFill>
                  <a:srgbClr val="127BC0"/>
                </a:solidFill>
              </a:rPr>
              <a:t>Avaliação dos Órgãos de Gestão</a:t>
            </a:r>
          </a:p>
          <a:p>
            <a:pPr algn="ctr"/>
            <a:r>
              <a:rPr lang="pt-PT" sz="2800" dirty="0">
                <a:solidFill>
                  <a:srgbClr val="FF0000"/>
                </a:solidFill>
              </a:rPr>
              <a:t>Requisito avaliativo</a:t>
            </a:r>
          </a:p>
        </p:txBody>
      </p:sp>
    </p:spTree>
    <p:extLst>
      <p:ext uri="{BB962C8B-B14F-4D97-AF65-F5344CB8AC3E}">
        <p14:creationId xmlns:p14="http://schemas.microsoft.com/office/powerpoint/2010/main" val="15602220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036"/>
            <a:ext cx="9144000" cy="696142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115" y="272079"/>
            <a:ext cx="3657600" cy="86360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5089287" y="380508"/>
            <a:ext cx="4094569" cy="279197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1800" dirty="0">
                <a:solidFill>
                  <a:srgbClr val="127BC0"/>
                </a:solidFill>
              </a:rPr>
            </a:br>
            <a:endParaRPr lang="en-US" sz="1800" dirty="0">
              <a:solidFill>
                <a:srgbClr val="127B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52671" y="537021"/>
            <a:ext cx="26073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Direção Regional de Inovação e Gestão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663662-158D-4342-A66B-276479612E1E}"/>
              </a:ext>
            </a:extLst>
          </p:cNvPr>
          <p:cNvSpPr/>
          <p:nvPr/>
        </p:nvSpPr>
        <p:spPr>
          <a:xfrm>
            <a:off x="397115" y="2904659"/>
            <a:ext cx="84450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dirty="0"/>
              <a:t>	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endParaRPr lang="pt-PT" dirty="0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9BB98CD6-C92F-454E-B798-CCFBEBE1CC5D}"/>
              </a:ext>
            </a:extLst>
          </p:cNvPr>
          <p:cNvSpPr/>
          <p:nvPr/>
        </p:nvSpPr>
        <p:spPr>
          <a:xfrm>
            <a:off x="290531" y="2604690"/>
            <a:ext cx="86582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A4EBC48-A90D-488A-9133-BEFA3FDB16CE}"/>
              </a:ext>
            </a:extLst>
          </p:cNvPr>
          <p:cNvSpPr/>
          <p:nvPr/>
        </p:nvSpPr>
        <p:spPr>
          <a:xfrm>
            <a:off x="313152" y="2609989"/>
            <a:ext cx="85403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19C7D8A2-1DBC-450F-B6AF-795FAE2982B2}"/>
              </a:ext>
            </a:extLst>
          </p:cNvPr>
          <p:cNvSpPr/>
          <p:nvPr/>
        </p:nvSpPr>
        <p:spPr>
          <a:xfrm>
            <a:off x="214617" y="2911317"/>
            <a:ext cx="87147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PT" dirty="0"/>
              <a:t>	</a:t>
            </a:r>
            <a:endParaRPr lang="pt-PT" sz="2000" dirty="0"/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8C0578BE-4950-49C0-876B-C41C7A4A8971}"/>
              </a:ext>
            </a:extLst>
          </p:cNvPr>
          <p:cNvSpPr/>
          <p:nvPr/>
        </p:nvSpPr>
        <p:spPr>
          <a:xfrm>
            <a:off x="225928" y="2593538"/>
            <a:ext cx="86049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FA76295A-1D5F-4AE9-991E-957948ED9E20}"/>
              </a:ext>
            </a:extLst>
          </p:cNvPr>
          <p:cNvSpPr/>
          <p:nvPr/>
        </p:nvSpPr>
        <p:spPr>
          <a:xfrm>
            <a:off x="503699" y="2529677"/>
            <a:ext cx="8327149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PT" sz="2000" dirty="0">
                <a:solidFill>
                  <a:schemeClr val="tx2"/>
                </a:solidFill>
              </a:rPr>
              <a:t>Podem optar por </a:t>
            </a:r>
            <a:r>
              <a:rPr lang="pt-PT" sz="2000" b="1" dirty="0">
                <a:solidFill>
                  <a:schemeClr val="tx2"/>
                </a:solidFill>
              </a:rPr>
              <a:t>relevar a menção qualitativa </a:t>
            </a:r>
            <a:r>
              <a:rPr lang="pt-PT" sz="2000" dirty="0">
                <a:solidFill>
                  <a:schemeClr val="tx2"/>
                </a:solidFill>
              </a:rPr>
              <a:t>que lhe tiver sido atribuída no módulo anterior;</a:t>
            </a:r>
          </a:p>
          <a:p>
            <a:pPr lvl="0" algn="just"/>
            <a:endParaRPr lang="pt-PT" sz="2000" dirty="0">
              <a:solidFill>
                <a:schemeClr val="tx2"/>
              </a:solidFill>
            </a:endParaRPr>
          </a:p>
          <a:p>
            <a:pPr lvl="0" algn="just"/>
            <a:r>
              <a:rPr lang="pt-PT" sz="2000" dirty="0">
                <a:solidFill>
                  <a:schemeClr val="tx2"/>
                </a:solidFill>
              </a:rPr>
              <a:t>A opção pela avaliação anterior, desde que tenha sido sujeita a diferenciação de desempenhos, </a:t>
            </a:r>
            <a:r>
              <a:rPr lang="pt-PT" sz="2000" b="1" dirty="0">
                <a:solidFill>
                  <a:schemeClr val="tx2"/>
                </a:solidFill>
              </a:rPr>
              <a:t>não carece de nova aplicação de percentis;</a:t>
            </a:r>
          </a:p>
          <a:p>
            <a:pPr lvl="0" algn="just"/>
            <a:endParaRPr lang="pt-PT" sz="2000" dirty="0">
              <a:solidFill>
                <a:schemeClr val="tx2"/>
              </a:solidFill>
            </a:endParaRPr>
          </a:p>
          <a:p>
            <a:pPr lvl="0" algn="just"/>
            <a:r>
              <a:rPr lang="pt-PT" sz="2000" dirty="0">
                <a:solidFill>
                  <a:schemeClr val="tx2"/>
                </a:solidFill>
              </a:rPr>
              <a:t>Caso a última menção qualitativa não tenha sido sujeita a percentis, deverá integrar os percentis regionais para efeitos de confirmação da referida menção.</a:t>
            </a:r>
          </a:p>
          <a:p>
            <a:pPr lvl="0" indent="360363" algn="just"/>
            <a:endParaRPr lang="pt-PT" sz="1400" i="1" dirty="0">
              <a:solidFill>
                <a:schemeClr val="bg1">
                  <a:lumMod val="50000"/>
                </a:schemeClr>
              </a:solidFill>
            </a:endParaRPr>
          </a:p>
          <a:p>
            <a:pPr lvl="0" indent="360363" algn="just"/>
            <a:endParaRPr lang="pt-PT" sz="1400" i="1" dirty="0">
              <a:solidFill>
                <a:schemeClr val="bg1">
                  <a:lumMod val="50000"/>
                </a:schemeClr>
              </a:solidFill>
            </a:endParaRPr>
          </a:p>
          <a:p>
            <a:pPr lvl="0" indent="360363" algn="just"/>
            <a:endParaRPr lang="pt-PT" sz="1400" i="1" dirty="0">
              <a:solidFill>
                <a:schemeClr val="bg1">
                  <a:lumMod val="50000"/>
                </a:schemeClr>
              </a:solidFill>
            </a:endParaRPr>
          </a:p>
          <a:p>
            <a:pPr lvl="0" indent="360363" algn="just"/>
            <a:endParaRPr lang="pt-PT" sz="1400" i="1" dirty="0">
              <a:solidFill>
                <a:schemeClr val="bg1">
                  <a:lumMod val="50000"/>
                </a:schemeClr>
              </a:solidFill>
            </a:endParaRPr>
          </a:p>
          <a:p>
            <a:pPr lvl="0" indent="360363" algn="just"/>
            <a:endParaRPr lang="pt-PT" sz="1400" i="1" dirty="0">
              <a:solidFill>
                <a:schemeClr val="bg1">
                  <a:lumMod val="50000"/>
                </a:schemeClr>
              </a:solidFill>
            </a:endParaRPr>
          </a:p>
          <a:p>
            <a:pPr lvl="0" indent="360363" algn="just"/>
            <a:endParaRPr lang="pt-PT" sz="1400" i="1" dirty="0">
              <a:solidFill>
                <a:schemeClr val="bg1">
                  <a:lumMod val="50000"/>
                </a:schemeClr>
              </a:solidFill>
            </a:endParaRPr>
          </a:p>
          <a:p>
            <a:pPr lvl="0" indent="360363" algn="just"/>
            <a:endParaRPr lang="pt-PT" sz="2000" dirty="0">
              <a:solidFill>
                <a:schemeClr val="tx2"/>
              </a:solidFill>
            </a:endParaRPr>
          </a:p>
        </p:txBody>
      </p:sp>
      <p:sp>
        <p:nvSpPr>
          <p:cNvPr id="18" name="Rectangle 3">
            <a:extLst>
              <a:ext uri="{FF2B5EF4-FFF2-40B4-BE49-F238E27FC236}">
                <a16:creationId xmlns:a16="http://schemas.microsoft.com/office/drawing/2014/main" id="{6B02EA48-55A1-43B5-9528-AF6EE58C2099}"/>
              </a:ext>
            </a:extLst>
          </p:cNvPr>
          <p:cNvSpPr/>
          <p:nvPr/>
        </p:nvSpPr>
        <p:spPr>
          <a:xfrm>
            <a:off x="313152" y="1441094"/>
            <a:ext cx="863559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3200" dirty="0">
                <a:solidFill>
                  <a:srgbClr val="127BC0"/>
                </a:solidFill>
              </a:rPr>
              <a:t>Avaliação dos Órgãos de Gestão</a:t>
            </a:r>
          </a:p>
          <a:p>
            <a:pPr algn="ctr"/>
            <a:r>
              <a:rPr lang="pt-PT" sz="2800" dirty="0">
                <a:solidFill>
                  <a:srgbClr val="FF0000"/>
                </a:solidFill>
              </a:rPr>
              <a:t>Docentes posicionados nos 8.º, 9.º e 10.º escalão</a:t>
            </a:r>
          </a:p>
        </p:txBody>
      </p:sp>
    </p:spTree>
    <p:extLst>
      <p:ext uri="{BB962C8B-B14F-4D97-AF65-F5344CB8AC3E}">
        <p14:creationId xmlns:p14="http://schemas.microsoft.com/office/powerpoint/2010/main" val="1344480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036"/>
            <a:ext cx="9144000" cy="696142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115" y="272079"/>
            <a:ext cx="3657600" cy="86360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5089287" y="380508"/>
            <a:ext cx="4094569" cy="279197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1800" dirty="0">
                <a:solidFill>
                  <a:srgbClr val="127BC0"/>
                </a:solidFill>
              </a:rPr>
            </a:br>
            <a:endParaRPr lang="en-US" sz="1800" dirty="0">
              <a:solidFill>
                <a:srgbClr val="127B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52671" y="537021"/>
            <a:ext cx="26073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Direção Regional de Inovação e Gestão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663662-158D-4342-A66B-276479612E1E}"/>
              </a:ext>
            </a:extLst>
          </p:cNvPr>
          <p:cNvSpPr/>
          <p:nvPr/>
        </p:nvSpPr>
        <p:spPr>
          <a:xfrm>
            <a:off x="397115" y="2904659"/>
            <a:ext cx="84450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dirty="0"/>
              <a:t>	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endParaRPr lang="pt-PT" dirty="0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9BB98CD6-C92F-454E-B798-CCFBEBE1CC5D}"/>
              </a:ext>
            </a:extLst>
          </p:cNvPr>
          <p:cNvSpPr/>
          <p:nvPr/>
        </p:nvSpPr>
        <p:spPr>
          <a:xfrm>
            <a:off x="290531" y="2604690"/>
            <a:ext cx="86582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A4EBC48-A90D-488A-9133-BEFA3FDB16CE}"/>
              </a:ext>
            </a:extLst>
          </p:cNvPr>
          <p:cNvSpPr/>
          <p:nvPr/>
        </p:nvSpPr>
        <p:spPr>
          <a:xfrm>
            <a:off x="313152" y="2609989"/>
            <a:ext cx="85403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8C0578BE-4950-49C0-876B-C41C7A4A8971}"/>
              </a:ext>
            </a:extLst>
          </p:cNvPr>
          <p:cNvSpPr/>
          <p:nvPr/>
        </p:nvSpPr>
        <p:spPr>
          <a:xfrm>
            <a:off x="225928" y="2593538"/>
            <a:ext cx="86049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FA76295A-1D5F-4AE9-991E-957948ED9E20}"/>
              </a:ext>
            </a:extLst>
          </p:cNvPr>
          <p:cNvSpPr/>
          <p:nvPr/>
        </p:nvSpPr>
        <p:spPr>
          <a:xfrm>
            <a:off x="503699" y="2529677"/>
            <a:ext cx="8327149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>
                <a:solidFill>
                  <a:schemeClr val="tx2"/>
                </a:solidFill>
              </a:rPr>
              <a:t>De acordo com a situação, </a:t>
            </a:r>
            <a:r>
              <a:rPr lang="pt-PT" sz="2000" b="1" dirty="0">
                <a:solidFill>
                  <a:schemeClr val="tx2"/>
                </a:solidFill>
              </a:rPr>
              <a:t>compete ao delegado escolar ou ao conselho da comunidade educativa</a:t>
            </a:r>
            <a:r>
              <a:rPr lang="pt-PT" sz="2000" dirty="0">
                <a:solidFill>
                  <a:schemeClr val="tx2"/>
                </a:solidFill>
              </a:rPr>
              <a:t>, </a:t>
            </a:r>
            <a:r>
              <a:rPr lang="pt-PT" sz="2000" b="1" dirty="0">
                <a:solidFill>
                  <a:schemeClr val="tx2"/>
                </a:solidFill>
              </a:rPr>
              <a:t>definir os critérios em que se baseia a avaliação </a:t>
            </a:r>
            <a:r>
              <a:rPr lang="pt-PT" sz="2000" dirty="0">
                <a:solidFill>
                  <a:schemeClr val="tx2"/>
                </a:solidFill>
              </a:rPr>
              <a:t>interna dos responsáveis máximos do órgão de gestão;</a:t>
            </a:r>
          </a:p>
          <a:p>
            <a:pPr algn="just"/>
            <a:endParaRPr lang="pt-PT" sz="2000" dirty="0">
              <a:solidFill>
                <a:schemeClr val="tx2"/>
              </a:solidFill>
            </a:endParaRPr>
          </a:p>
          <a:p>
            <a:pPr algn="just"/>
            <a:r>
              <a:rPr lang="pt-PT" sz="2000" dirty="0">
                <a:solidFill>
                  <a:schemeClr val="tx2"/>
                </a:solidFill>
              </a:rPr>
              <a:t>Na prática refere-se à </a:t>
            </a:r>
            <a:r>
              <a:rPr lang="pt-PT" sz="2000" b="1" dirty="0">
                <a:solidFill>
                  <a:schemeClr val="tx2"/>
                </a:solidFill>
              </a:rPr>
              <a:t>definição de descritores e níveis de avaliação</a:t>
            </a:r>
            <a:r>
              <a:rPr lang="pt-PT" sz="2000" dirty="0">
                <a:solidFill>
                  <a:schemeClr val="tx2"/>
                </a:solidFill>
              </a:rPr>
              <a:t> para apreciação quantitativa de cada compromisso;</a:t>
            </a:r>
          </a:p>
          <a:p>
            <a:pPr algn="just"/>
            <a:endParaRPr lang="pt-PT" sz="2000" dirty="0">
              <a:solidFill>
                <a:schemeClr val="tx2"/>
              </a:solidFill>
            </a:endParaRPr>
          </a:p>
          <a:p>
            <a:pPr algn="just"/>
            <a:r>
              <a:rPr lang="pt-PT" sz="2000" dirty="0">
                <a:solidFill>
                  <a:schemeClr val="tx2"/>
                </a:solidFill>
              </a:rPr>
              <a:t>Os critérios a que se refere o número anterior devem ser publicamente divulgados num prazo máximo de 60 dias após o início do mandato do órgão de gestão.</a:t>
            </a:r>
          </a:p>
        </p:txBody>
      </p:sp>
      <p:sp>
        <p:nvSpPr>
          <p:cNvPr id="18" name="Rectangle 3">
            <a:extLst>
              <a:ext uri="{FF2B5EF4-FFF2-40B4-BE49-F238E27FC236}">
                <a16:creationId xmlns:a16="http://schemas.microsoft.com/office/drawing/2014/main" id="{6B02EA48-55A1-43B5-9528-AF6EE58C2099}"/>
              </a:ext>
            </a:extLst>
          </p:cNvPr>
          <p:cNvSpPr/>
          <p:nvPr/>
        </p:nvSpPr>
        <p:spPr>
          <a:xfrm>
            <a:off x="313152" y="1441094"/>
            <a:ext cx="863559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3200" dirty="0">
                <a:solidFill>
                  <a:srgbClr val="127BC0"/>
                </a:solidFill>
              </a:rPr>
              <a:t>Avaliação dos Órgãos de Gestão</a:t>
            </a:r>
          </a:p>
          <a:p>
            <a:pPr algn="ctr"/>
            <a:r>
              <a:rPr lang="pt-PT" sz="2800" dirty="0">
                <a:solidFill>
                  <a:srgbClr val="FF0000"/>
                </a:solidFill>
              </a:rPr>
              <a:t>Critérios de avaliação</a:t>
            </a:r>
          </a:p>
        </p:txBody>
      </p:sp>
    </p:spTree>
    <p:extLst>
      <p:ext uri="{BB962C8B-B14F-4D97-AF65-F5344CB8AC3E}">
        <p14:creationId xmlns:p14="http://schemas.microsoft.com/office/powerpoint/2010/main" val="3065892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036"/>
            <a:ext cx="9144000" cy="696142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115" y="272079"/>
            <a:ext cx="3657600" cy="86360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5089287" y="380508"/>
            <a:ext cx="4094569" cy="279197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1800" dirty="0">
                <a:solidFill>
                  <a:srgbClr val="127BC0"/>
                </a:solidFill>
              </a:rPr>
            </a:br>
            <a:endParaRPr lang="en-US" sz="1800" dirty="0">
              <a:solidFill>
                <a:srgbClr val="127B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52671" y="537021"/>
            <a:ext cx="26073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Direção Regional de Inovação e Gestão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663662-158D-4342-A66B-276479612E1E}"/>
              </a:ext>
            </a:extLst>
          </p:cNvPr>
          <p:cNvSpPr/>
          <p:nvPr/>
        </p:nvSpPr>
        <p:spPr>
          <a:xfrm>
            <a:off x="397115" y="2904659"/>
            <a:ext cx="84450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dirty="0"/>
              <a:t>	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endParaRPr lang="pt-PT" dirty="0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9BB98CD6-C92F-454E-B798-CCFBEBE1CC5D}"/>
              </a:ext>
            </a:extLst>
          </p:cNvPr>
          <p:cNvSpPr/>
          <p:nvPr/>
        </p:nvSpPr>
        <p:spPr>
          <a:xfrm>
            <a:off x="290531" y="2604690"/>
            <a:ext cx="86582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A4EBC48-A90D-488A-9133-BEFA3FDB16CE}"/>
              </a:ext>
            </a:extLst>
          </p:cNvPr>
          <p:cNvSpPr/>
          <p:nvPr/>
        </p:nvSpPr>
        <p:spPr>
          <a:xfrm>
            <a:off x="313152" y="2609989"/>
            <a:ext cx="85403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8C0578BE-4950-49C0-876B-C41C7A4A8971}"/>
              </a:ext>
            </a:extLst>
          </p:cNvPr>
          <p:cNvSpPr/>
          <p:nvPr/>
        </p:nvSpPr>
        <p:spPr>
          <a:xfrm>
            <a:off x="225928" y="2593538"/>
            <a:ext cx="86049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FA76295A-1D5F-4AE9-991E-957948ED9E20}"/>
              </a:ext>
            </a:extLst>
          </p:cNvPr>
          <p:cNvSpPr/>
          <p:nvPr/>
        </p:nvSpPr>
        <p:spPr>
          <a:xfrm>
            <a:off x="503699" y="2529677"/>
            <a:ext cx="8327149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>
                <a:solidFill>
                  <a:schemeClr val="tx2"/>
                </a:solidFill>
              </a:rPr>
              <a:t>Da carta de missão devem constar, </a:t>
            </a:r>
            <a:r>
              <a:rPr lang="pt-PT" sz="2000" b="1" dirty="0">
                <a:solidFill>
                  <a:schemeClr val="tx2"/>
                </a:solidFill>
              </a:rPr>
              <a:t>de forma quantificada e com a calendarização anual</a:t>
            </a:r>
            <a:r>
              <a:rPr lang="pt-PT" sz="2000" dirty="0">
                <a:solidFill>
                  <a:schemeClr val="tx2"/>
                </a:solidFill>
              </a:rPr>
              <a:t>, os compromissos a atingir pelo órgão de gestão no decurso do seu mandato, em número a fixar entre cinco e sete;</a:t>
            </a:r>
          </a:p>
          <a:p>
            <a:pPr algn="just"/>
            <a:endParaRPr lang="pt-PT" sz="2000" dirty="0">
              <a:solidFill>
                <a:schemeClr val="tx2"/>
              </a:solidFill>
            </a:endParaRPr>
          </a:p>
          <a:p>
            <a:pPr algn="just"/>
            <a:r>
              <a:rPr lang="pt-PT" sz="2000" dirty="0">
                <a:solidFill>
                  <a:schemeClr val="tx2"/>
                </a:solidFill>
              </a:rPr>
              <a:t>Os compromissos </a:t>
            </a:r>
            <a:r>
              <a:rPr lang="pt-PT" sz="2000" b="1" dirty="0">
                <a:solidFill>
                  <a:schemeClr val="tx2"/>
                </a:solidFill>
              </a:rPr>
              <a:t>devem considerar os resultados a alcançar no quadro da concretização do projeto educativo e do plano anual </a:t>
            </a:r>
            <a:r>
              <a:rPr lang="pt-PT" sz="2000" dirty="0">
                <a:solidFill>
                  <a:schemeClr val="tx2"/>
                </a:solidFill>
              </a:rPr>
              <a:t>de atividades ou de escola, bem como da gestão dos respetivos recursos humanos, financeiros e materiais;</a:t>
            </a:r>
            <a:endParaRPr lang="pt-PT" sz="2000" dirty="0"/>
          </a:p>
          <a:p>
            <a:pPr algn="just"/>
            <a:endParaRPr lang="pt-PT" sz="2000" dirty="0"/>
          </a:p>
          <a:p>
            <a:pPr algn="just"/>
            <a:r>
              <a:rPr lang="pt-PT" sz="2000" dirty="0">
                <a:solidFill>
                  <a:schemeClr val="tx2"/>
                </a:solidFill>
              </a:rPr>
              <a:t>Os </a:t>
            </a:r>
            <a:r>
              <a:rPr lang="pt-PT" sz="2000" b="1" dirty="0">
                <a:solidFill>
                  <a:schemeClr val="tx2"/>
                </a:solidFill>
              </a:rPr>
              <a:t>compromissos individuais dos adjuntos e vice-presidente</a:t>
            </a:r>
            <a:r>
              <a:rPr lang="pt-PT" sz="2000" dirty="0">
                <a:solidFill>
                  <a:schemeClr val="tx2"/>
                </a:solidFill>
              </a:rPr>
              <a:t> do conselho executivo, das escolas dos 2.º e 3.º ciclos do ensino básico e ensino secundário, </a:t>
            </a:r>
            <a:r>
              <a:rPr lang="pt-PT" sz="2000" b="1" dirty="0">
                <a:solidFill>
                  <a:schemeClr val="tx2"/>
                </a:solidFill>
              </a:rPr>
              <a:t>são fixados pelo respetivo diretor ou presidente do órgão de gestão</a:t>
            </a:r>
            <a:r>
              <a:rPr lang="pt-PT" sz="2000" dirty="0">
                <a:solidFill>
                  <a:schemeClr val="tx2"/>
                </a:solidFill>
              </a:rPr>
              <a:t>.</a:t>
            </a:r>
          </a:p>
        </p:txBody>
      </p:sp>
      <p:sp>
        <p:nvSpPr>
          <p:cNvPr id="18" name="Rectangle 3">
            <a:extLst>
              <a:ext uri="{FF2B5EF4-FFF2-40B4-BE49-F238E27FC236}">
                <a16:creationId xmlns:a16="http://schemas.microsoft.com/office/drawing/2014/main" id="{6B02EA48-55A1-43B5-9528-AF6EE58C2099}"/>
              </a:ext>
            </a:extLst>
          </p:cNvPr>
          <p:cNvSpPr/>
          <p:nvPr/>
        </p:nvSpPr>
        <p:spPr>
          <a:xfrm>
            <a:off x="313152" y="1441094"/>
            <a:ext cx="863559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3200" dirty="0">
                <a:solidFill>
                  <a:srgbClr val="127BC0"/>
                </a:solidFill>
              </a:rPr>
              <a:t>Avaliação dos Órgãos de Gestão</a:t>
            </a:r>
          </a:p>
          <a:p>
            <a:pPr algn="ctr"/>
            <a:r>
              <a:rPr lang="pt-PT" sz="2800" dirty="0">
                <a:solidFill>
                  <a:srgbClr val="FF0000"/>
                </a:solidFill>
              </a:rPr>
              <a:t>Carta de Missão</a:t>
            </a:r>
          </a:p>
        </p:txBody>
      </p:sp>
    </p:spTree>
    <p:extLst>
      <p:ext uri="{BB962C8B-B14F-4D97-AF65-F5344CB8AC3E}">
        <p14:creationId xmlns:p14="http://schemas.microsoft.com/office/powerpoint/2010/main" val="2260199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AC42C5FB-2CD3-4DE3-95F3-77500A0D11F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ubtítulo 5">
            <a:extLst>
              <a:ext uri="{FF2B5EF4-FFF2-40B4-BE49-F238E27FC236}">
                <a16:creationId xmlns:a16="http://schemas.microsoft.com/office/drawing/2014/main" id="{2C7E6F62-93E8-4BA8-80FF-2AA4FBDAC63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036"/>
            <a:ext cx="9144000" cy="696142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115" y="272079"/>
            <a:ext cx="3657600" cy="86360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5089287" y="380508"/>
            <a:ext cx="4094569" cy="279197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1800" dirty="0">
                <a:solidFill>
                  <a:srgbClr val="127BC0"/>
                </a:solidFill>
              </a:rPr>
            </a:br>
            <a:endParaRPr lang="en-US" sz="1800" dirty="0">
              <a:solidFill>
                <a:srgbClr val="127B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52671" y="537021"/>
            <a:ext cx="26073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Direção Regional de Inovação e Gestão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663662-158D-4342-A66B-276479612E1E}"/>
              </a:ext>
            </a:extLst>
          </p:cNvPr>
          <p:cNvSpPr/>
          <p:nvPr/>
        </p:nvSpPr>
        <p:spPr>
          <a:xfrm>
            <a:off x="397115" y="2904659"/>
            <a:ext cx="84450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dirty="0"/>
              <a:t>	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endParaRPr lang="pt-PT" dirty="0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9BB98CD6-C92F-454E-B798-CCFBEBE1CC5D}"/>
              </a:ext>
            </a:extLst>
          </p:cNvPr>
          <p:cNvSpPr/>
          <p:nvPr/>
        </p:nvSpPr>
        <p:spPr>
          <a:xfrm>
            <a:off x="290531" y="2604690"/>
            <a:ext cx="86582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A4EBC48-A90D-488A-9133-BEFA3FDB16CE}"/>
              </a:ext>
            </a:extLst>
          </p:cNvPr>
          <p:cNvSpPr/>
          <p:nvPr/>
        </p:nvSpPr>
        <p:spPr>
          <a:xfrm>
            <a:off x="313152" y="2609989"/>
            <a:ext cx="85403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19C7D8A2-1DBC-450F-B6AF-795FAE2982B2}"/>
              </a:ext>
            </a:extLst>
          </p:cNvPr>
          <p:cNvSpPr/>
          <p:nvPr/>
        </p:nvSpPr>
        <p:spPr>
          <a:xfrm>
            <a:off x="214617" y="2911317"/>
            <a:ext cx="87147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PT" dirty="0"/>
              <a:t>	</a:t>
            </a:r>
            <a:endParaRPr lang="pt-PT" sz="2000" dirty="0"/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8C0578BE-4950-49C0-876B-C41C7A4A8971}"/>
              </a:ext>
            </a:extLst>
          </p:cNvPr>
          <p:cNvSpPr/>
          <p:nvPr/>
        </p:nvSpPr>
        <p:spPr>
          <a:xfrm>
            <a:off x="225928" y="2593538"/>
            <a:ext cx="86049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FA76295A-1D5F-4AE9-991E-957948ED9E20}"/>
              </a:ext>
            </a:extLst>
          </p:cNvPr>
          <p:cNvSpPr/>
          <p:nvPr/>
        </p:nvSpPr>
        <p:spPr>
          <a:xfrm>
            <a:off x="503699" y="2529677"/>
            <a:ext cx="8327149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PT" sz="2000" dirty="0">
                <a:solidFill>
                  <a:schemeClr val="tx2"/>
                </a:solidFill>
              </a:rPr>
              <a:t>O relatório de autoavaliação, com o </a:t>
            </a:r>
            <a:r>
              <a:rPr lang="pt-PT" sz="2000" b="1" dirty="0">
                <a:solidFill>
                  <a:schemeClr val="tx2"/>
                </a:solidFill>
              </a:rPr>
              <a:t>máximo de seis páginas</a:t>
            </a:r>
            <a:r>
              <a:rPr lang="pt-PT" sz="2000" dirty="0">
                <a:solidFill>
                  <a:schemeClr val="tx2"/>
                </a:solidFill>
              </a:rPr>
              <a:t>, deverá incidir sobre o </a:t>
            </a:r>
            <a:r>
              <a:rPr lang="pt-PT" sz="2000" b="1" dirty="0">
                <a:solidFill>
                  <a:schemeClr val="tx2"/>
                </a:solidFill>
              </a:rPr>
              <a:t>grau de cumprimento de cada compromisso</a:t>
            </a:r>
            <a:r>
              <a:rPr lang="pt-PT" sz="2000" dirty="0">
                <a:solidFill>
                  <a:schemeClr val="tx2"/>
                </a:solidFill>
              </a:rPr>
              <a:t> fixado pelos titulares dos órgãos na carta de missão ou dos compromissos fixados por estes para os demais membros do órgão, </a:t>
            </a:r>
            <a:r>
              <a:rPr lang="pt-PT" sz="2000" b="1" dirty="0">
                <a:solidFill>
                  <a:schemeClr val="tx2"/>
                </a:solidFill>
              </a:rPr>
              <a:t>tendo por base o projeto educativo e o plano anual </a:t>
            </a:r>
            <a:r>
              <a:rPr lang="pt-PT" sz="2000" dirty="0">
                <a:solidFill>
                  <a:schemeClr val="tx2"/>
                </a:solidFill>
              </a:rPr>
              <a:t>de escola/atividades;</a:t>
            </a:r>
          </a:p>
          <a:p>
            <a:pPr lvl="0" algn="just"/>
            <a:endParaRPr lang="pt-PT" sz="2000" dirty="0">
              <a:solidFill>
                <a:schemeClr val="tx2"/>
              </a:solidFill>
            </a:endParaRPr>
          </a:p>
          <a:p>
            <a:pPr algn="just"/>
            <a:r>
              <a:rPr lang="pt-PT" sz="2000" b="1" dirty="0">
                <a:solidFill>
                  <a:schemeClr val="tx2"/>
                </a:solidFill>
              </a:rPr>
              <a:t>Independentemente da opção pela última menção </a:t>
            </a:r>
            <a:r>
              <a:rPr lang="pt-PT" sz="2000" dirty="0">
                <a:solidFill>
                  <a:schemeClr val="tx2"/>
                </a:solidFill>
              </a:rPr>
              <a:t>no âmbito do procedimento especial para os docentes posicionados no 8.º, 9.º e 10.º escalão </a:t>
            </a:r>
            <a:r>
              <a:rPr lang="pt-PT" sz="2000" b="1" dirty="0">
                <a:solidFill>
                  <a:schemeClr val="tx2"/>
                </a:solidFill>
              </a:rPr>
              <a:t>ou por outra forma de avaliação</a:t>
            </a:r>
            <a:r>
              <a:rPr lang="pt-PT" sz="2000" dirty="0">
                <a:solidFill>
                  <a:schemeClr val="tx2"/>
                </a:solidFill>
              </a:rPr>
              <a:t>, </a:t>
            </a:r>
            <a:r>
              <a:rPr lang="pt-PT" sz="2000" b="1" dirty="0">
                <a:solidFill>
                  <a:schemeClr val="tx2"/>
                </a:solidFill>
              </a:rPr>
              <a:t>a apresentação do relatório de autoavaliação é obrigatória </a:t>
            </a:r>
            <a:r>
              <a:rPr lang="pt-PT" sz="2000" dirty="0">
                <a:solidFill>
                  <a:schemeClr val="tx2"/>
                </a:solidFill>
              </a:rPr>
              <a:t>sob pena de não contagem do tempo de serviço para efeitos de progressão.</a:t>
            </a:r>
          </a:p>
          <a:p>
            <a:endParaRPr lang="pt-PT" dirty="0"/>
          </a:p>
          <a:p>
            <a:r>
              <a:rPr lang="pt-PT" dirty="0"/>
              <a:t>  </a:t>
            </a:r>
          </a:p>
        </p:txBody>
      </p:sp>
      <p:sp>
        <p:nvSpPr>
          <p:cNvPr id="18" name="Rectangle 3">
            <a:extLst>
              <a:ext uri="{FF2B5EF4-FFF2-40B4-BE49-F238E27FC236}">
                <a16:creationId xmlns:a16="http://schemas.microsoft.com/office/drawing/2014/main" id="{6B02EA48-55A1-43B5-9528-AF6EE58C2099}"/>
              </a:ext>
            </a:extLst>
          </p:cNvPr>
          <p:cNvSpPr/>
          <p:nvPr/>
        </p:nvSpPr>
        <p:spPr>
          <a:xfrm>
            <a:off x="313152" y="1441094"/>
            <a:ext cx="863559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3200" dirty="0">
                <a:solidFill>
                  <a:srgbClr val="127BC0"/>
                </a:solidFill>
              </a:rPr>
              <a:t>Avaliação dos Órgãos de Gestão</a:t>
            </a:r>
          </a:p>
          <a:p>
            <a:pPr algn="ctr"/>
            <a:r>
              <a:rPr lang="pt-PT" sz="2800" dirty="0">
                <a:solidFill>
                  <a:srgbClr val="FF0000"/>
                </a:solidFill>
              </a:rPr>
              <a:t>Relatório de Autoavaliação</a:t>
            </a:r>
          </a:p>
        </p:txBody>
      </p:sp>
    </p:spTree>
    <p:extLst>
      <p:ext uri="{BB962C8B-B14F-4D97-AF65-F5344CB8AC3E}">
        <p14:creationId xmlns:p14="http://schemas.microsoft.com/office/powerpoint/2010/main" val="378539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036"/>
            <a:ext cx="9144000" cy="696142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115" y="272079"/>
            <a:ext cx="3657600" cy="86360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5089287" y="380508"/>
            <a:ext cx="4094569" cy="279197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1800" dirty="0">
                <a:solidFill>
                  <a:srgbClr val="127BC0"/>
                </a:solidFill>
              </a:rPr>
            </a:br>
            <a:endParaRPr lang="en-US" sz="1800" dirty="0">
              <a:solidFill>
                <a:srgbClr val="127B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52671" y="537021"/>
            <a:ext cx="26073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Direção Regional de Inovação e Gestão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663662-158D-4342-A66B-276479612E1E}"/>
              </a:ext>
            </a:extLst>
          </p:cNvPr>
          <p:cNvSpPr/>
          <p:nvPr/>
        </p:nvSpPr>
        <p:spPr>
          <a:xfrm>
            <a:off x="397115" y="2904659"/>
            <a:ext cx="84450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dirty="0"/>
              <a:t>	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endParaRPr lang="pt-PT" dirty="0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9BB98CD6-C92F-454E-B798-CCFBEBE1CC5D}"/>
              </a:ext>
            </a:extLst>
          </p:cNvPr>
          <p:cNvSpPr/>
          <p:nvPr/>
        </p:nvSpPr>
        <p:spPr>
          <a:xfrm>
            <a:off x="290531" y="2604690"/>
            <a:ext cx="86582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A4EBC48-A90D-488A-9133-BEFA3FDB16CE}"/>
              </a:ext>
            </a:extLst>
          </p:cNvPr>
          <p:cNvSpPr/>
          <p:nvPr/>
        </p:nvSpPr>
        <p:spPr>
          <a:xfrm>
            <a:off x="313152" y="2609989"/>
            <a:ext cx="85403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19C7D8A2-1DBC-450F-B6AF-795FAE2982B2}"/>
              </a:ext>
            </a:extLst>
          </p:cNvPr>
          <p:cNvSpPr/>
          <p:nvPr/>
        </p:nvSpPr>
        <p:spPr>
          <a:xfrm>
            <a:off x="214617" y="2911317"/>
            <a:ext cx="87147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PT" dirty="0"/>
              <a:t>	</a:t>
            </a:r>
            <a:endParaRPr lang="pt-PT" sz="2000" dirty="0"/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8C0578BE-4950-49C0-876B-C41C7A4A8971}"/>
              </a:ext>
            </a:extLst>
          </p:cNvPr>
          <p:cNvSpPr/>
          <p:nvPr/>
        </p:nvSpPr>
        <p:spPr>
          <a:xfrm>
            <a:off x="225928" y="2593538"/>
            <a:ext cx="86049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FA76295A-1D5F-4AE9-991E-957948ED9E20}"/>
              </a:ext>
            </a:extLst>
          </p:cNvPr>
          <p:cNvSpPr/>
          <p:nvPr/>
        </p:nvSpPr>
        <p:spPr>
          <a:xfrm>
            <a:off x="503699" y="2529677"/>
            <a:ext cx="8327149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PT" sz="2000" dirty="0">
                <a:solidFill>
                  <a:schemeClr val="tx2"/>
                </a:solidFill>
              </a:rPr>
              <a:t>Para o efeito deverão utilizar uma </a:t>
            </a:r>
            <a:r>
              <a:rPr lang="pt-PT" sz="2000" b="1" dirty="0">
                <a:solidFill>
                  <a:schemeClr val="tx2"/>
                </a:solidFill>
              </a:rPr>
              <a:t>escala graduada de 1 a 10 valores</a:t>
            </a:r>
            <a:r>
              <a:rPr lang="pt-PT" sz="2000" dirty="0">
                <a:solidFill>
                  <a:schemeClr val="tx2"/>
                </a:solidFill>
              </a:rPr>
              <a:t>, correspondendo o cálculo da avaliação interna à média ponderada, arredondada às milésimas, das pontuações obtidas em cada um dos parâmetros:</a:t>
            </a:r>
          </a:p>
          <a:p>
            <a:pPr marL="1257300" lvl="2" indent="-342900" algn="just"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tx2"/>
                </a:solidFill>
              </a:rPr>
              <a:t>50% ao parâmetro «compromissos»;</a:t>
            </a:r>
          </a:p>
          <a:p>
            <a:pPr marL="1257300" lvl="2" indent="-342900" algn="just"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tx2"/>
                </a:solidFill>
              </a:rPr>
              <a:t>30% ao parâmetro «competências»;</a:t>
            </a:r>
          </a:p>
          <a:p>
            <a:pPr marL="1257300" lvl="2" indent="-342900" algn="just"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tx2"/>
                </a:solidFill>
              </a:rPr>
              <a:t>20% ao parâmetro «formação contínua».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t-PT" sz="2000" dirty="0">
              <a:solidFill>
                <a:schemeClr val="tx2"/>
              </a:solidFill>
            </a:endParaRPr>
          </a:p>
          <a:p>
            <a:pPr lvl="0" algn="just"/>
            <a:r>
              <a:rPr lang="pt-PT" sz="2000" dirty="0">
                <a:solidFill>
                  <a:schemeClr val="tx2"/>
                </a:solidFill>
              </a:rPr>
              <a:t>Importa assinalar que, atendendo a que ainda não foi aprovado o regime de avaliação das escolas, </a:t>
            </a:r>
            <a:r>
              <a:rPr lang="pt-PT" sz="2000" b="1" dirty="0">
                <a:solidFill>
                  <a:schemeClr val="tx2"/>
                </a:solidFill>
              </a:rPr>
              <a:t>a avaliação do desempenho reporta-se exclusivamente ao resultado da avaliação interna</a:t>
            </a:r>
            <a:r>
              <a:rPr lang="pt-PT" sz="2000" dirty="0">
                <a:solidFill>
                  <a:schemeClr val="tx2"/>
                </a:solidFill>
              </a:rPr>
              <a:t>.</a:t>
            </a:r>
          </a:p>
          <a:p>
            <a:pPr lvl="0" algn="just"/>
            <a:endParaRPr lang="pt-PT" sz="2000" dirty="0">
              <a:solidFill>
                <a:schemeClr val="tx2"/>
              </a:solidFill>
            </a:endParaRPr>
          </a:p>
          <a:p>
            <a:pPr lvl="0" algn="r"/>
            <a:r>
              <a:rPr lang="pt-PT" sz="1400" dirty="0">
                <a:solidFill>
                  <a:schemeClr val="bg1">
                    <a:lumMod val="50000"/>
                  </a:schemeClr>
                </a:solidFill>
              </a:rPr>
              <a:t> </a:t>
            </a:r>
            <a:endParaRPr lang="pt-PT" sz="1400" dirty="0">
              <a:solidFill>
                <a:schemeClr val="tx2"/>
              </a:solidFill>
            </a:endParaRPr>
          </a:p>
        </p:txBody>
      </p:sp>
      <p:sp>
        <p:nvSpPr>
          <p:cNvPr id="18" name="Rectangle 3">
            <a:extLst>
              <a:ext uri="{FF2B5EF4-FFF2-40B4-BE49-F238E27FC236}">
                <a16:creationId xmlns:a16="http://schemas.microsoft.com/office/drawing/2014/main" id="{6B02EA48-55A1-43B5-9528-AF6EE58C2099}"/>
              </a:ext>
            </a:extLst>
          </p:cNvPr>
          <p:cNvSpPr/>
          <p:nvPr/>
        </p:nvSpPr>
        <p:spPr>
          <a:xfrm>
            <a:off x="313152" y="1441094"/>
            <a:ext cx="863559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3200" dirty="0">
                <a:solidFill>
                  <a:srgbClr val="127BC0"/>
                </a:solidFill>
              </a:rPr>
              <a:t>Avaliação dos Órgãos de Gestão</a:t>
            </a:r>
          </a:p>
          <a:p>
            <a:pPr algn="ctr"/>
            <a:r>
              <a:rPr lang="pt-PT" sz="2800" dirty="0">
                <a:solidFill>
                  <a:srgbClr val="FF0000"/>
                </a:solidFill>
              </a:rPr>
              <a:t>Apuramento da classificação</a:t>
            </a:r>
          </a:p>
        </p:txBody>
      </p:sp>
    </p:spTree>
    <p:extLst>
      <p:ext uri="{BB962C8B-B14F-4D97-AF65-F5344CB8AC3E}">
        <p14:creationId xmlns:p14="http://schemas.microsoft.com/office/powerpoint/2010/main" val="3533442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3106</TotalTime>
  <Words>1792</Words>
  <Application>Microsoft Office PowerPoint</Application>
  <PresentationFormat>Apresentação no Ecrã (4:3)</PresentationFormat>
  <Paragraphs>227</Paragraphs>
  <Slides>17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17</vt:i4>
      </vt:variant>
    </vt:vector>
  </HeadingPairs>
  <TitlesOfParts>
    <vt:vector size="21" baseType="lpstr">
      <vt:lpstr>Arial</vt:lpstr>
      <vt:lpstr>Calibri</vt:lpstr>
      <vt:lpstr>Wingdings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Bruno</dc:creator>
  <cp:lastModifiedBy>Carlos Miguel Vasconcelos Ponte</cp:lastModifiedBy>
  <cp:revision>149</cp:revision>
  <dcterms:created xsi:type="dcterms:W3CDTF">2015-11-05T12:04:24Z</dcterms:created>
  <dcterms:modified xsi:type="dcterms:W3CDTF">2019-06-04T02:16:28Z</dcterms:modified>
</cp:coreProperties>
</file>