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  <p:sldMasterId id="2147483852" r:id="rId2"/>
  </p:sldMasterIdLst>
  <p:notesMasterIdLst>
    <p:notesMasterId r:id="rId24"/>
  </p:notesMasterIdLst>
  <p:handoutMasterIdLst>
    <p:handoutMasterId r:id="rId25"/>
  </p:handoutMasterIdLst>
  <p:sldIdLst>
    <p:sldId id="256" r:id="rId3"/>
    <p:sldId id="265" r:id="rId4"/>
    <p:sldId id="291" r:id="rId5"/>
    <p:sldId id="306" r:id="rId6"/>
    <p:sldId id="290" r:id="rId7"/>
    <p:sldId id="281" r:id="rId8"/>
    <p:sldId id="303" r:id="rId9"/>
    <p:sldId id="312" r:id="rId10"/>
    <p:sldId id="304" r:id="rId11"/>
    <p:sldId id="302" r:id="rId12"/>
    <p:sldId id="257" r:id="rId13"/>
    <p:sldId id="268" r:id="rId14"/>
    <p:sldId id="311" r:id="rId15"/>
    <p:sldId id="308" r:id="rId16"/>
    <p:sldId id="307" r:id="rId17"/>
    <p:sldId id="309" r:id="rId18"/>
    <p:sldId id="287" r:id="rId19"/>
    <p:sldId id="266" r:id="rId20"/>
    <p:sldId id="289" r:id="rId21"/>
    <p:sldId id="282" r:id="rId22"/>
    <p:sldId id="292" r:id="rId23"/>
  </p:sldIdLst>
  <p:sldSz cx="12192000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CF8"/>
    <a:srgbClr val="8ED3E8"/>
    <a:srgbClr val="8BAA3C"/>
    <a:srgbClr val="FFFF00"/>
    <a:srgbClr val="73A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0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3A30-E4A3-4439-8587-D6B8C5B7A41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122185FD-2EDA-40A5-BF73-358A72F5AB87}">
      <dgm:prSet phldrT="[Texto]"/>
      <dgm:spPr/>
      <dgm:t>
        <a:bodyPr/>
        <a:lstStyle/>
        <a:p>
          <a:r>
            <a:rPr lang="pt-PT" dirty="0"/>
            <a:t>Onde estamos?</a:t>
          </a:r>
        </a:p>
        <a:p>
          <a:r>
            <a:rPr lang="pt-PT" dirty="0"/>
            <a:t>Como sabemos?</a:t>
          </a:r>
        </a:p>
        <a:p>
          <a:r>
            <a:rPr lang="pt-PT" dirty="0"/>
            <a:t>O que estamos a fazer bem e menos bem?</a:t>
          </a:r>
        </a:p>
      </dgm:t>
    </dgm:pt>
    <dgm:pt modelId="{1DAD2AE1-6507-4313-8E3F-3E19F50A3092}" type="parTrans" cxnId="{189B46F3-3E94-4569-A5ED-854783BB2A35}">
      <dgm:prSet/>
      <dgm:spPr/>
      <dgm:t>
        <a:bodyPr/>
        <a:lstStyle/>
        <a:p>
          <a:endParaRPr lang="pt-PT"/>
        </a:p>
      </dgm:t>
    </dgm:pt>
    <dgm:pt modelId="{FECE50EC-463A-4870-BE75-17DEC365ED57}" type="sibTrans" cxnId="{189B46F3-3E94-4569-A5ED-854783BB2A35}">
      <dgm:prSet/>
      <dgm:spPr/>
      <dgm:t>
        <a:bodyPr/>
        <a:lstStyle/>
        <a:p>
          <a:endParaRPr lang="pt-PT"/>
        </a:p>
      </dgm:t>
    </dgm:pt>
    <dgm:pt modelId="{54B7ADA4-C7A2-4173-8236-D7F69D7AA63B}">
      <dgm:prSet phldrT="[Texto]"/>
      <dgm:spPr/>
      <dgm:t>
        <a:bodyPr/>
        <a:lstStyle/>
        <a:p>
          <a:r>
            <a:rPr lang="pt-PT" dirty="0"/>
            <a:t>Para onde queremos ir?</a:t>
          </a:r>
        </a:p>
      </dgm:t>
    </dgm:pt>
    <dgm:pt modelId="{A351E9FC-C7A7-4032-801B-07B6B9830C13}" type="parTrans" cxnId="{7C26BC6B-E749-4767-BD04-FE225D9BB8C5}">
      <dgm:prSet/>
      <dgm:spPr/>
      <dgm:t>
        <a:bodyPr/>
        <a:lstStyle/>
        <a:p>
          <a:endParaRPr lang="pt-PT"/>
        </a:p>
      </dgm:t>
    </dgm:pt>
    <dgm:pt modelId="{D4662153-FAA4-4D86-B1E3-3FFE68CFAFD1}" type="sibTrans" cxnId="{7C26BC6B-E749-4767-BD04-FE225D9BB8C5}">
      <dgm:prSet/>
      <dgm:spPr/>
      <dgm:t>
        <a:bodyPr/>
        <a:lstStyle/>
        <a:p>
          <a:endParaRPr lang="pt-PT"/>
        </a:p>
      </dgm:t>
    </dgm:pt>
    <dgm:pt modelId="{A4680876-F165-4AF4-8310-B68C8EFFF6C2}">
      <dgm:prSet phldrT="[Texto]"/>
      <dgm:spPr/>
      <dgm:t>
        <a:bodyPr/>
        <a:lstStyle/>
        <a:p>
          <a:r>
            <a:rPr lang="pt-PT" dirty="0"/>
            <a:t>O que fazer para lá chegar?</a:t>
          </a:r>
        </a:p>
      </dgm:t>
    </dgm:pt>
    <dgm:pt modelId="{6E705DA4-4C2A-4206-8F9D-7CF2AB45193C}" type="parTrans" cxnId="{7FF0381E-20C2-46BA-899E-1E7C9C5C93F3}">
      <dgm:prSet/>
      <dgm:spPr/>
      <dgm:t>
        <a:bodyPr/>
        <a:lstStyle/>
        <a:p>
          <a:endParaRPr lang="pt-PT"/>
        </a:p>
      </dgm:t>
    </dgm:pt>
    <dgm:pt modelId="{7201C88B-8FDB-4BB7-BD59-3EFD00CD6603}" type="sibTrans" cxnId="{7FF0381E-20C2-46BA-899E-1E7C9C5C93F3}">
      <dgm:prSet/>
      <dgm:spPr/>
      <dgm:t>
        <a:bodyPr/>
        <a:lstStyle/>
        <a:p>
          <a:endParaRPr lang="pt-PT"/>
        </a:p>
      </dgm:t>
    </dgm:pt>
    <dgm:pt modelId="{C09892CD-4124-4C50-91A9-BA68E255D500}">
      <dgm:prSet/>
      <dgm:spPr/>
      <dgm:t>
        <a:bodyPr/>
        <a:lstStyle/>
        <a:p>
          <a:r>
            <a:rPr lang="pt-PT" dirty="0"/>
            <a:t>Como tornar efetiva a mudança?</a:t>
          </a:r>
        </a:p>
      </dgm:t>
    </dgm:pt>
    <dgm:pt modelId="{2CCD5E04-852F-4BED-8EE9-83B4F86EC660}" type="parTrans" cxnId="{1AF7AC1F-2C29-43BA-8DCD-D477FAA24B5E}">
      <dgm:prSet/>
      <dgm:spPr/>
      <dgm:t>
        <a:bodyPr/>
        <a:lstStyle/>
        <a:p>
          <a:endParaRPr lang="pt-PT"/>
        </a:p>
      </dgm:t>
    </dgm:pt>
    <dgm:pt modelId="{E85F9C69-7FB7-4C73-ABA5-ADFDAFF0A104}" type="sibTrans" cxnId="{1AF7AC1F-2C29-43BA-8DCD-D477FAA24B5E}">
      <dgm:prSet/>
      <dgm:spPr/>
      <dgm:t>
        <a:bodyPr/>
        <a:lstStyle/>
        <a:p>
          <a:endParaRPr lang="pt-PT"/>
        </a:p>
      </dgm:t>
    </dgm:pt>
    <dgm:pt modelId="{12DBE13F-1BEB-44BC-BD1A-75ACB12B0985}">
      <dgm:prSet/>
      <dgm:spPr/>
      <dgm:t>
        <a:bodyPr/>
        <a:lstStyle/>
        <a:p>
          <a:r>
            <a:rPr lang="pt-PT" dirty="0"/>
            <a:t>  Ponto de partida</a:t>
          </a:r>
        </a:p>
      </dgm:t>
    </dgm:pt>
    <dgm:pt modelId="{DDD9F003-5B9D-4F15-9991-36FD92F53788}" type="parTrans" cxnId="{79C4F199-BF7E-43CF-BB79-3734A7583A51}">
      <dgm:prSet/>
      <dgm:spPr/>
      <dgm:t>
        <a:bodyPr/>
        <a:lstStyle/>
        <a:p>
          <a:endParaRPr lang="pt-PT"/>
        </a:p>
      </dgm:t>
    </dgm:pt>
    <dgm:pt modelId="{2EA3AAD5-C835-4C0D-A2DC-45C47035E0EE}" type="sibTrans" cxnId="{79C4F199-BF7E-43CF-BB79-3734A7583A51}">
      <dgm:prSet/>
      <dgm:spPr/>
      <dgm:t>
        <a:bodyPr/>
        <a:lstStyle/>
        <a:p>
          <a:endParaRPr lang="pt-PT"/>
        </a:p>
      </dgm:t>
    </dgm:pt>
    <dgm:pt modelId="{39F3DB1B-90D3-4CF8-B230-40ADC0A0233F}" type="pres">
      <dgm:prSet presAssocID="{11313A30-E4A3-4439-8587-D6B8C5B7A41D}" presName="Name0" presStyleCnt="0">
        <dgm:presLayoutVars>
          <dgm:dir/>
          <dgm:animLvl val="lvl"/>
          <dgm:resizeHandles val="exact"/>
        </dgm:presLayoutVars>
      </dgm:prSet>
      <dgm:spPr/>
    </dgm:pt>
    <dgm:pt modelId="{BA2679BF-BD07-4117-9706-68496AC518B2}" type="pres">
      <dgm:prSet presAssocID="{12DBE13F-1BEB-44BC-BD1A-75ACB12B0985}" presName="linNode" presStyleCnt="0"/>
      <dgm:spPr/>
    </dgm:pt>
    <dgm:pt modelId="{AC3C8C16-785C-4B15-B26A-BC67AF6E4DA6}" type="pres">
      <dgm:prSet presAssocID="{12DBE13F-1BEB-44BC-BD1A-75ACB12B0985}" presName="parentText" presStyleLbl="node1" presStyleIdx="0" presStyleCnt="5" custScaleX="109897" custScaleY="88153" custLinFactNeighborX="-87564" custLinFactNeighborY="1617">
        <dgm:presLayoutVars>
          <dgm:chMax val="1"/>
          <dgm:bulletEnabled val="1"/>
        </dgm:presLayoutVars>
      </dgm:prSet>
      <dgm:spPr/>
    </dgm:pt>
    <dgm:pt modelId="{742BE9F1-EE3F-4DBB-B0CD-7B20F38DE97B}" type="pres">
      <dgm:prSet presAssocID="{2EA3AAD5-C835-4C0D-A2DC-45C47035E0EE}" presName="sp" presStyleCnt="0"/>
      <dgm:spPr/>
    </dgm:pt>
    <dgm:pt modelId="{58B09A5F-4903-43AC-88F5-2DA04B9F67C0}" type="pres">
      <dgm:prSet presAssocID="{122185FD-2EDA-40A5-BF73-358A72F5AB87}" presName="linNode" presStyleCnt="0"/>
      <dgm:spPr/>
    </dgm:pt>
    <dgm:pt modelId="{051CD415-2083-4430-B93F-C8D62077FD43}" type="pres">
      <dgm:prSet presAssocID="{122185FD-2EDA-40A5-BF73-358A72F5AB87}" presName="parentText" presStyleLbl="node1" presStyleIdx="1" presStyleCnt="5" custScaleX="108939" custScaleY="93100" custLinFactNeighborX="-42530" custLinFactNeighborY="3079">
        <dgm:presLayoutVars>
          <dgm:chMax val="1"/>
          <dgm:bulletEnabled val="1"/>
        </dgm:presLayoutVars>
      </dgm:prSet>
      <dgm:spPr/>
    </dgm:pt>
    <dgm:pt modelId="{A0C30E1D-B6CE-471E-8684-541C016BEDE7}" type="pres">
      <dgm:prSet presAssocID="{FECE50EC-463A-4870-BE75-17DEC365ED57}" presName="sp" presStyleCnt="0"/>
      <dgm:spPr/>
    </dgm:pt>
    <dgm:pt modelId="{20681844-413B-4F37-8595-AFC528FACE1C}" type="pres">
      <dgm:prSet presAssocID="{54B7ADA4-C7A2-4173-8236-D7F69D7AA63B}" presName="linNode" presStyleCnt="0"/>
      <dgm:spPr/>
    </dgm:pt>
    <dgm:pt modelId="{6CEF741C-352D-4920-B7D1-BFD0893A0804}" type="pres">
      <dgm:prSet presAssocID="{54B7ADA4-C7A2-4173-8236-D7F69D7AA63B}" presName="parentText" presStyleLbl="node1" presStyleIdx="2" presStyleCnt="5" custScaleY="93741" custLinFactNeighborX="8131" custLinFactNeighborY="1605">
        <dgm:presLayoutVars>
          <dgm:chMax val="1"/>
          <dgm:bulletEnabled val="1"/>
        </dgm:presLayoutVars>
      </dgm:prSet>
      <dgm:spPr/>
    </dgm:pt>
    <dgm:pt modelId="{272E672B-491F-4157-89CE-5159DBE9C5E5}" type="pres">
      <dgm:prSet presAssocID="{D4662153-FAA4-4D86-B1E3-3FFE68CFAFD1}" presName="sp" presStyleCnt="0"/>
      <dgm:spPr/>
    </dgm:pt>
    <dgm:pt modelId="{1B79DA41-DBAA-4D0E-971E-D6FE7588524A}" type="pres">
      <dgm:prSet presAssocID="{A4680876-F165-4AF4-8310-B68C8EFFF6C2}" presName="linNode" presStyleCnt="0"/>
      <dgm:spPr/>
    </dgm:pt>
    <dgm:pt modelId="{679DB323-863D-4BC5-B44B-F73B5773C280}" type="pres">
      <dgm:prSet presAssocID="{A4680876-F165-4AF4-8310-B68C8EFFF6C2}" presName="parentText" presStyleLbl="node1" presStyleIdx="3" presStyleCnt="5" custScaleY="84306" custLinFactNeighborX="41959" custLinFactNeighborY="1215">
        <dgm:presLayoutVars>
          <dgm:chMax val="1"/>
          <dgm:bulletEnabled val="1"/>
        </dgm:presLayoutVars>
      </dgm:prSet>
      <dgm:spPr/>
    </dgm:pt>
    <dgm:pt modelId="{67BBC134-9442-43D1-B62D-3EC6E07E11A6}" type="pres">
      <dgm:prSet presAssocID="{7201C88B-8FDB-4BB7-BD59-3EFD00CD6603}" presName="sp" presStyleCnt="0"/>
      <dgm:spPr/>
    </dgm:pt>
    <dgm:pt modelId="{B94F9F70-2AC2-4F54-9EB8-6F3A6BA783FD}" type="pres">
      <dgm:prSet presAssocID="{C09892CD-4124-4C50-91A9-BA68E255D500}" presName="linNode" presStyleCnt="0"/>
      <dgm:spPr/>
    </dgm:pt>
    <dgm:pt modelId="{848227CE-DE34-4DD1-95C4-F0E86225EDE7}" type="pres">
      <dgm:prSet presAssocID="{C09892CD-4124-4C50-91A9-BA68E255D500}" presName="parentText" presStyleLbl="node1" presStyleIdx="4" presStyleCnt="5" custScaleY="71241" custLinFactNeighborX="94038" custLinFactNeighborY="12926">
        <dgm:presLayoutVars>
          <dgm:chMax val="1"/>
          <dgm:bulletEnabled val="1"/>
        </dgm:presLayoutVars>
      </dgm:prSet>
      <dgm:spPr/>
    </dgm:pt>
  </dgm:ptLst>
  <dgm:cxnLst>
    <dgm:cxn modelId="{7FF0381E-20C2-46BA-899E-1E7C9C5C93F3}" srcId="{11313A30-E4A3-4439-8587-D6B8C5B7A41D}" destId="{A4680876-F165-4AF4-8310-B68C8EFFF6C2}" srcOrd="3" destOrd="0" parTransId="{6E705DA4-4C2A-4206-8F9D-7CF2AB45193C}" sibTransId="{7201C88B-8FDB-4BB7-BD59-3EFD00CD6603}"/>
    <dgm:cxn modelId="{1AF7AC1F-2C29-43BA-8DCD-D477FAA24B5E}" srcId="{11313A30-E4A3-4439-8587-D6B8C5B7A41D}" destId="{C09892CD-4124-4C50-91A9-BA68E255D500}" srcOrd="4" destOrd="0" parTransId="{2CCD5E04-852F-4BED-8EE9-83B4F86EC660}" sibTransId="{E85F9C69-7FB7-4C73-ABA5-ADFDAFF0A104}"/>
    <dgm:cxn modelId="{4F940147-6C0F-40E8-B139-49CE38B7E7AE}" type="presOf" srcId="{12DBE13F-1BEB-44BC-BD1A-75ACB12B0985}" destId="{AC3C8C16-785C-4B15-B26A-BC67AF6E4DA6}" srcOrd="0" destOrd="0" presId="urn:microsoft.com/office/officeart/2005/8/layout/vList5"/>
    <dgm:cxn modelId="{7C26BC6B-E749-4767-BD04-FE225D9BB8C5}" srcId="{11313A30-E4A3-4439-8587-D6B8C5B7A41D}" destId="{54B7ADA4-C7A2-4173-8236-D7F69D7AA63B}" srcOrd="2" destOrd="0" parTransId="{A351E9FC-C7A7-4032-801B-07B6B9830C13}" sibTransId="{D4662153-FAA4-4D86-B1E3-3FFE68CFAFD1}"/>
    <dgm:cxn modelId="{4A52F052-10A4-4CB6-9CEC-EAC440C2F161}" type="presOf" srcId="{122185FD-2EDA-40A5-BF73-358A72F5AB87}" destId="{051CD415-2083-4430-B93F-C8D62077FD43}" srcOrd="0" destOrd="0" presId="urn:microsoft.com/office/officeart/2005/8/layout/vList5"/>
    <dgm:cxn modelId="{FAD73856-2816-4FCF-8D39-88DD682E025B}" type="presOf" srcId="{C09892CD-4124-4C50-91A9-BA68E255D500}" destId="{848227CE-DE34-4DD1-95C4-F0E86225EDE7}" srcOrd="0" destOrd="0" presId="urn:microsoft.com/office/officeart/2005/8/layout/vList5"/>
    <dgm:cxn modelId="{79C4F199-BF7E-43CF-BB79-3734A7583A51}" srcId="{11313A30-E4A3-4439-8587-D6B8C5B7A41D}" destId="{12DBE13F-1BEB-44BC-BD1A-75ACB12B0985}" srcOrd="0" destOrd="0" parTransId="{DDD9F003-5B9D-4F15-9991-36FD92F53788}" sibTransId="{2EA3AAD5-C835-4C0D-A2DC-45C47035E0EE}"/>
    <dgm:cxn modelId="{6C96C59C-3D4F-4B55-9384-C17298FAA547}" type="presOf" srcId="{A4680876-F165-4AF4-8310-B68C8EFFF6C2}" destId="{679DB323-863D-4BC5-B44B-F73B5773C280}" srcOrd="0" destOrd="0" presId="urn:microsoft.com/office/officeart/2005/8/layout/vList5"/>
    <dgm:cxn modelId="{F7B47B9F-9B15-45DC-A65B-428FE00B0B97}" type="presOf" srcId="{54B7ADA4-C7A2-4173-8236-D7F69D7AA63B}" destId="{6CEF741C-352D-4920-B7D1-BFD0893A0804}" srcOrd="0" destOrd="0" presId="urn:microsoft.com/office/officeart/2005/8/layout/vList5"/>
    <dgm:cxn modelId="{189B46F3-3E94-4569-A5ED-854783BB2A35}" srcId="{11313A30-E4A3-4439-8587-D6B8C5B7A41D}" destId="{122185FD-2EDA-40A5-BF73-358A72F5AB87}" srcOrd="1" destOrd="0" parTransId="{1DAD2AE1-6507-4313-8E3F-3E19F50A3092}" sibTransId="{FECE50EC-463A-4870-BE75-17DEC365ED57}"/>
    <dgm:cxn modelId="{D3F394F6-040E-4870-8C36-04A3416A0DA9}" type="presOf" srcId="{11313A30-E4A3-4439-8587-D6B8C5B7A41D}" destId="{39F3DB1B-90D3-4CF8-B230-40ADC0A0233F}" srcOrd="0" destOrd="0" presId="urn:microsoft.com/office/officeart/2005/8/layout/vList5"/>
    <dgm:cxn modelId="{1D06FD22-59AD-4F6F-8520-49FAED41C2DF}" type="presParOf" srcId="{39F3DB1B-90D3-4CF8-B230-40ADC0A0233F}" destId="{BA2679BF-BD07-4117-9706-68496AC518B2}" srcOrd="0" destOrd="0" presId="urn:microsoft.com/office/officeart/2005/8/layout/vList5"/>
    <dgm:cxn modelId="{2D84C563-D484-424C-B645-15FB39200BCC}" type="presParOf" srcId="{BA2679BF-BD07-4117-9706-68496AC518B2}" destId="{AC3C8C16-785C-4B15-B26A-BC67AF6E4DA6}" srcOrd="0" destOrd="0" presId="urn:microsoft.com/office/officeart/2005/8/layout/vList5"/>
    <dgm:cxn modelId="{4F11F7A8-10C1-4CC2-9C5D-C7EA2212D43B}" type="presParOf" srcId="{39F3DB1B-90D3-4CF8-B230-40ADC0A0233F}" destId="{742BE9F1-EE3F-4DBB-B0CD-7B20F38DE97B}" srcOrd="1" destOrd="0" presId="urn:microsoft.com/office/officeart/2005/8/layout/vList5"/>
    <dgm:cxn modelId="{F7D5524C-FEDB-4CAB-9934-51D0B4D0CEDE}" type="presParOf" srcId="{39F3DB1B-90D3-4CF8-B230-40ADC0A0233F}" destId="{58B09A5F-4903-43AC-88F5-2DA04B9F67C0}" srcOrd="2" destOrd="0" presId="urn:microsoft.com/office/officeart/2005/8/layout/vList5"/>
    <dgm:cxn modelId="{3A4E236A-8B09-4942-8DD9-5FD3E2FB88EA}" type="presParOf" srcId="{58B09A5F-4903-43AC-88F5-2DA04B9F67C0}" destId="{051CD415-2083-4430-B93F-C8D62077FD43}" srcOrd="0" destOrd="0" presId="urn:microsoft.com/office/officeart/2005/8/layout/vList5"/>
    <dgm:cxn modelId="{1D4B3CAE-FE40-4039-A424-7197FD95BE5E}" type="presParOf" srcId="{39F3DB1B-90D3-4CF8-B230-40ADC0A0233F}" destId="{A0C30E1D-B6CE-471E-8684-541C016BEDE7}" srcOrd="3" destOrd="0" presId="urn:microsoft.com/office/officeart/2005/8/layout/vList5"/>
    <dgm:cxn modelId="{F94DBB3A-8B4A-4E38-9CAA-ADF4F9D6208C}" type="presParOf" srcId="{39F3DB1B-90D3-4CF8-B230-40ADC0A0233F}" destId="{20681844-413B-4F37-8595-AFC528FACE1C}" srcOrd="4" destOrd="0" presId="urn:microsoft.com/office/officeart/2005/8/layout/vList5"/>
    <dgm:cxn modelId="{4EF9082D-5DD0-42DC-986D-871E6B76C27C}" type="presParOf" srcId="{20681844-413B-4F37-8595-AFC528FACE1C}" destId="{6CEF741C-352D-4920-B7D1-BFD0893A0804}" srcOrd="0" destOrd="0" presId="urn:microsoft.com/office/officeart/2005/8/layout/vList5"/>
    <dgm:cxn modelId="{FDE14857-1979-4606-B362-B9A0D5CEF7B1}" type="presParOf" srcId="{39F3DB1B-90D3-4CF8-B230-40ADC0A0233F}" destId="{272E672B-491F-4157-89CE-5159DBE9C5E5}" srcOrd="5" destOrd="0" presId="urn:microsoft.com/office/officeart/2005/8/layout/vList5"/>
    <dgm:cxn modelId="{B53A4530-DE57-40D8-8D27-1547E0D0D1CD}" type="presParOf" srcId="{39F3DB1B-90D3-4CF8-B230-40ADC0A0233F}" destId="{1B79DA41-DBAA-4D0E-971E-D6FE7588524A}" srcOrd="6" destOrd="0" presId="urn:microsoft.com/office/officeart/2005/8/layout/vList5"/>
    <dgm:cxn modelId="{B8BD99DD-E7A3-40CD-8E02-71B416C1B9F4}" type="presParOf" srcId="{1B79DA41-DBAA-4D0E-971E-D6FE7588524A}" destId="{679DB323-863D-4BC5-B44B-F73B5773C280}" srcOrd="0" destOrd="0" presId="urn:microsoft.com/office/officeart/2005/8/layout/vList5"/>
    <dgm:cxn modelId="{4D0DF187-9596-4F76-9F5C-13AEF771C513}" type="presParOf" srcId="{39F3DB1B-90D3-4CF8-B230-40ADC0A0233F}" destId="{67BBC134-9442-43D1-B62D-3EC6E07E11A6}" srcOrd="7" destOrd="0" presId="urn:microsoft.com/office/officeart/2005/8/layout/vList5"/>
    <dgm:cxn modelId="{11D07A89-5937-45DC-9C8C-DCBB26EE0A90}" type="presParOf" srcId="{39F3DB1B-90D3-4CF8-B230-40ADC0A0233F}" destId="{B94F9F70-2AC2-4F54-9EB8-6F3A6BA783FD}" srcOrd="8" destOrd="0" presId="urn:microsoft.com/office/officeart/2005/8/layout/vList5"/>
    <dgm:cxn modelId="{8FDB30E8-67AA-43ED-972A-BE24BC476085}" type="presParOf" srcId="{B94F9F70-2AC2-4F54-9EB8-6F3A6BA783FD}" destId="{848227CE-DE34-4DD1-95C4-F0E86225EDE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62D13C-EC4A-4C70-B30F-8B5B7F8B12E3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7EC34041-12B2-4F5C-9B00-16DCC3062D4E}" type="pres">
      <dgm:prSet presAssocID="{B162D13C-EC4A-4C70-B30F-8B5B7F8B12E3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C84518-CAF1-4B9D-8FC9-19E26E23934B}" type="presOf" srcId="{B162D13C-EC4A-4C70-B30F-8B5B7F8B12E3}" destId="{7EC34041-12B2-4F5C-9B00-16DCC3062D4E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C8C16-785C-4B15-B26A-BC67AF6E4DA6}">
      <dsp:nvSpPr>
        <dsp:cNvPr id="0" name=""/>
        <dsp:cNvSpPr/>
      </dsp:nvSpPr>
      <dsp:spPr>
        <a:xfrm>
          <a:off x="0" y="20495"/>
          <a:ext cx="3986855" cy="10956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  Ponto de partida</a:t>
          </a:r>
        </a:p>
      </dsp:txBody>
      <dsp:txXfrm>
        <a:off x="53484" y="73979"/>
        <a:ext cx="3879887" cy="988648"/>
      </dsp:txXfrm>
    </dsp:sp>
    <dsp:sp modelId="{051CD415-2083-4430-B93F-C8D62077FD43}">
      <dsp:nvSpPr>
        <dsp:cNvPr id="0" name=""/>
        <dsp:cNvSpPr/>
      </dsp:nvSpPr>
      <dsp:spPr>
        <a:xfrm>
          <a:off x="1502290" y="1196424"/>
          <a:ext cx="3952101" cy="1157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Onde estamos?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Como sabemos?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O que estamos a fazer bem e menos bem?</a:t>
          </a:r>
        </a:p>
      </dsp:txBody>
      <dsp:txXfrm>
        <a:off x="1558775" y="1252909"/>
        <a:ext cx="3839131" cy="1044130"/>
      </dsp:txXfrm>
    </dsp:sp>
    <dsp:sp modelId="{6CEF741C-352D-4920-B7D1-BFD0893A0804}">
      <dsp:nvSpPr>
        <dsp:cNvPr id="0" name=""/>
        <dsp:cNvSpPr/>
      </dsp:nvSpPr>
      <dsp:spPr>
        <a:xfrm>
          <a:off x="3340176" y="2397347"/>
          <a:ext cx="3627811" cy="11650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Para onde queremos ir?</a:t>
          </a:r>
        </a:p>
      </dsp:txBody>
      <dsp:txXfrm>
        <a:off x="3397050" y="2454221"/>
        <a:ext cx="3514063" cy="1051318"/>
      </dsp:txXfrm>
    </dsp:sp>
    <dsp:sp modelId="{679DB323-863D-4BC5-B44B-F73B5773C280}">
      <dsp:nvSpPr>
        <dsp:cNvPr id="0" name=""/>
        <dsp:cNvSpPr/>
      </dsp:nvSpPr>
      <dsp:spPr>
        <a:xfrm>
          <a:off x="4567391" y="3619710"/>
          <a:ext cx="3627811" cy="10478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O que fazer para lá chegar?</a:t>
          </a:r>
        </a:p>
      </dsp:txBody>
      <dsp:txXfrm>
        <a:off x="4618541" y="3670860"/>
        <a:ext cx="3525511" cy="945503"/>
      </dsp:txXfrm>
    </dsp:sp>
    <dsp:sp modelId="{848227CE-DE34-4DD1-95C4-F0E86225EDE7}">
      <dsp:nvSpPr>
        <dsp:cNvPr id="0" name=""/>
        <dsp:cNvSpPr/>
      </dsp:nvSpPr>
      <dsp:spPr>
        <a:xfrm>
          <a:off x="6449441" y="4714954"/>
          <a:ext cx="3627811" cy="8854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Como tornar efetiva a mudança?</a:t>
          </a:r>
        </a:p>
      </dsp:txBody>
      <dsp:txXfrm>
        <a:off x="6492664" y="4758177"/>
        <a:ext cx="3541365" cy="7989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D6F472-F6BD-4F1F-9DAE-B6294BABB6F9}" type="datetime1">
              <a:rPr lang="pt-PT" smtClean="0"/>
              <a:t>19/11/2018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02BA2C8-71FC-43D0-BD87-0547616971FA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C5AF0F7-DF3A-4CDF-AD9D-0BBE50592657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noProof="0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539446-6953-447E-A4E3-E7CFBF870046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7975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6630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5362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A importância da articulação dos documentos e</a:t>
            </a:r>
            <a:r>
              <a:rPr lang="pt-PT" baseline="0" dirty="0"/>
              <a:t> da coerência entre os mesmos</a:t>
            </a:r>
          </a:p>
          <a:p>
            <a:r>
              <a:rPr lang="pt-PT" baseline="0" dirty="0"/>
              <a:t>A correta elaboração do PAE </a:t>
            </a:r>
          </a:p>
          <a:p>
            <a:r>
              <a:rPr lang="pt-PT" baseline="0" dirty="0"/>
              <a:t>A gestão de conteúdos de cada documento para que não se repita (ver slide seguinte)</a:t>
            </a:r>
          </a:p>
          <a:p>
            <a:endParaRPr lang="pt-PT" dirty="0"/>
          </a:p>
          <a:p>
            <a:r>
              <a:rPr lang="pt-PT" dirty="0"/>
              <a:t>Existem dois momentos chave em todo este processo: uma boa construção do diagnóstico (consistente e coerente) e uma construção discussão e implementação do PEE.</a:t>
            </a:r>
          </a:p>
          <a:p>
            <a:endParaRPr lang="pt-PT" dirty="0"/>
          </a:p>
          <a:p>
            <a:r>
              <a:rPr lang="pt-PT" dirty="0"/>
              <a:t>É fundamental, também, um Plano Anual de Atividades bem construído para que se operacionalize o PE adequadamente. A sua elaboração (PAA) e monitorização condicionará a avaliação e concretização do PEE.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A9A46-7B98-434A-A369-9AA22557A1C0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443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00810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4DF0-AF40-4D11-AB4C-B1E896153BFF}" type="slidenum">
              <a:rPr lang="pt-PT" smtClean="0"/>
              <a:pPr/>
              <a:t>17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13680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42177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pt-PT" smtClean="0"/>
              <a:t>20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68896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pt-PT" smtClean="0"/>
              <a:t>21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0019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água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5" name="céu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pic>
        <p:nvPicPr>
          <p:cNvPr id="6" name="água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água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305872" y="1309047"/>
            <a:ext cx="9602789" cy="2667000"/>
          </a:xfrm>
        </p:spPr>
        <p:txBody>
          <a:bodyPr rtlCol="0" anchor="b">
            <a:noAutofit/>
          </a:bodyPr>
          <a:lstStyle>
            <a:lvl1pPr algn="ctr" rtl="0">
              <a:defRPr sz="6000"/>
            </a:lvl1pPr>
          </a:lstStyle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t-PT" noProof="0"/>
              <a:t>Clique para editar o estilo de subtítulo do Modelo Global</a:t>
            </a:r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 noProof="0"/>
              <a:t>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86E8BB-8665-4742-81B5-FBC76D658D23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274638"/>
            <a:ext cx="2628900" cy="54403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 rtlCol="0"/>
          <a:lstStyle/>
          <a:p>
            <a:pPr lvl="0" rtl="0"/>
            <a:r>
              <a:rPr lang="pt-PT" noProof="0"/>
              <a:t>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439EBD-9948-44AF-B821-3EB7C60B1D67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4151" y="990600"/>
            <a:ext cx="8460403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pt-PT"/>
              <a:t>Clique para editar o estilo</a:t>
            </a:r>
            <a:endParaRPr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94151" y="4267200"/>
            <a:ext cx="8460403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PT"/>
              <a:t>Faça clique para editar o estilo</a:t>
            </a:r>
            <a:endParaRPr/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D56F777-60D3-42B3-AD49-26F4903973A4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8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Clique para editar o estilo</a:t>
            </a:r>
            <a:endParaRPr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t-PT"/>
              <a:t>Clique para editar os estilos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/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989EBFB-63F6-43B3-A4A1-F874D347D0E1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4151" y="2057402"/>
            <a:ext cx="8460404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pt-PT"/>
              <a:t>Clique para editar o estilo</a:t>
            </a:r>
            <a:endParaRPr/>
          </a:p>
        </p:txBody>
      </p:sp>
      <p:sp>
        <p:nvSpPr>
          <p:cNvPr id="3" name="Marcador de Posição de Texto 2"/>
          <p:cNvSpPr>
            <a:spLocks noGrp="1"/>
          </p:cNvSpPr>
          <p:nvPr>
            <p:ph type="body" idx="1"/>
          </p:nvPr>
        </p:nvSpPr>
        <p:spPr>
          <a:xfrm>
            <a:off x="1294151" y="4876800"/>
            <a:ext cx="8460404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Clique para editar os estilos</a:t>
            </a:r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E6807B0-E72F-4761-9FB0-33A5479D017D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Clique para editar o estilo</a:t>
            </a:r>
            <a:endParaRPr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294149" y="1676400"/>
            <a:ext cx="4701240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t-PT"/>
              <a:t>Clique para editar os estilos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203651" y="1676401"/>
            <a:ext cx="4701240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t-PT"/>
              <a:t>Clique para editar os estilos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/>
          </a:p>
        </p:txBody>
      </p:sp>
      <p:sp>
        <p:nvSpPr>
          <p:cNvPr id="5" name="Marcador de Posição de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B552E556-BFCB-4A6A-8994-A96F2A066485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7" name="Marcador de Posição de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4702367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1294150" y="2516459"/>
            <a:ext cx="4702367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t-PT"/>
              <a:t>Clique para editar os estilos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/>
          </a:p>
        </p:txBody>
      </p:sp>
      <p:sp>
        <p:nvSpPr>
          <p:cNvPr id="5" name="Marcador de Posição de Texto 4"/>
          <p:cNvSpPr>
            <a:spLocks noGrp="1"/>
          </p:cNvSpPr>
          <p:nvPr>
            <p:ph type="body" sz="quarter" idx="3"/>
          </p:nvPr>
        </p:nvSpPr>
        <p:spPr>
          <a:xfrm>
            <a:off x="6193369" y="1676400"/>
            <a:ext cx="4704484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9" y="2516459"/>
            <a:ext cx="4704484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t-PT"/>
              <a:t>Clique para editar os estilos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/>
          </a:p>
        </p:txBody>
      </p:sp>
      <p:sp>
        <p:nvSpPr>
          <p:cNvPr id="7" name="Marcador de Posição de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970723E-0385-420B-B4C5-36D4D355076D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9" name="Marcador de Posição de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Clique para editar o estilo</a:t>
            </a:r>
            <a:endParaRPr/>
          </a:p>
        </p:txBody>
      </p:sp>
      <p:sp>
        <p:nvSpPr>
          <p:cNvPr id="3" name="Marcador de Posição de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A182F715-EEC0-4FA9-A916-08C6A7A6BB86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5" name="Marcador de Posição de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07B10B4-30E1-4599-8874-6B1C2A0D8CFD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4" name="Marcador de Posição de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2836" y="1676400"/>
            <a:ext cx="3810992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pt-PT"/>
              <a:t>Clique para editar o estilo</a:t>
            </a:r>
            <a:endParaRPr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294149" y="685800"/>
            <a:ext cx="6173808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PT"/>
              <a:t>Clique para editar os estilos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/>
          </a:p>
        </p:txBody>
      </p:sp>
      <p:sp>
        <p:nvSpPr>
          <p:cNvPr id="4" name="Marcador de Posição de Texto 3"/>
          <p:cNvSpPr>
            <a:spLocks noGrp="1"/>
          </p:cNvSpPr>
          <p:nvPr>
            <p:ph type="body" sz="half" idx="2"/>
          </p:nvPr>
        </p:nvSpPr>
        <p:spPr>
          <a:xfrm>
            <a:off x="7772836" y="4191000"/>
            <a:ext cx="3810992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t-PT"/>
              <a:t>Clique para editar os estilos</a:t>
            </a:r>
          </a:p>
        </p:txBody>
      </p:sp>
      <p:sp>
        <p:nvSpPr>
          <p:cNvPr id="5" name="Marcador de Posição de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72A66E58-9FA3-45DE-AFA8-0CA6D30D8F3A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7" name="Marcador de Posição de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pt-PT" noProof="0"/>
              <a:t>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CB2DB7-DA6A-4E34-BD39-FFC45D6423BF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2836" y="1676400"/>
            <a:ext cx="3810992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pt-PT"/>
              <a:t>Clique para editar o estilo</a:t>
            </a:r>
            <a:endParaRPr/>
          </a:p>
        </p:txBody>
      </p:sp>
      <p:sp>
        <p:nvSpPr>
          <p:cNvPr id="3" name="Marcador de Posição da Imagem 2" descr="Um marcador de posição vazio para adicionar uma imagem. Clique no marcador de posição e selecione a imagem que pretende adicionar."/>
          <p:cNvSpPr>
            <a:spLocks noGrp="1"/>
          </p:cNvSpPr>
          <p:nvPr>
            <p:ph type="pic" idx="1"/>
          </p:nvPr>
        </p:nvSpPr>
        <p:spPr>
          <a:xfrm>
            <a:off x="1522810" y="0"/>
            <a:ext cx="5945149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t-PT"/>
              <a:t>Clique no ícone para adicionar uma imagem</a:t>
            </a:r>
            <a:endParaRPr/>
          </a:p>
        </p:txBody>
      </p:sp>
      <p:sp>
        <p:nvSpPr>
          <p:cNvPr id="4" name="Marcador de Posição de Texto 3"/>
          <p:cNvSpPr>
            <a:spLocks noGrp="1"/>
          </p:cNvSpPr>
          <p:nvPr>
            <p:ph type="body" sz="half" idx="2"/>
          </p:nvPr>
        </p:nvSpPr>
        <p:spPr>
          <a:xfrm>
            <a:off x="7772836" y="4191000"/>
            <a:ext cx="3810992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t-PT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83765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Clique para editar o estilo</a:t>
            </a:r>
            <a:endParaRPr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pt-PT"/>
              <a:t>Clique para editar os estilos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/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3651AE4-C62B-45EE-ADE2-BB8D6298C9AF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754555" y="381000"/>
            <a:ext cx="1905495" cy="5791200"/>
          </a:xfrm>
        </p:spPr>
        <p:txBody>
          <a:bodyPr vert="eaVert" rtlCol="0"/>
          <a:lstStyle/>
          <a:p>
            <a:pPr rtl="0"/>
            <a:r>
              <a:rPr lang="pt-PT"/>
              <a:t>Clique para editar o estilo</a:t>
            </a:r>
            <a:endParaRPr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1294151" y="381000"/>
            <a:ext cx="8307964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t-PT"/>
              <a:t>Clique para editar os estilos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/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3C14E9C-CDAA-428E-BC51-980F767D0997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2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éu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pt-PT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293813" y="1309047"/>
            <a:ext cx="9601252" cy="2667000"/>
          </a:xfrm>
        </p:spPr>
        <p:txBody>
          <a:bodyPr rtlCol="0" anchor="b">
            <a:normAutofit/>
          </a:bodyPr>
          <a:lstStyle>
            <a:lvl1pPr algn="ctr" rtl="0">
              <a:defRPr sz="6000" b="0"/>
            </a:lvl1pPr>
          </a:lstStyle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 noProof="0"/>
              <a:t>Editar os estilos de texto do Modelo Global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F83CD3-4631-4691-A03D-85B00ED48C05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PT" noProof="0"/>
              <a:t>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PT" noProof="0"/>
              <a:t>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CD8F38-8AC1-4143-A5C3-3876F47F429B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pt-PT" noProof="0"/>
              <a:t>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pt-PT" noProof="0"/>
              <a:t>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FF8EAE-61B7-498D-8457-714D3ED40C0D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8D54E3-A533-4848-87F4-65B6DD78694A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éu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pt-PT" noProof="0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4315B-EE4B-443B-B50D-7BAEC9E967FF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 rtl="0">
              <a:defRPr sz="3200" b="0"/>
            </a:lvl1pPr>
          </a:lstStyle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PT" noProof="0"/>
              <a:t>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PT" noProof="0"/>
              <a:t>Editar os estilos de texto do Modelo Global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D527A7-395E-438B-8EBD-25EB812E5548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3" name="Marcador de Posição da Imagem 2" descr="Um marcador de posição vazio para adicionar uma imagem. Clique no marcador de posição e selecione a imagem que pretende adicionar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 noProof="0"/>
              <a:t>Clique no ícone para adicionar uma imagem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PT" noProof="0"/>
              <a:t>Editar os estilos de texto do Modelo Global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E48045-B988-4D41-B22A-CD598E3AF970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éu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pt-PT" noProof="0" dirty="0"/>
          </a:p>
        </p:txBody>
      </p:sp>
      <p:sp>
        <p:nvSpPr>
          <p:cNvPr id="8" name="água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pic>
        <p:nvPicPr>
          <p:cNvPr id="9" name="água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água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PT" noProof="0" dirty="0"/>
              <a:t>Clique para editar o estilo de título do Modelo Global 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E567B401-07B9-47F5-A0C4-4A556ACFB6DE}" type="datetime1">
              <a:rPr lang="pt-PT" noProof="0" smtClean="0"/>
              <a:t>19/11/2018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4FAB73BC-B049-4115-A692-8D63A059BFB8}" type="slidenum">
              <a:rPr lang="pt-PT" noProof="0" smtClean="0"/>
              <a:pPr rtl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36833" y="0"/>
            <a:ext cx="11355169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1800"/>
          </a:p>
        </p:txBody>
      </p:sp>
      <p:sp>
        <p:nvSpPr>
          <p:cNvPr id="2" name="Marcador de Posição de Título 1"/>
          <p:cNvSpPr>
            <a:spLocks noGrp="1"/>
          </p:cNvSpPr>
          <p:nvPr>
            <p:ph type="title"/>
          </p:nvPr>
        </p:nvSpPr>
        <p:spPr>
          <a:xfrm>
            <a:off x="1294150" y="3810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PT"/>
              <a:t>Clique para editar o estilo do título do Modelo Global</a:t>
            </a:r>
            <a:endParaRPr dirty="0"/>
          </a:p>
        </p:txBody>
      </p:sp>
      <p:sp>
        <p:nvSpPr>
          <p:cNvPr id="3" name="Marcador de Posição de Texto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9603701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/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2"/>
          </p:nvPr>
        </p:nvSpPr>
        <p:spPr>
          <a:xfrm>
            <a:off x="1272113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5B67478E-3864-41B3-9A30-FABCE8D32803}" type="datetime1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pt-PT"/>
              <a:t>GAOPSER, junho / julho de 2017</a:t>
            </a:r>
            <a:endParaRPr lang="en-US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053323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9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15718" y="2170432"/>
            <a:ext cx="9602789" cy="2667000"/>
          </a:xfrm>
        </p:spPr>
        <p:txBody>
          <a:bodyPr rtlCol="0"/>
          <a:lstStyle/>
          <a:p>
            <a:r>
              <a:rPr lang="pt-P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Práticas de Autoavaliação</a:t>
            </a:r>
            <a:br>
              <a:rPr lang="pt-P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Rumo a uma melhor escola! </a:t>
            </a:r>
            <a:br>
              <a:rPr lang="pt-P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P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P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EB1/PE Ribeiro Domingos Dias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624F6A-1528-4CFB-9BCA-448434A76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1" y="140409"/>
            <a:ext cx="3592045" cy="906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DC7B375-7413-4220-A220-3E7355D60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8507" y="140409"/>
            <a:ext cx="983192" cy="102415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B3961EE-A59A-405A-8B75-AF08D77AC694}"/>
              </a:ext>
            </a:extLst>
          </p:cNvPr>
          <p:cNvSpPr txBox="1"/>
          <p:nvPr/>
        </p:nvSpPr>
        <p:spPr>
          <a:xfrm>
            <a:off x="9276767" y="6388928"/>
            <a:ext cx="3683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/>
              <a:t>Câmara de Lobos, 21 de novembro de 2018</a:t>
            </a:r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0DDE7-330B-4890-BC8C-70EB18BB9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130" y="0"/>
            <a:ext cx="10375740" cy="632747"/>
          </a:xfrm>
        </p:spPr>
        <p:txBody>
          <a:bodyPr/>
          <a:lstStyle/>
          <a:p>
            <a:r>
              <a:rPr lang="pt-PT" sz="2400" dirty="0"/>
              <a:t>Articulação entre PEE e PAA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476396-ECCE-462B-AB24-6633131C7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1" y="752302"/>
            <a:ext cx="11113477" cy="5353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7E98E01-1380-457D-B5B9-70842523289E}"/>
              </a:ext>
            </a:extLst>
          </p:cNvPr>
          <p:cNvSpPr txBox="1"/>
          <p:nvPr/>
        </p:nvSpPr>
        <p:spPr>
          <a:xfrm>
            <a:off x="1087593" y="5787232"/>
            <a:ext cx="7703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Plano Anual de Atividades – EB1/PE Ribeiro Domingos Dias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20DBADB-ED68-40C3-961C-DD0B651F9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818" y="316373"/>
            <a:ext cx="591412" cy="6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32C18C5-31EA-4C90-8FA2-5CFD08695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86" y="704244"/>
            <a:ext cx="8854028" cy="5449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A1ABD79-61F6-40BC-B2E7-58758E47C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003" y="0"/>
            <a:ext cx="981541" cy="102421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82FD8C0-B1BC-4D1B-ADA9-D0CCC3DF4C1B}"/>
              </a:ext>
            </a:extLst>
          </p:cNvPr>
          <p:cNvSpPr txBox="1"/>
          <p:nvPr/>
        </p:nvSpPr>
        <p:spPr>
          <a:xfrm>
            <a:off x="3878318" y="142776"/>
            <a:ext cx="4934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 Anual de Atividades</a:t>
            </a:r>
          </a:p>
        </p:txBody>
      </p:sp>
    </p:spTree>
    <p:extLst>
      <p:ext uri="{BB962C8B-B14F-4D97-AF65-F5344CB8AC3E}">
        <p14:creationId xmlns:p14="http://schemas.microsoft.com/office/powerpoint/2010/main" val="8765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CB33544-66D8-44B4-9A11-F732A9419B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5621684"/>
              </p:ext>
            </p:extLst>
          </p:nvPr>
        </p:nvGraphicFramePr>
        <p:xfrm>
          <a:off x="631921" y="1422101"/>
          <a:ext cx="10324562" cy="5435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AF5676E2-EC6A-44B0-A468-863D73B84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516" y="244603"/>
            <a:ext cx="793244" cy="793244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D0D7333-447D-48A3-910D-23C8F19DB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50854"/>
              </p:ext>
            </p:extLst>
          </p:nvPr>
        </p:nvGraphicFramePr>
        <p:xfrm>
          <a:off x="966299" y="244603"/>
          <a:ext cx="9509125" cy="636524"/>
        </p:xfrm>
        <a:graphic>
          <a:graphicData uri="http://schemas.openxmlformats.org/drawingml/2006/table">
            <a:tbl>
              <a:tblPr/>
              <a:tblGrid>
                <a:gridCol w="9509125">
                  <a:extLst>
                    <a:ext uri="{9D8B030D-6E8A-4147-A177-3AD203B41FA5}">
                      <a16:colId xmlns:a16="http://schemas.microsoft.com/office/drawing/2014/main" val="3130419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Contributos do docente  “</a:t>
                      </a:r>
                      <a:r>
                        <a:rPr kumimoji="0" lang="pt-PT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Projeto Docente RDD</a:t>
                      </a:r>
                      <a:r>
                        <a:rPr kumimoji="0" lang="pt-P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”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Atividades a desenvolver no âmbito do PEE</a:t>
                      </a: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868616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06ED153-79B2-4319-9693-6B4F9E202E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897186"/>
              </p:ext>
            </p:extLst>
          </p:nvPr>
        </p:nvGraphicFramePr>
        <p:xfrm>
          <a:off x="321371" y="1095232"/>
          <a:ext cx="11699767" cy="560375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174984">
                  <a:extLst>
                    <a:ext uri="{9D8B030D-6E8A-4147-A177-3AD203B41FA5}">
                      <a16:colId xmlns:a16="http://schemas.microsoft.com/office/drawing/2014/main" val="2229346655"/>
                    </a:ext>
                  </a:extLst>
                </a:gridCol>
                <a:gridCol w="4524783">
                  <a:extLst>
                    <a:ext uri="{9D8B030D-6E8A-4147-A177-3AD203B41FA5}">
                      <a16:colId xmlns:a16="http://schemas.microsoft.com/office/drawing/2014/main" val="4163576558"/>
                    </a:ext>
                  </a:extLst>
                </a:gridCol>
              </a:tblGrid>
              <a:tr h="203102">
                <a:tc>
                  <a:txBody>
                    <a:bodyPr/>
                    <a:lstStyle/>
                    <a:p>
                      <a:pPr algn="ctr"/>
                      <a:r>
                        <a:rPr lang="pt-PT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PRIORIDADES ESTRATÉGICAS</a:t>
                      </a:r>
                      <a:endParaRPr lang="pt-P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ESTRATÉGIAS</a:t>
                      </a:r>
                      <a:endParaRPr lang="pt-P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100809"/>
                  </a:ext>
                </a:extLst>
              </a:tr>
              <a:tr h="523799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AutoNum type="arabicPeriod"/>
                      </a:pPr>
                      <a:r>
                        <a:rPr lang="pt-PT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Manter a qualidade do ensino e os bons resultados escolares; </a:t>
                      </a:r>
                    </a:p>
                    <a:p>
                      <a:pPr marL="0" indent="263525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  <a:tabLst>
                          <a:tab pos="263525" algn="l"/>
                        </a:tabLst>
                      </a:pPr>
                      <a:r>
                        <a:rPr lang="pt-PT" sz="1200" b="0" u="non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Objetivo Operacional </a:t>
                      </a:r>
                      <a:r>
                        <a:rPr lang="pt-PT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Otimizar os resultados escolares;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PT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Afirmar-se como uma escola inclusiva onde todos encontrem oportunidade de sucesso e progresso no sistema educativo; </a:t>
                      </a:r>
                    </a:p>
                    <a:p>
                      <a:pPr marL="0" indent="263525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63525" algn="l"/>
                        </a:tabLst>
                      </a:pPr>
                      <a:r>
                        <a:rPr lang="pt-PT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Objetivo Operacional- Garantir condições de equidade para que cada aluno tenha resposta às suas necessidades educativas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PT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Reforçar a relação entre os diferentes agentes educativos, promovendo a colaboração e a partilha de saberes;  </a:t>
                      </a:r>
                    </a:p>
                    <a:p>
                      <a:pPr marL="0" indent="263525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63525" algn="l"/>
                        </a:tabLst>
                      </a:pPr>
                      <a:r>
                        <a:rPr lang="pt-PT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 Operacional-Fomentar uma cultura de responsabilidade e rigor nos diferentes agentes educativos; </a:t>
                      </a:r>
                    </a:p>
                    <a:p>
                      <a:pPr marL="0" indent="263525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63525" algn="l"/>
                        </a:tabLst>
                      </a:pPr>
                      <a:r>
                        <a:rPr lang="pt-PT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Objetivo Operacional-Incentivar a participação dos E.E/ Família nos eventos da vida escolar; </a:t>
                      </a:r>
                    </a:p>
                    <a:p>
                      <a:pPr marL="0" indent="263525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263525" algn="l"/>
                        </a:tabLst>
                      </a:pPr>
                      <a:r>
                        <a:rPr lang="pt-PT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Objetivo Operacional-Reforçar a participação das famílias no processo educativo dos seus educandos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PT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Promover experiências significativas com recurso a tecnologias, metodologias e estratégias diversificadas (reconhecendo em cada criança ritmos e estilos de aprendizagem distintos);  </a:t>
                      </a:r>
                    </a:p>
                    <a:p>
                      <a:pPr marL="0" indent="263525">
                        <a:lnSpc>
                          <a:spcPct val="150000"/>
                        </a:lnSpc>
                        <a:tabLst>
                          <a:tab pos="263525" algn="l"/>
                        </a:tabLst>
                      </a:pPr>
                      <a:r>
                        <a:rPr lang="pt-PT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Objetivo Operacional- </a:t>
                      </a:r>
                      <a:r>
                        <a:rPr lang="pt-PT" sz="12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Potenciar o uso das tecnologias nas práticas educativas, desenvolvendo o gosto dos discentes por experiências e vivências complementares ao currículo; </a:t>
                      </a:r>
                      <a:endParaRPr lang="pt-PT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tc>
                  <a:txBody>
                    <a:bodyPr/>
                    <a:lstStyle/>
                    <a:p>
                      <a:endParaRPr lang="pt-PT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PT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791395"/>
                  </a:ext>
                </a:extLst>
              </a:tr>
            </a:tbl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CE5E6CBB-EE10-4511-A3C2-63C0D6177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936" y="0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179267-C216-4756-AC7D-AA2451C3E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7" t="32440" r="68504" b="45801"/>
          <a:stretch/>
        </p:blipFill>
        <p:spPr>
          <a:xfrm>
            <a:off x="95539" y="533808"/>
            <a:ext cx="2856323" cy="25464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9C68304-1FED-44CF-BDDE-51D34476C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28" t="32530" r="53792" b="37202"/>
          <a:stretch/>
        </p:blipFill>
        <p:spPr>
          <a:xfrm>
            <a:off x="3142347" y="1084082"/>
            <a:ext cx="2740579" cy="335594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1AC0D81-77CA-4E77-9529-5A27872A09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66" t="32373" r="38037" b="21862"/>
          <a:stretch/>
        </p:blipFill>
        <p:spPr>
          <a:xfrm>
            <a:off x="6082162" y="1574276"/>
            <a:ext cx="2939292" cy="502448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C8C7635-A776-43B4-BF87-4CA8AA03C4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01" t="32398" r="26755" b="24499"/>
          <a:stretch/>
        </p:blipFill>
        <p:spPr>
          <a:xfrm>
            <a:off x="9222557" y="1937024"/>
            <a:ext cx="2687910" cy="492097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Seta: Entalhada Para a Direita 16">
            <a:extLst>
              <a:ext uri="{FF2B5EF4-FFF2-40B4-BE49-F238E27FC236}">
                <a16:creationId xmlns:a16="http://schemas.microsoft.com/office/drawing/2014/main" id="{799394EE-4938-4711-A0F1-304D33E0806F}"/>
              </a:ext>
            </a:extLst>
          </p:cNvPr>
          <p:cNvSpPr/>
          <p:nvPr/>
        </p:nvSpPr>
        <p:spPr>
          <a:xfrm>
            <a:off x="2813902" y="615097"/>
            <a:ext cx="1216058" cy="49490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Seta: Entalhada Para a Direita 17">
            <a:extLst>
              <a:ext uri="{FF2B5EF4-FFF2-40B4-BE49-F238E27FC236}">
                <a16:creationId xmlns:a16="http://schemas.microsoft.com/office/drawing/2014/main" id="{F15B8A71-9EB8-4DFC-A49F-4589F0B73DE0}"/>
              </a:ext>
            </a:extLst>
          </p:cNvPr>
          <p:cNvSpPr/>
          <p:nvPr/>
        </p:nvSpPr>
        <p:spPr>
          <a:xfrm>
            <a:off x="5459989" y="1118459"/>
            <a:ext cx="1216058" cy="49490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Seta: Entalhada Para a Direita 18">
            <a:extLst>
              <a:ext uri="{FF2B5EF4-FFF2-40B4-BE49-F238E27FC236}">
                <a16:creationId xmlns:a16="http://schemas.microsoft.com/office/drawing/2014/main" id="{E576F29D-CFBD-417B-81F0-429672DD95B9}"/>
              </a:ext>
            </a:extLst>
          </p:cNvPr>
          <p:cNvSpPr/>
          <p:nvPr/>
        </p:nvSpPr>
        <p:spPr>
          <a:xfrm>
            <a:off x="8685228" y="1559554"/>
            <a:ext cx="1216058" cy="49490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936D340-06AA-41B9-8925-E9AA5BE42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4920" y="59865"/>
            <a:ext cx="981541" cy="102421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AF5AC25-66AA-4A9C-9239-16FF5E95F1FD}"/>
              </a:ext>
            </a:extLst>
          </p:cNvPr>
          <p:cNvSpPr txBox="1"/>
          <p:nvPr/>
        </p:nvSpPr>
        <p:spPr>
          <a:xfrm>
            <a:off x="4029960" y="163676"/>
            <a:ext cx="7394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Articulação entre os documentos estruturantes da escola</a:t>
            </a:r>
          </a:p>
        </p:txBody>
      </p:sp>
    </p:spTree>
    <p:extLst>
      <p:ext uri="{BB962C8B-B14F-4D97-AF65-F5344CB8AC3E}">
        <p14:creationId xmlns:p14="http://schemas.microsoft.com/office/powerpoint/2010/main" val="18266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 Simples Cortado 2">
            <a:extLst>
              <a:ext uri="{FF2B5EF4-FFF2-40B4-BE49-F238E27FC236}">
                <a16:creationId xmlns:a16="http://schemas.microsoft.com/office/drawing/2014/main" id="{6AEFED0D-1D60-451D-B56D-FCADDCA2534B}"/>
              </a:ext>
            </a:extLst>
          </p:cNvPr>
          <p:cNvSpPr/>
          <p:nvPr/>
        </p:nvSpPr>
        <p:spPr>
          <a:xfrm>
            <a:off x="1011265" y="2509054"/>
            <a:ext cx="8493552" cy="1298914"/>
          </a:xfrm>
          <a:prstGeom prst="snip1Rect">
            <a:avLst/>
          </a:prstGeom>
          <a:solidFill>
            <a:srgbClr val="8ED3E8"/>
          </a:solidFill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pt-PT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Estes documentos orientadores afirmam-se como instrumentos fundamentais para a construção da nossa identidade organizacional.</a:t>
            </a:r>
            <a:endParaRPr lang="pt-P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dirty="0"/>
          </a:p>
        </p:txBody>
      </p:sp>
      <p:sp>
        <p:nvSpPr>
          <p:cNvPr id="6" name="Retângulo: Canto Simples Cortado 5">
            <a:extLst>
              <a:ext uri="{FF2B5EF4-FFF2-40B4-BE49-F238E27FC236}">
                <a16:creationId xmlns:a16="http://schemas.microsoft.com/office/drawing/2014/main" id="{9614AB5E-8F8A-49F3-9751-DDD8D8327DD1}"/>
              </a:ext>
            </a:extLst>
          </p:cNvPr>
          <p:cNvSpPr/>
          <p:nvPr/>
        </p:nvSpPr>
        <p:spPr>
          <a:xfrm>
            <a:off x="1529255" y="497459"/>
            <a:ext cx="9575871" cy="1558081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PT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O Projeto Educativo é entendido como um ponto de referência e orientação na atuação de todos os elementos da comunidade educativa, concretizado no Plano Anual de Atividades e monitorizado no Projeto Curricular de Grupo e Plano Curricular de Turma / Plano Anual de Turma.</a:t>
            </a:r>
            <a:endParaRPr lang="pt-P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dirty="0"/>
          </a:p>
        </p:txBody>
      </p:sp>
      <p:sp>
        <p:nvSpPr>
          <p:cNvPr id="7" name="Retângulo: Canto Simples Cortado 6">
            <a:extLst>
              <a:ext uri="{FF2B5EF4-FFF2-40B4-BE49-F238E27FC236}">
                <a16:creationId xmlns:a16="http://schemas.microsoft.com/office/drawing/2014/main" id="{B1F532D7-2273-4C8A-813C-2BF133121EFF}"/>
              </a:ext>
            </a:extLst>
          </p:cNvPr>
          <p:cNvSpPr/>
          <p:nvPr/>
        </p:nvSpPr>
        <p:spPr>
          <a:xfrm>
            <a:off x="352031" y="4348946"/>
            <a:ext cx="8955464" cy="1298914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PT" dirty="0">
                <a:solidFill>
                  <a:srgbClr val="164B4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A articulação entre os documentos assegura a coerência e a unidade de toda a ação educativa e permite-nos concretizar de uma forma concertada a visão que temos para escola.</a:t>
            </a:r>
            <a:endParaRPr lang="pt-P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B184E2-3140-4B0A-B707-C9BA0E6D9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626" y="4248268"/>
            <a:ext cx="1913255" cy="1399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CC5DFAC-9A42-44B3-993D-0F8C6AD60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110" y="0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332704" y="968887"/>
            <a:ext cx="11526592" cy="58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Reflexão e avaliação das atividades do Plano Anual de Atividades;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Participação e reflexão dos pais no processo escolar dos filhos;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Participação dos alunos – Brigadas de monitorização, assembleia de alunos (geral/ turma), auto e heteroavaliação dos alunos;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Reuniões informais e formais - momentos de reflexão;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Criação de um momento semanal de encontro entre docentes;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pt-PT" sz="2400" dirty="0">
                <a:latin typeface="Times New Roman" pitchFamily="18" charset="0"/>
                <a:cs typeface="Times New Roman" pitchFamily="18" charset="0"/>
              </a:rPr>
              <a:t>Otimização dos sistemas de informação e comunicação;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endParaRPr lang="pt-P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D798A93-474B-410B-8434-A24124BD7154}"/>
              </a:ext>
            </a:extLst>
          </p:cNvPr>
          <p:cNvSpPr txBox="1">
            <a:spLocks/>
          </p:cNvSpPr>
          <p:nvPr/>
        </p:nvSpPr>
        <p:spPr>
          <a:xfrm>
            <a:off x="2170615" y="116302"/>
            <a:ext cx="7714446" cy="606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ESTRATÉGIAS PARA A MELHORIA DA ESCOLA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DD48440-4BEC-4333-B0B1-76F7BE350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287" y="3913443"/>
            <a:ext cx="2061527" cy="135236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CC0C7F8-5B1B-4703-8550-353CBB812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814" y="0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32101-264B-49B5-A6AE-F1900E95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961" y="605362"/>
            <a:ext cx="9509759" cy="108813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pt-PT" sz="4000" dirty="0">
                <a:latin typeface="Times New Roman" pitchFamily="18" charset="0"/>
                <a:cs typeface="Times New Roman" pitchFamily="18" charset="0"/>
              </a:rPr>
            </a:b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A03136E-A093-4531-AB1D-3963A6BFB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58" y="1277013"/>
            <a:ext cx="11500657" cy="4142232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Elaboração das planificações em conjunto;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Relatórios de avaliação baseados em dados mensuráveis, objetivos e de fácil consulta;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Formação para pessoal docente e não docente –promovida pela escola, tendo em conta as necessidades detetadas no Projeto Educativo de Escola e Relatório de Autoavaliação;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Criação e dinamização de projetos transversais e interdisciplinares de acordo com os interesses e necessidades dos alunos;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Caixa de sugestões.</a:t>
            </a:r>
            <a:endParaRPr lang="pt-PT" sz="2400" dirty="0">
              <a:solidFill>
                <a:schemeClr val="tx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F407A2-2BF0-4071-BBFA-D6FA1AE9D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256" y="4743064"/>
            <a:ext cx="2061527" cy="135236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58789B5-5709-45FB-A769-C8D90E1AD22D}"/>
              </a:ext>
            </a:extLst>
          </p:cNvPr>
          <p:cNvSpPr txBox="1">
            <a:spLocks/>
          </p:cNvSpPr>
          <p:nvPr/>
        </p:nvSpPr>
        <p:spPr>
          <a:xfrm>
            <a:off x="2459864" y="218940"/>
            <a:ext cx="7714446" cy="606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ESTRATÉGIAS PARA A MELHORIA DA ESCOLA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F647D79-CF68-4F77-A7A8-7DD9670CF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459" y="0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923026" y="825277"/>
            <a:ext cx="10583379" cy="4342821"/>
          </a:xfrm>
        </p:spPr>
        <p:txBody>
          <a:bodyPr>
            <a:normAutofit fontScale="92500"/>
          </a:bodyPr>
          <a:lstStyle/>
          <a:p>
            <a:pPr marL="45720" indent="0">
              <a:lnSpc>
                <a:spcPct val="150000"/>
              </a:lnSpc>
              <a:buNone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A capacidade interna de distanciamento necessária para identificar os pontos fracos e pontos fortes da escola;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A falta de tempo e espaço para a sua realização e discussão;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O olhar a avaliação como mais um processo burocrático por parte de alguns docentes;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A falta de formação em avaliação das escolas.</a:t>
            </a:r>
            <a:endParaRPr lang="pt-PT" sz="2400" dirty="0">
              <a:solidFill>
                <a:schemeClr val="tx1"/>
              </a:solidFill>
            </a:endParaRPr>
          </a:p>
          <a:p>
            <a:pPr marL="45720" indent="0">
              <a:lnSpc>
                <a:spcPct val="150000"/>
              </a:lnSpc>
              <a:buNone/>
            </a:pPr>
            <a:endParaRPr lang="pt-P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459864" y="218940"/>
            <a:ext cx="7714446" cy="606337"/>
          </a:xfrm>
        </p:spPr>
        <p:txBody>
          <a:bodyPr>
            <a:normAutofit/>
          </a:bodyPr>
          <a:lstStyle/>
          <a:p>
            <a:pPr algn="ctr"/>
            <a:r>
              <a:rPr lang="pt-PT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DIFICULDADES/CONSTRANGIMENTOS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87CE7A1-0C2A-4A67-802E-3D165436A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704" y="4510202"/>
            <a:ext cx="1823235" cy="1315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4C23666-BC42-49D7-8A50-D00E62445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911" y="0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1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 descr="mudança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9929" y="1399853"/>
            <a:ext cx="2719276" cy="19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 descr="mudança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790" y="1996391"/>
            <a:ext cx="2971643" cy="201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1769929" y="902276"/>
            <a:ext cx="369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Resistência à mudança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228353" y="1429267"/>
            <a:ext cx="419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Tornar efetiva a mudança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14014" y="3337811"/>
            <a:ext cx="401789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Cultura de escola colaborativa;</a:t>
            </a:r>
          </a:p>
          <a:p>
            <a:pPr>
              <a:lnSpc>
                <a:spcPct val="150000"/>
              </a:lnSpc>
            </a:pPr>
            <a:r>
              <a:rPr lang="pt-P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Liderança transformadora</a:t>
            </a:r>
            <a:endParaRPr lang="pt-PT" sz="2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comunicação;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motivação;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negociação;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responsabilidade;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reforço positivo.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094378" y="4752822"/>
            <a:ext cx="6297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Consolidação dos processos de autoavaliação</a:t>
            </a:r>
          </a:p>
        </p:txBody>
      </p:sp>
      <p:sp>
        <p:nvSpPr>
          <p:cNvPr id="11" name="Seta curvada para baixo 10"/>
          <p:cNvSpPr/>
          <p:nvPr/>
        </p:nvSpPr>
        <p:spPr>
          <a:xfrm rot="702389">
            <a:off x="4703519" y="700181"/>
            <a:ext cx="2338456" cy="6480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accent1"/>
              </a:solidFill>
            </a:endParaRPr>
          </a:p>
        </p:txBody>
      </p:sp>
      <p:sp>
        <p:nvSpPr>
          <p:cNvPr id="2" name="Divisa 1"/>
          <p:cNvSpPr/>
          <p:nvPr/>
        </p:nvSpPr>
        <p:spPr>
          <a:xfrm rot="16200000" flipH="1">
            <a:off x="8398398" y="4194716"/>
            <a:ext cx="329166" cy="37030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8F6C6E-F7E5-4E28-9637-F52B7CFD2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6134" y="0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5CBA93E-0D1E-4100-A4F5-0953BCB2AFEA}"/>
              </a:ext>
            </a:extLst>
          </p:cNvPr>
          <p:cNvSpPr/>
          <p:nvPr/>
        </p:nvSpPr>
        <p:spPr>
          <a:xfrm>
            <a:off x="828137" y="-19608075"/>
            <a:ext cx="11438624" cy="13111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IV — Síntese das principais recomendações</a:t>
            </a:r>
          </a:p>
          <a:p>
            <a:r>
              <a:rPr lang="pt-PT" dirty="0"/>
              <a:t>Tendo em conta o enquadramento e considerações atrás enunciadas,</a:t>
            </a:r>
          </a:p>
          <a:p>
            <a:r>
              <a:rPr lang="pt-PT" dirty="0"/>
              <a:t>identifica -se, de seguida, as recomendações que o CNE vê como </a:t>
            </a:r>
            <a:r>
              <a:rPr lang="pt-PT" dirty="0" err="1"/>
              <a:t>prioritá</a:t>
            </a:r>
            <a:r>
              <a:rPr lang="pt-PT" dirty="0"/>
              <a:t>-</a:t>
            </a:r>
          </a:p>
          <a:p>
            <a:r>
              <a:rPr lang="pt-PT" dirty="0"/>
              <a:t>rias para o aperfeiçoamento do modelo de AEE em vigor, na </a:t>
            </a:r>
            <a:r>
              <a:rPr lang="pt-PT" dirty="0" err="1"/>
              <a:t>perspectiva</a:t>
            </a:r>
            <a:endParaRPr lang="pt-PT" dirty="0"/>
          </a:p>
          <a:p>
            <a:r>
              <a:rPr lang="pt-PT" dirty="0"/>
              <a:t>da sua concretização no segundo ciclo de avaliação:</a:t>
            </a:r>
          </a:p>
          <a:p>
            <a:r>
              <a:rPr lang="pt-PT" dirty="0"/>
              <a:t>1 — A cultura de avaliação é ainda incipiente. Importa fomentar e</a:t>
            </a:r>
          </a:p>
          <a:p>
            <a:r>
              <a:rPr lang="pt-PT" dirty="0"/>
              <a:t>consolidar quer a auto -avaliação por parte das escolas, quer a avaliação</a:t>
            </a:r>
          </a:p>
          <a:p>
            <a:r>
              <a:rPr lang="pt-PT" dirty="0"/>
              <a:t>externa, sendo que as duas se devem articular de modo consequente.</a:t>
            </a:r>
          </a:p>
          <a:p>
            <a:r>
              <a:rPr lang="pt-PT" dirty="0"/>
              <a:t>2 — A médio prazo, a rede privada, cooperativa e solidária deveria</a:t>
            </a:r>
          </a:p>
          <a:p>
            <a:r>
              <a:rPr lang="pt-PT" dirty="0"/>
              <a:t>integrar o universo de escolas da AEE, sendo para isso necessário</a:t>
            </a:r>
          </a:p>
          <a:p>
            <a:r>
              <a:rPr lang="pt-PT" dirty="0"/>
              <a:t>preparar atempadamente as condições financeiras e logísticas </a:t>
            </a:r>
            <a:r>
              <a:rPr lang="pt-PT" dirty="0" err="1"/>
              <a:t>necessá</a:t>
            </a:r>
            <a:r>
              <a:rPr lang="pt-PT" dirty="0"/>
              <a:t>-</a:t>
            </a:r>
          </a:p>
          <a:p>
            <a:r>
              <a:rPr lang="pt-PT" dirty="0"/>
              <a:t>rias. Eventualmente, assegurando a devida negociação com o sector, o</a:t>
            </a:r>
          </a:p>
          <a:p>
            <a:r>
              <a:rPr lang="pt-PT" dirty="0"/>
              <a:t>próximo ciclo avaliativo poderia prever já a inclusão de escolas destas</a:t>
            </a:r>
          </a:p>
          <a:p>
            <a:r>
              <a:rPr lang="pt-PT" dirty="0"/>
              <a:t>redes, numa fase inicial, a título experimental. Deveria, igualmente,</a:t>
            </a:r>
          </a:p>
          <a:p>
            <a:r>
              <a:rPr lang="pt-PT" dirty="0"/>
              <a:t>assegurar -se a articulação e harmonização dos dispositivos de avaliação</a:t>
            </a:r>
          </a:p>
          <a:p>
            <a:r>
              <a:rPr lang="pt-PT" dirty="0"/>
              <a:t>externa das escolas do Continente e das Regiões Autónomas.</a:t>
            </a:r>
          </a:p>
          <a:p>
            <a:r>
              <a:rPr lang="pt-PT" dirty="0"/>
              <a:t>3 — Deverá manter -se a conciliação de finalidades associadas à melhoria</a:t>
            </a:r>
          </a:p>
          <a:p>
            <a:r>
              <a:rPr lang="pt-PT" dirty="0"/>
              <a:t>e à prestação de contas, considerando os </a:t>
            </a:r>
            <a:r>
              <a:rPr lang="pt-PT" dirty="0" err="1"/>
              <a:t>objectivos</a:t>
            </a:r>
            <a:r>
              <a:rPr lang="pt-PT" dirty="0"/>
              <a:t> de capacitação,</a:t>
            </a:r>
          </a:p>
          <a:p>
            <a:r>
              <a:rPr lang="pt-PT" dirty="0"/>
              <a:t>regulação e participação dos </a:t>
            </a:r>
            <a:r>
              <a:rPr lang="pt-PT" dirty="0" err="1"/>
              <a:t>actores</a:t>
            </a:r>
            <a:r>
              <a:rPr lang="pt-PT" dirty="0"/>
              <a:t> envolvidos, privilegiando -se uma</a:t>
            </a:r>
          </a:p>
          <a:p>
            <a:r>
              <a:rPr lang="pt-PT" dirty="0" err="1"/>
              <a:t>perspectiva</a:t>
            </a:r>
            <a:r>
              <a:rPr lang="pt-PT" dirty="0"/>
              <a:t> formativa, de interpelação das escolas e de reforço da sua</a:t>
            </a:r>
          </a:p>
          <a:p>
            <a:r>
              <a:rPr lang="pt-PT" dirty="0"/>
              <a:t>auto -avaliação.</a:t>
            </a:r>
          </a:p>
          <a:p>
            <a:r>
              <a:rPr lang="pt-PT" dirty="0"/>
              <a:t>4 — O CNE considera que o referencial da AEE é globalmente pertinente,</a:t>
            </a:r>
          </a:p>
          <a:p>
            <a:r>
              <a:rPr lang="pt-PT" dirty="0"/>
              <a:t>sugerindo -se, contudo, alguns ajustamentos no que toca aos</a:t>
            </a:r>
          </a:p>
          <a:p>
            <a:r>
              <a:rPr lang="pt-PT" dirty="0"/>
              <a:t>critérios e metodologia a considerar, de modo a reforçar a centralidade</a:t>
            </a:r>
          </a:p>
          <a:p>
            <a:r>
              <a:rPr lang="pt-PT" dirty="0"/>
              <a:t>dos resultados, em sentido lato, e assegurar uma visão mais sistémica e</a:t>
            </a:r>
          </a:p>
          <a:p>
            <a:r>
              <a:rPr lang="pt-PT" dirty="0"/>
              <a:t>menos segmentada dos parâmetros de avaliação. Em momento prévio</a:t>
            </a:r>
          </a:p>
          <a:p>
            <a:r>
              <a:rPr lang="pt-PT" dirty="0"/>
              <a:t>à realização da visita, sugere -se um aprofundamento da caracterização</a:t>
            </a:r>
          </a:p>
          <a:p>
            <a:r>
              <a:rPr lang="pt-PT" dirty="0"/>
              <a:t>do “perfil da escola” e dos seus resultados, considerando uma bateria</a:t>
            </a:r>
          </a:p>
          <a:p>
            <a:r>
              <a:rPr lang="pt-PT" dirty="0"/>
              <a:t>de indicadores associados aos vários parâmetros relevantes. Aquando</a:t>
            </a:r>
          </a:p>
          <a:p>
            <a:r>
              <a:rPr lang="pt-PT" dirty="0"/>
              <a:t>da realização da visita, a auscultação dos vários </a:t>
            </a:r>
            <a:r>
              <a:rPr lang="pt-PT" dirty="0" err="1"/>
              <a:t>actores</a:t>
            </a:r>
            <a:r>
              <a:rPr lang="pt-PT" dirty="0"/>
              <a:t> e a observação</a:t>
            </a:r>
          </a:p>
          <a:p>
            <a:r>
              <a:rPr lang="pt-PT" dirty="0"/>
              <a:t>deverão partir dos resultados, centrando -se a discussão e interpelação</a:t>
            </a:r>
          </a:p>
          <a:p>
            <a:r>
              <a:rPr lang="pt-PT" dirty="0"/>
              <a:t>em torno do diagnóstico, devendo os restantes parâmetros ser explorados</a:t>
            </a:r>
          </a:p>
          <a:p>
            <a:r>
              <a:rPr lang="pt-PT" dirty="0"/>
              <a:t>na medida em que estejam com ele relacionados.</a:t>
            </a:r>
          </a:p>
          <a:p>
            <a:r>
              <a:rPr lang="pt-PT" dirty="0"/>
              <a:t>5 — O Conselho sugere que se reforce o relevo a atribuir à organização</a:t>
            </a:r>
          </a:p>
          <a:p>
            <a:r>
              <a:rPr lang="pt-PT" dirty="0"/>
              <a:t>das aprendizagens e ao trabalho dos alunos, em especial no contexto da</a:t>
            </a:r>
          </a:p>
          <a:p>
            <a:r>
              <a:rPr lang="pt-PT" dirty="0"/>
              <a:t>sala de aula, e se introduzam alterações de procedimentos na AEE que</a:t>
            </a:r>
          </a:p>
          <a:p>
            <a:r>
              <a:rPr lang="pt-PT" dirty="0"/>
              <a:t>estimulem e interpelem as escolas a aprofundar o trabalho de supervisão</a:t>
            </a:r>
          </a:p>
          <a:p>
            <a:r>
              <a:rPr lang="pt-PT" dirty="0"/>
              <a:t>da prática </a:t>
            </a:r>
            <a:r>
              <a:rPr lang="pt-PT" dirty="0" err="1"/>
              <a:t>lectiva</a:t>
            </a:r>
            <a:r>
              <a:rPr lang="pt-PT" dirty="0"/>
              <a:t>, mantendo a opção pela não observação </a:t>
            </a:r>
            <a:r>
              <a:rPr lang="pt-PT" dirty="0" err="1"/>
              <a:t>directa</a:t>
            </a:r>
            <a:r>
              <a:rPr lang="pt-PT" dirty="0"/>
              <a:t> do</a:t>
            </a:r>
          </a:p>
          <a:p>
            <a:r>
              <a:rPr lang="pt-PT" dirty="0"/>
              <a:t>trabalho em sala de aula.</a:t>
            </a:r>
          </a:p>
          <a:p>
            <a:r>
              <a:rPr lang="pt-PT" dirty="0"/>
              <a:t>6 — Os serviços competentes do Ministério da Educação, em articulação</a:t>
            </a:r>
          </a:p>
          <a:p>
            <a:r>
              <a:rPr lang="pt-PT" dirty="0"/>
              <a:t>com a IGE, deverão aperfeiçoar e disponibilizar atempadamente a</a:t>
            </a:r>
          </a:p>
          <a:p>
            <a:r>
              <a:rPr lang="pt-PT" dirty="0"/>
              <a:t>informação necessária a uma mais completa e justa avaliação das escolas,</a:t>
            </a:r>
          </a:p>
          <a:p>
            <a:r>
              <a:rPr lang="pt-PT" dirty="0"/>
              <a:t>em especial, no que se refere ao apuramento do valor acrescentado</a:t>
            </a:r>
          </a:p>
          <a:p>
            <a:r>
              <a:rPr lang="pt-PT" dirty="0"/>
              <a:t>das escolas e à definição de um conjunto de indicadores de resultado e</a:t>
            </a:r>
          </a:p>
          <a:p>
            <a:r>
              <a:rPr lang="pt-PT" dirty="0"/>
              <a:t>qualidade centrados sobre dimensões importantes do que se considera</a:t>
            </a:r>
          </a:p>
          <a:p>
            <a:r>
              <a:rPr lang="pt-PT" dirty="0"/>
              <a:t>uma boa escola: equidade no acesso, percursos dos alunos (equidade e</a:t>
            </a:r>
          </a:p>
          <a:p>
            <a:r>
              <a:rPr lang="pt-PT" dirty="0"/>
              <a:t>eficiência), qualidade do sucesso, etc.</a:t>
            </a:r>
          </a:p>
        </p:txBody>
      </p:sp>
      <p:sp>
        <p:nvSpPr>
          <p:cNvPr id="6" name="Text Box 117">
            <a:extLst>
              <a:ext uri="{FF2B5EF4-FFF2-40B4-BE49-F238E27FC236}">
                <a16:creationId xmlns:a16="http://schemas.microsoft.com/office/drawing/2014/main" id="{26733112-D5E0-454F-B180-C4DC562EC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69" y="288688"/>
            <a:ext cx="11555062" cy="7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796925" marR="66040" indent="-734695">
              <a:lnSpc>
                <a:spcPct val="150000"/>
              </a:lnSpc>
              <a:spcAft>
                <a:spcPts val="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FATORES QUE FACILITARAM A IMPLEMENTAÇÃO DE PRÁTICAS SISTEMATIZADAS</a:t>
            </a:r>
          </a:p>
          <a:p>
            <a:pPr marL="342900" marR="6604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constituição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da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equipa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de autoavaliação 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com </a:t>
            </a:r>
            <a:r>
              <a:rPr lang="pt-PT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formação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pt-PT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na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pt-PT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área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motivação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e disponibilidade para a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tarefa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pt-PT" sz="22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 </a:t>
            </a:r>
            <a:r>
              <a:rPr lang="en-US" sz="2200" b="1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liderança</a:t>
            </a:r>
            <a:r>
              <a:rPr lang="en-US" sz="2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capaz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planear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coordenar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o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processo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rentabilizar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recursos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sensibilizar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/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motivar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para a autoavaliação;</a:t>
            </a:r>
            <a:endParaRPr lang="pt-PT" sz="220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O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envolvimento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e a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participação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ativa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da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comunidade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no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processo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pt-PT" sz="22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B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om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clima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de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escola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pt-PT" sz="22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200" b="1" spc="-15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</a:t>
            </a:r>
            <a:r>
              <a:rPr lang="en-US" sz="2200" b="1" spc="-15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artilha</a:t>
            </a:r>
            <a:r>
              <a:rPr lang="en-US" sz="2200" spc="-1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de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saberes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experiências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entre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escolas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divulgação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de boas</a:t>
            </a:r>
            <a:r>
              <a:rPr lang="en-US" sz="2200" spc="-13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práticas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pt-PT" sz="22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Colaboração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de um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elemento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externo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“</a:t>
            </a:r>
            <a:r>
              <a:rPr lang="en-US" sz="2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amigo </a:t>
            </a:r>
            <a:r>
              <a:rPr lang="en-US" sz="2200" b="1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crítico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” no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apoio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à autoavaliação;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Apoio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parecer</a:t>
            </a:r>
            <a:r>
              <a:rPr lang="en-US" sz="2200" spc="-1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de</a:t>
            </a:r>
            <a:r>
              <a:rPr lang="en-US" sz="2200" spc="-45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entidades</a:t>
            </a:r>
            <a:r>
              <a:rPr lang="en-US" sz="2200" b="1" spc="-2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ou</a:t>
            </a:r>
            <a:r>
              <a:rPr lang="en-US" sz="2200" b="1" spc="-5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peritos</a:t>
            </a:r>
            <a:r>
              <a:rPr lang="en-US" sz="2200" b="1" spc="-25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externos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,</a:t>
            </a:r>
            <a:r>
              <a:rPr lang="en-US" sz="2200" spc="-45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especializados</a:t>
            </a:r>
            <a:r>
              <a:rPr lang="en-US" sz="2200" spc="-15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na</a:t>
            </a:r>
            <a:r>
              <a:rPr lang="en-US" sz="2200" spc="-4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área</a:t>
            </a:r>
            <a:r>
              <a:rPr lang="en-US" sz="2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Impacto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das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ações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melhoria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na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dinâmica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escola</a:t>
            </a:r>
            <a:r>
              <a:rPr lang="en-US" sz="2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lang="pt-PT" sz="22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28F019-B4BF-48A9-ADC6-27B1BD0E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93" y="4478693"/>
            <a:ext cx="1487174" cy="15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D93797F-1C21-43BB-900D-43C2ED13CD9A}"/>
              </a:ext>
            </a:extLst>
          </p:cNvPr>
          <p:cNvSpPr/>
          <p:nvPr/>
        </p:nvSpPr>
        <p:spPr>
          <a:xfrm>
            <a:off x="1371601" y="616659"/>
            <a:ext cx="10351697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P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P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12A9D2-D785-47C8-884D-ADE3488B5551}"/>
              </a:ext>
            </a:extLst>
          </p:cNvPr>
          <p:cNvSpPr txBox="1"/>
          <p:nvPr/>
        </p:nvSpPr>
        <p:spPr>
          <a:xfrm>
            <a:off x="1699404" y="1663869"/>
            <a:ext cx="169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Propósitos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888019-3C87-49C0-BA6F-D2BC2F2003F6}"/>
              </a:ext>
            </a:extLst>
          </p:cNvPr>
          <p:cNvSpPr txBox="1"/>
          <p:nvPr/>
        </p:nvSpPr>
        <p:spPr>
          <a:xfrm>
            <a:off x="3510951" y="1768415"/>
            <a:ext cx="6176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Promoção da melhoria e apoio à tomada de decisão.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705BF05-C13C-4B7D-AB5B-7CC2C5D5FD49}"/>
              </a:ext>
            </a:extLst>
          </p:cNvPr>
          <p:cNvSpPr txBox="1"/>
          <p:nvPr/>
        </p:nvSpPr>
        <p:spPr>
          <a:xfrm>
            <a:off x="3510951" y="2258313"/>
            <a:ext cx="5995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Incentivar processos de mudança para a qualificação dos processos de educação/ensino/aprendizagem.</a:t>
            </a:r>
          </a:p>
          <a:p>
            <a:pPr algn="just"/>
            <a:endParaRPr lang="pt-PT" dirty="0"/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3286A361-0CF4-4FDE-A50D-BC1E09C2BA6A}"/>
              </a:ext>
            </a:extLst>
          </p:cNvPr>
          <p:cNvCxnSpPr>
            <a:cxnSpLocks/>
          </p:cNvCxnSpPr>
          <p:nvPr/>
        </p:nvCxnSpPr>
        <p:spPr>
          <a:xfrm>
            <a:off x="1797537" y="1533898"/>
            <a:ext cx="87008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003D80F-E474-4722-B5EA-02D42AB87191}"/>
              </a:ext>
            </a:extLst>
          </p:cNvPr>
          <p:cNvSpPr txBox="1"/>
          <p:nvPr/>
        </p:nvSpPr>
        <p:spPr>
          <a:xfrm>
            <a:off x="1616698" y="3489673"/>
            <a:ext cx="275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Princípios orientadores</a:t>
            </a:r>
          </a:p>
          <a:p>
            <a:endParaRPr lang="pt-PT" dirty="0"/>
          </a:p>
        </p:txBody>
      </p: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5B598081-10FF-47E8-A09A-EBC8CB9B1130}"/>
              </a:ext>
            </a:extLst>
          </p:cNvPr>
          <p:cNvCxnSpPr>
            <a:cxnSpLocks/>
          </p:cNvCxnSpPr>
          <p:nvPr/>
        </p:nvCxnSpPr>
        <p:spPr>
          <a:xfrm>
            <a:off x="1797537" y="3325179"/>
            <a:ext cx="87008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28B226E-0C9B-4829-8452-4DFC4859ED39}"/>
              </a:ext>
            </a:extLst>
          </p:cNvPr>
          <p:cNvSpPr txBox="1"/>
          <p:nvPr/>
        </p:nvSpPr>
        <p:spPr>
          <a:xfrm>
            <a:off x="4534294" y="3534755"/>
            <a:ext cx="5538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melhores estabelecimentos são aqueles que melhoram.</a:t>
            </a:r>
          </a:p>
          <a:p>
            <a:endParaRPr lang="pt-PT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4D31BD9-B643-4E3F-94EA-D2A4E3436891}"/>
              </a:ext>
            </a:extLst>
          </p:cNvPr>
          <p:cNvSpPr txBox="1"/>
          <p:nvPr/>
        </p:nvSpPr>
        <p:spPr>
          <a:xfrm>
            <a:off x="4578827" y="3941241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avaliação assente numa perspetiva comparada, contextualizada e dinâmica.</a:t>
            </a:r>
          </a:p>
          <a:p>
            <a:endParaRPr lang="pt-PT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BB77CD6-65AC-4A11-9D45-85CB0B6DA317}"/>
              </a:ext>
            </a:extLst>
          </p:cNvPr>
          <p:cNvSpPr txBox="1"/>
          <p:nvPr/>
        </p:nvSpPr>
        <p:spPr>
          <a:xfrm>
            <a:off x="4578827" y="4415119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avaliação orientada para a qualificação de processos.</a:t>
            </a:r>
          </a:p>
          <a:p>
            <a:endParaRPr lang="pt-PT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793F554-CEB7-4459-AE53-09017ECE1AA2}"/>
              </a:ext>
            </a:extLst>
          </p:cNvPr>
          <p:cNvSpPr txBox="1"/>
          <p:nvPr/>
        </p:nvSpPr>
        <p:spPr>
          <a:xfrm>
            <a:off x="4559373" y="4741968"/>
            <a:ext cx="7450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avaliação que promova redes colaborativas  dos estabelecimentos visando a partilha de experiências  e de reflexão sobre problemas comuns.</a:t>
            </a:r>
            <a:endParaRPr lang="pt-PT" dirty="0"/>
          </a:p>
          <a:p>
            <a:pPr algn="just"/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22BB51-47BF-4989-AFD9-AB0A1A7DE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207" y="22215"/>
            <a:ext cx="981541" cy="102421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6C8F73D-1EE9-4279-A683-C9973E75C3E0}"/>
              </a:ext>
            </a:extLst>
          </p:cNvPr>
          <p:cNvSpPr txBox="1"/>
          <p:nvPr/>
        </p:nvSpPr>
        <p:spPr>
          <a:xfrm>
            <a:off x="725214" y="299545"/>
            <a:ext cx="977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Processo de Aferição da Qualidade do Sistema Educativo na RAM</a:t>
            </a:r>
          </a:p>
        </p:txBody>
      </p:sp>
    </p:spTree>
    <p:extLst>
      <p:ext uri="{BB962C8B-B14F-4D97-AF65-F5344CB8AC3E}">
        <p14:creationId xmlns:p14="http://schemas.microsoft.com/office/powerpoint/2010/main" val="1312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1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3">
            <a:extLst>
              <a:ext uri="{FF2B5EF4-FFF2-40B4-BE49-F238E27FC236}">
                <a16:creationId xmlns:a16="http://schemas.microsoft.com/office/drawing/2014/main" id="{C5F951FD-1583-4E6A-84F6-138E5687C648}"/>
              </a:ext>
            </a:extLst>
          </p:cNvPr>
          <p:cNvSpPr/>
          <p:nvPr/>
        </p:nvSpPr>
        <p:spPr>
          <a:xfrm>
            <a:off x="881332" y="4142266"/>
            <a:ext cx="10429336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PT" b="1" i="1" dirty="0">
                <a:latin typeface="Times New Roman" pitchFamily="18" charset="0"/>
                <a:cs typeface="Times New Roman" pitchFamily="18" charset="0"/>
              </a:rPr>
              <a:t>Escolas com processos sustentados de autoavaliação são escolas mais reflexivas, mais abertas à mudança, mais conscientes e mais envolvidas nas melhorias a implementar. São escolas do século XXI!”</a:t>
            </a:r>
          </a:p>
          <a:p>
            <a:pPr>
              <a:lnSpc>
                <a:spcPct val="150000"/>
              </a:lnSpc>
            </a:pPr>
            <a:r>
              <a:rPr lang="pt-PT" b="1" i="1" dirty="0">
                <a:latin typeface="Times New Roman" pitchFamily="18" charset="0"/>
                <a:cs typeface="Times New Roman" pitchFamily="18" charset="0"/>
              </a:rPr>
              <a:t>(Pinto, 2010, p.78)</a:t>
            </a:r>
            <a:endParaRPr lang="pt-PT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867630-F9E1-42C0-BBF9-957F7B8FE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139" y="405441"/>
            <a:ext cx="9325155" cy="32151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25CAD40-1F1C-4529-BCE8-DAFE0C869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88" y="0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F60C377-59A5-4AC2-B77C-7C2D22B6374C}"/>
              </a:ext>
            </a:extLst>
          </p:cNvPr>
          <p:cNvSpPr/>
          <p:nvPr/>
        </p:nvSpPr>
        <p:spPr>
          <a:xfrm>
            <a:off x="3908542" y="2844225"/>
            <a:ext cx="43749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Obrigado pela atenção!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2D4E92-3955-409F-AE0D-06408D45E0C3}"/>
              </a:ext>
            </a:extLst>
          </p:cNvPr>
          <p:cNvSpPr txBox="1"/>
          <p:nvPr/>
        </p:nvSpPr>
        <p:spPr>
          <a:xfrm>
            <a:off x="7841411" y="5124090"/>
            <a:ext cx="3476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Equipa de Autoavaliação da EB1/PE Ribeiro Domingos Dias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F3D2C9D-F745-4B36-8A1A-11069435C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768" y="2724785"/>
            <a:ext cx="965729" cy="96572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8500FC4-A3B8-46AE-ABEE-09039B004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078" y="12940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0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D764AA2-7155-4DAD-9D95-0959FAD2777B}"/>
              </a:ext>
            </a:extLst>
          </p:cNvPr>
          <p:cNvSpPr/>
          <p:nvPr/>
        </p:nvSpPr>
        <p:spPr>
          <a:xfrm>
            <a:off x="721217" y="601627"/>
            <a:ext cx="1083113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400" b="1" dirty="0">
                <a:latin typeface="+mj-lt"/>
                <a:cs typeface="Times New Roman" panose="02020603050405020304" pitchFamily="18" charset="0"/>
              </a:rPr>
              <a:t>AUTOAVALIAÇÃO</a:t>
            </a:r>
          </a:p>
          <a:p>
            <a:pPr>
              <a:lnSpc>
                <a:spcPct val="150000"/>
              </a:lnSpc>
            </a:pPr>
            <a:endParaRPr lang="pt-PT" sz="16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t-P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Promover uma cultura de qualidade, exigência e responsabilidade na escola;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Criar momentos de reflexão a nível interno sobre as práticas;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Incentivar as ações e os processos de melhoria;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Sensibilizar os vários membros da comunidade educativa para a participação ativa no processo educativo;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Fomentar a mudança, transformar e melhorar.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t-P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1D3D13-E582-478E-9D1B-3661F8911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2209" y="205833"/>
            <a:ext cx="940279" cy="940279"/>
          </a:xfrm>
          <a:prstGeom prst="rect">
            <a:avLst/>
          </a:prstGeom>
        </p:spPr>
      </p:pic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75A530BC-496E-42B1-B985-448566573FD5}"/>
              </a:ext>
            </a:extLst>
          </p:cNvPr>
          <p:cNvSpPr txBox="1">
            <a:spLocks/>
          </p:cNvSpPr>
          <p:nvPr/>
        </p:nvSpPr>
        <p:spPr>
          <a:xfrm>
            <a:off x="626581" y="4070867"/>
            <a:ext cx="10800272" cy="309634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6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24028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endParaRPr lang="pt-PT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475ABDE-C2E6-450F-B16F-F1EF994CB4AC}"/>
              </a:ext>
            </a:extLst>
          </p:cNvPr>
          <p:cNvSpPr txBox="1"/>
          <p:nvPr/>
        </p:nvSpPr>
        <p:spPr>
          <a:xfrm>
            <a:off x="3614261" y="1460644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AVALIAR, PORQUÊ? PARA QUÊ?</a:t>
            </a:r>
          </a:p>
        </p:txBody>
      </p:sp>
    </p:spTree>
    <p:extLst>
      <p:ext uri="{BB962C8B-B14F-4D97-AF65-F5344CB8AC3E}">
        <p14:creationId xmlns:p14="http://schemas.microsoft.com/office/powerpoint/2010/main" val="6040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73" y="215661"/>
            <a:ext cx="763270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73C7AE2-2B82-4283-80D2-9290BBED7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426" y="5155306"/>
            <a:ext cx="1887248" cy="1394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E467AAA-7DA9-4914-ACA2-3003E12DC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133" y="61547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968D7B5A-E8E7-4C80-80B0-4EF3C19AC1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2506050"/>
              </p:ext>
            </p:extLst>
          </p:nvPr>
        </p:nvGraphicFramePr>
        <p:xfrm>
          <a:off x="443060" y="900433"/>
          <a:ext cx="10077253" cy="5600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7" name="CaixaDeTexto 13">
            <a:extLst>
              <a:ext uri="{FF2B5EF4-FFF2-40B4-BE49-F238E27FC236}">
                <a16:creationId xmlns:a16="http://schemas.microsoft.com/office/drawing/2014/main" id="{C39DBA8B-C792-42A1-95E0-04A8CFF49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2" y="357189"/>
            <a:ext cx="6721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PT" sz="2400" b="1" dirty="0">
                <a:latin typeface="Arial" panose="020B0604020202020204" pitchFamily="34" charset="0"/>
              </a:rPr>
              <a:t>O nosso caminho…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B3E5CB7-7D1E-4217-97D1-79CD2F341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879" y="2027858"/>
            <a:ext cx="1183635" cy="19727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457AEB0-B205-4E7F-86F4-589BB7F9C2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3387" y="75912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9026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6" name="Imagem 37" descr="CMYK_SRE_DRIG_norma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" y="220179"/>
            <a:ext cx="2378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ângulo 25"/>
          <p:cNvSpPr/>
          <p:nvPr/>
        </p:nvSpPr>
        <p:spPr>
          <a:xfrm>
            <a:off x="2590800" y="762001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uphemia"/>
                <a:ea typeface="+mn-ea"/>
                <a:cs typeface="+mn-cs"/>
              </a:rPr>
              <a:t>ARTICULAÇÃO E COERÊNCIA DOS DOCUMENTOS ESTRUTURANTES DA ESCOLA</a:t>
            </a:r>
          </a:p>
        </p:txBody>
      </p:sp>
      <p:sp>
        <p:nvSpPr>
          <p:cNvPr id="27" name="Marcador de Posição do Rodapé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164B4F">
                    <a:lumMod val="90000"/>
                    <a:lumOff val="10000"/>
                  </a:srgbClr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GAOPSER, junho / julho de 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64B4F">
                  <a:lumMod val="90000"/>
                  <a:lumOff val="10000"/>
                </a:srgbClr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5" name="Seta para a direita 15">
            <a:extLst>
              <a:ext uri="{FF2B5EF4-FFF2-40B4-BE49-F238E27FC236}">
                <a16:creationId xmlns:a16="http://schemas.microsoft.com/office/drawing/2014/main" id="{09207DBF-FEB3-4CF1-90F3-EB9D82B8BDEA}"/>
              </a:ext>
            </a:extLst>
          </p:cNvPr>
          <p:cNvSpPr/>
          <p:nvPr/>
        </p:nvSpPr>
        <p:spPr>
          <a:xfrm rot="2241942">
            <a:off x="2408933" y="2592346"/>
            <a:ext cx="675872" cy="30279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grpSp>
        <p:nvGrpSpPr>
          <p:cNvPr id="38" name="Grupo 32">
            <a:extLst>
              <a:ext uri="{FF2B5EF4-FFF2-40B4-BE49-F238E27FC236}">
                <a16:creationId xmlns:a16="http://schemas.microsoft.com/office/drawing/2014/main" id="{4E8B53E7-F557-4E0D-A632-A8136587847F}"/>
              </a:ext>
            </a:extLst>
          </p:cNvPr>
          <p:cNvGrpSpPr/>
          <p:nvPr/>
        </p:nvGrpSpPr>
        <p:grpSpPr>
          <a:xfrm>
            <a:off x="750498" y="1605821"/>
            <a:ext cx="10069902" cy="4491486"/>
            <a:chOff x="323850" y="1052513"/>
            <a:chExt cx="8351838" cy="4056151"/>
          </a:xfrm>
        </p:grpSpPr>
        <p:sp>
          <p:nvSpPr>
            <p:cNvPr id="39" name="Rectângulo arredondado 7">
              <a:extLst>
                <a:ext uri="{FF2B5EF4-FFF2-40B4-BE49-F238E27FC236}">
                  <a16:creationId xmlns:a16="http://schemas.microsoft.com/office/drawing/2014/main" id="{64F59A9E-BEE3-45D1-91FC-A47390F6735D}"/>
                </a:ext>
              </a:extLst>
            </p:cNvPr>
            <p:cNvSpPr/>
            <p:nvPr/>
          </p:nvSpPr>
          <p:spPr>
            <a:xfrm>
              <a:off x="1979613" y="2420938"/>
              <a:ext cx="4752975" cy="50323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rPr>
                <a:t>PROJETO EDUCATIVO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rPr>
                <a:t>PLANO ESTRATÉGICO PARA 4 ANOS/PLANO ESTRATÉGICO DE MELHORIA</a:t>
              </a:r>
              <a:endParaRPr kumimoji="0" lang="pt-PT" sz="1000" b="1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40" name="Rectângulo arredondado 8">
              <a:extLst>
                <a:ext uri="{FF2B5EF4-FFF2-40B4-BE49-F238E27FC236}">
                  <a16:creationId xmlns:a16="http://schemas.microsoft.com/office/drawing/2014/main" id="{9474DF2F-97C9-411E-A3F2-B61D5BE56277}"/>
                </a:ext>
              </a:extLst>
            </p:cNvPr>
            <p:cNvSpPr/>
            <p:nvPr/>
          </p:nvSpPr>
          <p:spPr>
            <a:xfrm>
              <a:off x="1979613" y="2997200"/>
              <a:ext cx="1079500" cy="50323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PAA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Ações de melhoria</a:t>
              </a:r>
            </a:p>
          </p:txBody>
        </p:sp>
        <p:sp>
          <p:nvSpPr>
            <p:cNvPr id="41" name="Rectângulo arredondado 16">
              <a:extLst>
                <a:ext uri="{FF2B5EF4-FFF2-40B4-BE49-F238E27FC236}">
                  <a16:creationId xmlns:a16="http://schemas.microsoft.com/office/drawing/2014/main" id="{E96574E7-E695-455B-92F6-1218670FD5DE}"/>
                </a:ext>
              </a:extLst>
            </p:cNvPr>
            <p:cNvSpPr/>
            <p:nvPr/>
          </p:nvSpPr>
          <p:spPr>
            <a:xfrm>
              <a:off x="5580063" y="1484313"/>
              <a:ext cx="1277937" cy="86518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rPr>
                <a:t>2º RAA/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rPr>
                <a:t>DIAGNÓSTICO</a:t>
              </a:r>
            </a:p>
          </p:txBody>
        </p:sp>
        <p:sp>
          <p:nvSpPr>
            <p:cNvPr id="42" name="Rectângulo arredondado 17">
              <a:extLst>
                <a:ext uri="{FF2B5EF4-FFF2-40B4-BE49-F238E27FC236}">
                  <a16:creationId xmlns:a16="http://schemas.microsoft.com/office/drawing/2014/main" id="{8EDA972F-7084-4C31-B256-30EC7402C46D}"/>
                </a:ext>
              </a:extLst>
            </p:cNvPr>
            <p:cNvSpPr/>
            <p:nvPr/>
          </p:nvSpPr>
          <p:spPr>
            <a:xfrm>
              <a:off x="323850" y="1052513"/>
              <a:ext cx="1276350" cy="863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rPr>
                <a:t>1º RAA/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rPr>
                <a:t>DIAGNÓSTICO</a:t>
              </a:r>
            </a:p>
          </p:txBody>
        </p:sp>
        <p:sp>
          <p:nvSpPr>
            <p:cNvPr id="43" name="Rectângulo arredondado 18">
              <a:extLst>
                <a:ext uri="{FF2B5EF4-FFF2-40B4-BE49-F238E27FC236}">
                  <a16:creationId xmlns:a16="http://schemas.microsoft.com/office/drawing/2014/main" id="{09D4FD9D-B954-40FE-9F33-0589AFDAB173}"/>
                </a:ext>
              </a:extLst>
            </p:cNvPr>
            <p:cNvSpPr/>
            <p:nvPr/>
          </p:nvSpPr>
          <p:spPr>
            <a:xfrm>
              <a:off x="7308304" y="2420888"/>
              <a:ext cx="1367384" cy="576312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NOVO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PROJETO EDUCATIVO</a:t>
              </a:r>
            </a:p>
          </p:txBody>
        </p:sp>
        <p:sp>
          <p:nvSpPr>
            <p:cNvPr id="44" name="Rectângulo arredondado 19">
              <a:extLst>
                <a:ext uri="{FF2B5EF4-FFF2-40B4-BE49-F238E27FC236}">
                  <a16:creationId xmlns:a16="http://schemas.microsoft.com/office/drawing/2014/main" id="{FD8D96A1-52AD-4289-ACCE-9364D34B8551}"/>
                </a:ext>
              </a:extLst>
            </p:cNvPr>
            <p:cNvSpPr/>
            <p:nvPr/>
          </p:nvSpPr>
          <p:spPr>
            <a:xfrm>
              <a:off x="7308850" y="3500438"/>
              <a:ext cx="1150938" cy="79216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rPr>
                <a:t>Elementos recolhidos na avaliação final do PEE</a:t>
              </a:r>
            </a:p>
          </p:txBody>
        </p:sp>
        <p:sp>
          <p:nvSpPr>
            <p:cNvPr id="45" name="Rectângulo arredondado 21">
              <a:extLst>
                <a:ext uri="{FF2B5EF4-FFF2-40B4-BE49-F238E27FC236}">
                  <a16:creationId xmlns:a16="http://schemas.microsoft.com/office/drawing/2014/main" id="{7F37285E-F15B-4FA3-BE5C-4B4D9FF33F3E}"/>
                </a:ext>
              </a:extLst>
            </p:cNvPr>
            <p:cNvSpPr/>
            <p:nvPr/>
          </p:nvSpPr>
          <p:spPr>
            <a:xfrm>
              <a:off x="5651500" y="2997200"/>
              <a:ext cx="1081088" cy="50323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PAA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Ações de melhoria</a:t>
              </a:r>
            </a:p>
          </p:txBody>
        </p:sp>
        <p:sp>
          <p:nvSpPr>
            <p:cNvPr id="46" name="Rectângulo arredondado 22">
              <a:extLst>
                <a:ext uri="{FF2B5EF4-FFF2-40B4-BE49-F238E27FC236}">
                  <a16:creationId xmlns:a16="http://schemas.microsoft.com/office/drawing/2014/main" id="{2CB7A939-1E5B-41BF-80A4-505DCDD3D75D}"/>
                </a:ext>
              </a:extLst>
            </p:cNvPr>
            <p:cNvSpPr/>
            <p:nvPr/>
          </p:nvSpPr>
          <p:spPr>
            <a:xfrm>
              <a:off x="4427538" y="2997200"/>
              <a:ext cx="1081087" cy="50323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PAA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Ações de melhoria</a:t>
              </a:r>
            </a:p>
          </p:txBody>
        </p:sp>
        <p:sp>
          <p:nvSpPr>
            <p:cNvPr id="47" name="Rectângulo arredondado 23">
              <a:extLst>
                <a:ext uri="{FF2B5EF4-FFF2-40B4-BE49-F238E27FC236}">
                  <a16:creationId xmlns:a16="http://schemas.microsoft.com/office/drawing/2014/main" id="{2179CC0D-BDDD-4587-9EFD-7C3589C77226}"/>
                </a:ext>
              </a:extLst>
            </p:cNvPr>
            <p:cNvSpPr/>
            <p:nvPr/>
          </p:nvSpPr>
          <p:spPr>
            <a:xfrm>
              <a:off x="3203575" y="2997200"/>
              <a:ext cx="1081088" cy="50323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PAA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Ações de melhoria</a:t>
              </a:r>
            </a:p>
          </p:txBody>
        </p:sp>
        <p:sp>
          <p:nvSpPr>
            <p:cNvPr id="48" name="Seta curvada à esquerda 24">
              <a:extLst>
                <a:ext uri="{FF2B5EF4-FFF2-40B4-BE49-F238E27FC236}">
                  <a16:creationId xmlns:a16="http://schemas.microsoft.com/office/drawing/2014/main" id="{CAC1A79E-DFE5-4EAA-8584-2EF946479F63}"/>
                </a:ext>
              </a:extLst>
            </p:cNvPr>
            <p:cNvSpPr/>
            <p:nvPr/>
          </p:nvSpPr>
          <p:spPr>
            <a:xfrm rot="17372229">
              <a:off x="7380945" y="1142341"/>
              <a:ext cx="430484" cy="1162417"/>
            </a:xfrm>
            <a:prstGeom prst="curvedLef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49" name="Seta curvada à direita 28">
              <a:extLst>
                <a:ext uri="{FF2B5EF4-FFF2-40B4-BE49-F238E27FC236}">
                  <a16:creationId xmlns:a16="http://schemas.microsoft.com/office/drawing/2014/main" id="{573EF6AE-2B54-4D9B-B03B-E5E5013C0AAB}"/>
                </a:ext>
              </a:extLst>
            </p:cNvPr>
            <p:cNvSpPr/>
            <p:nvPr/>
          </p:nvSpPr>
          <p:spPr>
            <a:xfrm rot="16200000">
              <a:off x="5334219" y="3458869"/>
              <a:ext cx="357011" cy="1017353"/>
            </a:xfrm>
            <a:prstGeom prst="curved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50" name="Seta curvada à direita 29">
              <a:extLst>
                <a:ext uri="{FF2B5EF4-FFF2-40B4-BE49-F238E27FC236}">
                  <a16:creationId xmlns:a16="http://schemas.microsoft.com/office/drawing/2014/main" id="{ACAC10F6-A4D6-4B7A-9D55-3537D3031AA4}"/>
                </a:ext>
              </a:extLst>
            </p:cNvPr>
            <p:cNvSpPr/>
            <p:nvPr/>
          </p:nvSpPr>
          <p:spPr>
            <a:xfrm rot="16200000">
              <a:off x="2813939" y="3458869"/>
              <a:ext cx="357011" cy="1017353"/>
            </a:xfrm>
            <a:prstGeom prst="curved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51" name="Seta curvada à direita 30">
              <a:extLst>
                <a:ext uri="{FF2B5EF4-FFF2-40B4-BE49-F238E27FC236}">
                  <a16:creationId xmlns:a16="http://schemas.microsoft.com/office/drawing/2014/main" id="{35561E37-C110-4436-969E-AB8B28B224EA}"/>
                </a:ext>
              </a:extLst>
            </p:cNvPr>
            <p:cNvSpPr/>
            <p:nvPr/>
          </p:nvSpPr>
          <p:spPr>
            <a:xfrm rot="16200000">
              <a:off x="4182091" y="3458869"/>
              <a:ext cx="357011" cy="1017353"/>
            </a:xfrm>
            <a:prstGeom prst="curved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52" name="Seta curvada à direita 31">
              <a:extLst>
                <a:ext uri="{FF2B5EF4-FFF2-40B4-BE49-F238E27FC236}">
                  <a16:creationId xmlns:a16="http://schemas.microsoft.com/office/drawing/2014/main" id="{89AFB494-07BD-4C9B-B725-5F093568E8D1}"/>
                </a:ext>
              </a:extLst>
            </p:cNvPr>
            <p:cNvSpPr/>
            <p:nvPr/>
          </p:nvSpPr>
          <p:spPr>
            <a:xfrm rot="17689112">
              <a:off x="6526846" y="3638405"/>
              <a:ext cx="321730" cy="1022457"/>
            </a:xfrm>
            <a:prstGeom prst="curved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53" name="CaixaDeTexto 32">
              <a:extLst>
                <a:ext uri="{FF2B5EF4-FFF2-40B4-BE49-F238E27FC236}">
                  <a16:creationId xmlns:a16="http://schemas.microsoft.com/office/drawing/2014/main" id="{16DEB042-151B-4798-906B-9107833934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9613" y="4292600"/>
              <a:ext cx="1439862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Avaliação anual do PAA; avaliação intercalar do PEE</a:t>
              </a:r>
            </a:p>
          </p:txBody>
        </p:sp>
        <p:sp>
          <p:nvSpPr>
            <p:cNvPr id="54" name="CaixaDeTexto 33">
              <a:extLst>
                <a:ext uri="{FF2B5EF4-FFF2-40B4-BE49-F238E27FC236}">
                  <a16:creationId xmlns:a16="http://schemas.microsoft.com/office/drawing/2014/main" id="{CA4D97DA-0901-42CB-8D91-520BBF75A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038" y="4292600"/>
              <a:ext cx="1439862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Avaliação anual do PAA; avaliação intercalar do PEE</a:t>
              </a:r>
            </a:p>
          </p:txBody>
        </p:sp>
        <p:sp>
          <p:nvSpPr>
            <p:cNvPr id="55" name="CaixaDeTexto 34">
              <a:extLst>
                <a:ext uri="{FF2B5EF4-FFF2-40B4-BE49-F238E27FC236}">
                  <a16:creationId xmlns:a16="http://schemas.microsoft.com/office/drawing/2014/main" id="{C875C6EC-AA6B-4B8F-939B-BE6B7D8999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6463" y="4292600"/>
              <a:ext cx="1439862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Avaliação anual do PAA; avaliação intercalar do PEE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3D224B39-163C-49F0-A242-86BE6520AA00}"/>
                </a:ext>
              </a:extLst>
            </p:cNvPr>
            <p:cNvSpPr txBox="1"/>
            <p:nvPr/>
          </p:nvSpPr>
          <p:spPr>
            <a:xfrm>
              <a:off x="6156325" y="4508500"/>
              <a:ext cx="1439863" cy="6001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rPr>
                <a:t>Avaliação anual do PAA; avaliação </a:t>
              </a:r>
              <a:r>
                <a:rPr kumimoji="0" 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uphemia"/>
                  <a:ea typeface="+mn-ea"/>
                  <a:cs typeface="+mn-cs"/>
                </a:rPr>
                <a:t>final </a:t>
              </a:r>
              <a:r>
                <a:rPr kumimoji="0" lang="pt-PT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rPr>
                <a:t>do PEE</a:t>
              </a:r>
            </a:p>
          </p:txBody>
        </p:sp>
        <p:sp>
          <p:nvSpPr>
            <p:cNvPr id="57" name="Rectângulo arredondado 36">
              <a:extLst>
                <a:ext uri="{FF2B5EF4-FFF2-40B4-BE49-F238E27FC236}">
                  <a16:creationId xmlns:a16="http://schemas.microsoft.com/office/drawing/2014/main" id="{61CCA16E-8924-4A97-BAD9-296773B14F0B}"/>
                </a:ext>
              </a:extLst>
            </p:cNvPr>
            <p:cNvSpPr/>
            <p:nvPr/>
          </p:nvSpPr>
          <p:spPr>
            <a:xfrm>
              <a:off x="1979613" y="3573463"/>
              <a:ext cx="4752975" cy="14287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64B4F"/>
                  </a:solidFill>
                  <a:effectLst/>
                  <a:uLnTx/>
                  <a:uFillTx/>
                  <a:latin typeface="Euphemia"/>
                  <a:ea typeface="+mn-ea"/>
                  <a:cs typeface="+mn-cs"/>
                </a:rPr>
                <a:t>PERÍODO DE OPERACIONALIZAÇÃO DO PEE</a:t>
              </a:r>
              <a:endParaRPr kumimoji="0" lang="pt-PT" sz="700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58" name="Seta para cima 33">
            <a:extLst>
              <a:ext uri="{FF2B5EF4-FFF2-40B4-BE49-F238E27FC236}">
                <a16:creationId xmlns:a16="http://schemas.microsoft.com/office/drawing/2014/main" id="{99FE68B1-AFC1-4629-B520-7EEB6ABA9C1F}"/>
              </a:ext>
            </a:extLst>
          </p:cNvPr>
          <p:cNvSpPr/>
          <p:nvPr/>
        </p:nvSpPr>
        <p:spPr>
          <a:xfrm>
            <a:off x="9751938" y="3807942"/>
            <a:ext cx="228600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9E2F787-577F-4E14-8A08-A05505DA5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87" y="30171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25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FE6B30C-0DED-4867-9C08-A85730B57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585" y="2319778"/>
            <a:ext cx="3652101" cy="365210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6944B64-F993-4205-B9FD-88AAEB4C8D43}"/>
              </a:ext>
            </a:extLst>
          </p:cNvPr>
          <p:cNvSpPr/>
          <p:nvPr/>
        </p:nvSpPr>
        <p:spPr>
          <a:xfrm>
            <a:off x="3811169" y="1194031"/>
            <a:ext cx="48549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 nossas práticas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C18A1C6-4823-4241-8B03-27F657B60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976" y="89715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D8E5B-41ED-423C-B4DE-C8E83D127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150" y="816957"/>
            <a:ext cx="9603701" cy="675290"/>
          </a:xfrm>
        </p:spPr>
        <p:txBody>
          <a:bodyPr>
            <a:normAutofit fontScale="90000"/>
          </a:bodyPr>
          <a:lstStyle/>
          <a:p>
            <a:pPr algn="ctr"/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 Educativo de Escola</a:t>
            </a:r>
            <a:br>
              <a:rPr lang="pt-PT" dirty="0"/>
            </a:br>
            <a:br>
              <a:rPr lang="pt-PT" dirty="0"/>
            </a:br>
            <a:r>
              <a:rPr lang="pt-P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Prioridades Estratégicas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4B890FB-5214-42A2-88F0-83A666922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104" y="1623848"/>
            <a:ext cx="11130456" cy="52341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pt-PT" dirty="0"/>
              <a:t>1. </a:t>
            </a:r>
            <a:r>
              <a:rPr lang="pt-P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Manter a qualidade do ensino e os bons resultados escolares; </a:t>
            </a:r>
          </a:p>
          <a:p>
            <a:pPr>
              <a:lnSpc>
                <a:spcPct val="150000"/>
              </a:lnSpc>
            </a:pPr>
            <a:r>
              <a:rPr lang="pt-P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Afirmar-se como uma escola inclusiva onde todos encontrem oportunidade de sucesso e progresso no sistema educativo; </a:t>
            </a:r>
          </a:p>
          <a:p>
            <a:pPr>
              <a:lnSpc>
                <a:spcPct val="150000"/>
              </a:lnSpc>
            </a:pPr>
            <a:r>
              <a:rPr lang="pt-P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Reforçar a relação entre os diferentes agentes educativos, promovendo a colaboração e a partilha de saberes;  </a:t>
            </a:r>
          </a:p>
          <a:p>
            <a:pPr>
              <a:lnSpc>
                <a:spcPct val="150000"/>
              </a:lnSpc>
            </a:pPr>
            <a:r>
              <a:rPr lang="pt-P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Promover experiências significativas com recurso a tecnologias, metodologias e estratégias diversificadas (reconhecendo em cada criança ritmos e estilos de aprendizagem distintos);  </a:t>
            </a:r>
          </a:p>
          <a:p>
            <a:pPr>
              <a:lnSpc>
                <a:spcPct val="150000"/>
              </a:lnSpc>
            </a:pPr>
            <a:r>
              <a:rPr lang="pt-P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Promover formas de desenvolver a Cidadania Ativa;  </a:t>
            </a:r>
          </a:p>
          <a:p>
            <a:pPr>
              <a:lnSpc>
                <a:spcPct val="150000"/>
              </a:lnSpc>
            </a:pPr>
            <a:r>
              <a:rPr lang="pt-P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Persistir na aprendizagem ao longo da vida de toda a comunidade educativa. </a:t>
            </a:r>
          </a:p>
          <a:p>
            <a:pPr>
              <a:lnSpc>
                <a:spcPct val="150000"/>
              </a:lnSpc>
            </a:pPr>
            <a:endParaRPr lang="pt-P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pt-P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9BE2E7-4613-447E-8709-1695C758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850" y="173691"/>
            <a:ext cx="98154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B202346B-857A-42F7-8A98-55C39447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2578" y="440077"/>
            <a:ext cx="8923283" cy="379729"/>
          </a:xfrm>
        </p:spPr>
        <p:txBody>
          <a:bodyPr/>
          <a:lstStyle/>
          <a:p>
            <a:pPr algn="ctr"/>
            <a:r>
              <a:rPr lang="pt-PT" dirty="0"/>
              <a:t> 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 Educativo de Escola – EB1/PE Ribeiro Domingos Dias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Marcador de Posição de Conteúdo 9">
            <a:extLst>
              <a:ext uri="{FF2B5EF4-FFF2-40B4-BE49-F238E27FC236}">
                <a16:creationId xmlns:a16="http://schemas.microsoft.com/office/drawing/2014/main" id="{6E04A79F-DCF1-4DAA-BE8E-A5966F2DA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008" y="1347068"/>
            <a:ext cx="9789544" cy="5070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1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o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756_TF02895256" id="{4A815FA2-9FA9-4FEE-9D4D-48E32B64C17C}" vid="{57267117-8AE0-4726-B548-6B38D1A01851}"/>
    </a:ext>
  </a:extLst>
</a:theme>
</file>

<file path=ppt/theme/theme2.xml><?xml version="1.0" encoding="utf-8"?>
<a:theme xmlns:a="http://schemas.openxmlformats.org/drawingml/2006/main" name="Serenidade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1_TF02801109_TF02801109" id="{713980DD-2306-4491-A781-5A24C2744DAE}" vid="{9A282E77-C341-424D-A82B-2FCBCF34AEBA}"/>
    </a:ext>
  </a:extLst>
</a:theme>
</file>

<file path=ppt/theme/theme3.xml><?xml version="1.0" encoding="utf-8"?>
<a:theme xmlns:a="http://schemas.openxmlformats.org/drawingml/2006/main" name="Tema do Offic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com ilustração do oceano (ecrã panorâmico)</Template>
  <TotalTime>2473</TotalTime>
  <Words>1773</Words>
  <Application>Microsoft Office PowerPoint</Application>
  <PresentationFormat>Ecrã Panorâmico</PresentationFormat>
  <Paragraphs>190</Paragraphs>
  <Slides>21</Slides>
  <Notes>9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21</vt:i4>
      </vt:variant>
    </vt:vector>
  </HeadingPairs>
  <TitlesOfParts>
    <vt:vector size="29" baseType="lpstr">
      <vt:lpstr>Arial</vt:lpstr>
      <vt:lpstr>Calibri</vt:lpstr>
      <vt:lpstr>Euphemia</vt:lpstr>
      <vt:lpstr>Georgia</vt:lpstr>
      <vt:lpstr>Times New Roman</vt:lpstr>
      <vt:lpstr>Wingdings</vt:lpstr>
      <vt:lpstr>Oceano 16x9</vt:lpstr>
      <vt:lpstr>Serenidade 16x9</vt:lpstr>
      <vt:lpstr>Práticas de Autoavaliação Rumo a uma melhor escola!    EB1/PE Ribeiro Domingos Dias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Projeto Educativo de Escola  Prioridades Estratégicas</vt:lpstr>
      <vt:lpstr>Apresentação do PowerPoint</vt:lpstr>
      <vt:lpstr>Articulação entre PEE e PAA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DIFICULDADES/CONSTRANGIMENTOS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Esquema de Título</dc:title>
  <dc:creator>Paulo Vitória</dc:creator>
  <cp:lastModifiedBy>Utilizador</cp:lastModifiedBy>
  <cp:revision>131</cp:revision>
  <dcterms:created xsi:type="dcterms:W3CDTF">2018-05-22T22:34:34Z</dcterms:created>
  <dcterms:modified xsi:type="dcterms:W3CDTF">2018-11-19T14:33:17Z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