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266" r:id="rId3"/>
    <p:sldId id="279" r:id="rId4"/>
    <p:sldId id="260" r:id="rId5"/>
    <p:sldId id="261" r:id="rId6"/>
    <p:sldId id="262" r:id="rId7"/>
    <p:sldId id="263" r:id="rId8"/>
    <p:sldId id="267" r:id="rId9"/>
    <p:sldId id="278" r:id="rId10"/>
    <p:sldId id="265" r:id="rId11"/>
    <p:sldId id="277" r:id="rId12"/>
    <p:sldId id="264" r:id="rId13"/>
    <p:sldId id="271" r:id="rId14"/>
    <p:sldId id="272" r:id="rId15"/>
    <p:sldId id="273" r:id="rId16"/>
    <p:sldId id="280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zador do Windows" initials="UdW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0E1"/>
    <a:srgbClr val="E4F6FC"/>
    <a:srgbClr val="D6E3B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dirty="0"/>
              <a:t>Partilha de Boas Práticas em Autoavaliação de </a:t>
            </a:r>
            <a:r>
              <a:rPr lang="pt-PT" dirty="0" smtClean="0"/>
              <a:t>Escolas</a:t>
            </a:r>
            <a:endParaRPr lang="pt-PT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91" y="4572000"/>
            <a:ext cx="2067097" cy="155448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sz="3200" dirty="0" smtClean="0"/>
              <a:t>AUTOAVALIAÇÃO da EB1/PE da Vargem</a:t>
            </a:r>
            <a:endParaRPr lang="pt-PT" sz="32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69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t-PT" sz="4800" dirty="0" smtClean="0"/>
              <a:t>Articulação PEE e PAA</a:t>
            </a:r>
            <a:endParaRPr lang="pt-PT" sz="4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291783" y="4122698"/>
            <a:ext cx="34724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027" name="Picture 3" descr="C:\Users\Cláudia\Desktop\Screenshot 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34967"/>
            <a:ext cx="8732837" cy="37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 para baixo 9"/>
          <p:cNvSpPr/>
          <p:nvPr/>
        </p:nvSpPr>
        <p:spPr>
          <a:xfrm>
            <a:off x="2268629" y="3339297"/>
            <a:ext cx="347241" cy="40511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2257054" y="4422580"/>
            <a:ext cx="34724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257054" y="5188439"/>
            <a:ext cx="34724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095048" y="4791912"/>
            <a:ext cx="10889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>
                <a:solidFill>
                  <a:srgbClr val="FF0000"/>
                </a:solidFill>
              </a:rPr>
              <a:t>Prioridade RAA</a:t>
            </a:r>
            <a:endParaRPr lang="pt-PT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t-PT" sz="4800" dirty="0" smtClean="0"/>
              <a:t>Articulação PEE e PAA</a:t>
            </a:r>
            <a:endParaRPr lang="pt-PT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6" y="2289718"/>
            <a:ext cx="9021434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t-PT" sz="5400" dirty="0"/>
              <a:t>3.ª Fase do Ciclo Avaliativo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>Ano Letivo </a:t>
            </a:r>
            <a:r>
              <a:rPr lang="pt-PT" sz="1600" b="1" dirty="0" smtClean="0">
                <a:solidFill>
                  <a:schemeClr val="accent1">
                    <a:lumMod val="75000"/>
                  </a:schemeClr>
                </a:solidFill>
              </a:rPr>
              <a:t>2017/2018</a:t>
            </a:r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pt-PT" sz="1600" b="1" dirty="0" smtClean="0">
                <a:solidFill>
                  <a:schemeClr val="accent1">
                    <a:lumMod val="75000"/>
                  </a:schemeClr>
                </a:solidFill>
              </a:rPr>
              <a:t>.º </a:t>
            </a:r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>ano de implementação do PEE</a:t>
            </a:r>
          </a:p>
        </p:txBody>
      </p:sp>
      <p:graphicFrame>
        <p:nvGraphicFramePr>
          <p:cNvPr id="8" name="Marcador de Posição de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1586322"/>
              </p:ext>
            </p:extLst>
          </p:nvPr>
        </p:nvGraphicFramePr>
        <p:xfrm>
          <a:off x="581891" y="2714096"/>
          <a:ext cx="819171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194">
                  <a:extLst>
                    <a:ext uri="{9D8B030D-6E8A-4147-A177-3AD203B41FA5}">
                      <a16:colId xmlns:a16="http://schemas.microsoft.com/office/drawing/2014/main" val="1835084228"/>
                    </a:ext>
                  </a:extLst>
                </a:gridCol>
                <a:gridCol w="581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964">
                <a:tc rowSpan="5">
                  <a:txBody>
                    <a:bodyPr/>
                    <a:lstStyle/>
                    <a:p>
                      <a:pPr algn="ctr"/>
                      <a:endParaRPr lang="pt-PT" dirty="0" smtClean="0"/>
                    </a:p>
                    <a:p>
                      <a:pPr algn="ctr"/>
                      <a:endParaRPr lang="pt-PT" dirty="0" smtClean="0"/>
                    </a:p>
                    <a:p>
                      <a:pPr algn="ctr"/>
                      <a:endParaRPr lang="pt-PT" dirty="0" smtClean="0"/>
                    </a:p>
                    <a:p>
                      <a:pPr algn="ctr"/>
                      <a:endParaRPr lang="pt-PT" dirty="0" smtClean="0"/>
                    </a:p>
                    <a:p>
                      <a:pPr algn="ctr"/>
                      <a:r>
                        <a:rPr lang="pt-PT" sz="5400" dirty="0" smtClean="0"/>
                        <a:t>Efeitos </a:t>
                      </a:r>
                      <a:endParaRPr lang="pt-PT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pt-PT" dirty="0" smtClean="0"/>
                        <a:t>Integração das ações de melhoria</a:t>
                      </a:r>
                      <a:r>
                        <a:rPr lang="pt-PT" baseline="0" dirty="0" smtClean="0"/>
                        <a:t>  no PAA conduziu a resultados positivos   (“dar voz”  a todos os atores)  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753673"/>
                  </a:ext>
                </a:extLst>
              </a:tr>
              <a:tr h="910253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dirty="0" smtClean="0"/>
                        <a:t>- Monitorização do PAA a partir da criação de novos documentos permitiu</a:t>
                      </a:r>
                      <a:r>
                        <a:rPr lang="pt-PT" baseline="0" dirty="0" smtClean="0"/>
                        <a:t> </a:t>
                      </a:r>
                      <a:r>
                        <a:rPr lang="pt-PT" dirty="0" smtClean="0"/>
                        <a:t>uma</a:t>
                      </a:r>
                      <a:r>
                        <a:rPr lang="pt-PT" baseline="0" dirty="0" smtClean="0"/>
                        <a:t> mais fidedigna avaliação e permitiu uma maior articulação com o PE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86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dirty="0" smtClean="0"/>
                        <a:t>-</a:t>
                      </a:r>
                      <a:r>
                        <a:rPr lang="pt-PT" baseline="0" dirty="0" smtClean="0"/>
                        <a:t> Maior facilidade na avaliação intercalar do PE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858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dirty="0" smtClean="0"/>
                        <a:t>- Maior</a:t>
                      </a:r>
                      <a:r>
                        <a:rPr lang="pt-PT" baseline="0" dirty="0" smtClean="0"/>
                        <a:t> envolvimento e compromisso do CE relativamente às prioridades definidas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4454">
                <a:tc vMerge="1">
                  <a:txBody>
                    <a:bodyPr/>
                    <a:lstStyle/>
                    <a:p>
                      <a:pPr algn="ctr"/>
                      <a:endParaRPr lang="pt-PT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dirty="0" smtClean="0"/>
                        <a:t>- Incremento</a:t>
                      </a:r>
                      <a:r>
                        <a:rPr lang="pt-PT" baseline="0" dirty="0" smtClean="0"/>
                        <a:t> de</a:t>
                      </a:r>
                      <a:r>
                        <a:rPr lang="pt-PT" dirty="0" smtClean="0"/>
                        <a:t> rotinas </a:t>
                      </a:r>
                      <a:r>
                        <a:rPr lang="pt-PT" baseline="0" dirty="0" smtClean="0"/>
                        <a:t>de reflexão em sede de CE permitiu a valorização de aspetos menos positivos e a consequente delineação de estratégias para a sua superação (“gratos por haver espaço para melhoria”)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PT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83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t-PT" sz="5400" dirty="0"/>
              <a:t>4</a:t>
            </a:r>
            <a:r>
              <a:rPr lang="pt-PT" sz="5400" dirty="0" smtClean="0"/>
              <a:t>.ª </a:t>
            </a:r>
            <a:r>
              <a:rPr lang="pt-PT" sz="5400" dirty="0"/>
              <a:t>Fase do Ciclo Avaliativo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>Ano Letivo </a:t>
            </a:r>
            <a:r>
              <a:rPr lang="pt-PT" sz="1600" b="1" dirty="0" smtClean="0">
                <a:solidFill>
                  <a:schemeClr val="accent1">
                    <a:lumMod val="75000"/>
                  </a:schemeClr>
                </a:solidFill>
              </a:rPr>
              <a:t>2018/2019</a:t>
            </a:r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sz="1600" b="1" dirty="0" smtClean="0">
                <a:solidFill>
                  <a:schemeClr val="accent1">
                    <a:lumMod val="75000"/>
                  </a:schemeClr>
                </a:solidFill>
              </a:rPr>
              <a:t>4.º </a:t>
            </a:r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>ano de implementação do PEE</a:t>
            </a:r>
          </a:p>
        </p:txBody>
      </p:sp>
      <p:graphicFrame>
        <p:nvGraphicFramePr>
          <p:cNvPr id="8" name="Marcador de Posição de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0617744"/>
              </p:ext>
            </p:extLst>
          </p:nvPr>
        </p:nvGraphicFramePr>
        <p:xfrm>
          <a:off x="1476106" y="2737245"/>
          <a:ext cx="3137457" cy="2516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457">
                  <a:extLst>
                    <a:ext uri="{9D8B030D-6E8A-4147-A177-3AD203B41FA5}">
                      <a16:colId xmlns:a16="http://schemas.microsoft.com/office/drawing/2014/main" val="1835084228"/>
                    </a:ext>
                  </a:extLst>
                </a:gridCol>
              </a:tblGrid>
              <a:tr h="687397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Autoavaliação</a:t>
                      </a:r>
                    </a:p>
                    <a:p>
                      <a:pPr algn="ctr"/>
                      <a:r>
                        <a:rPr lang="pt-PT" dirty="0" smtClean="0"/>
                        <a:t>=</a:t>
                      </a:r>
                    </a:p>
                    <a:p>
                      <a:pPr algn="ctr"/>
                      <a:r>
                        <a:rPr lang="pt-PT" dirty="0" smtClean="0"/>
                        <a:t>Processo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753673"/>
                  </a:ext>
                </a:extLst>
              </a:tr>
              <a:tr h="687397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Organização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852689"/>
                  </a:ext>
                </a:extLst>
              </a:tr>
              <a:tr h="73727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Produção</a:t>
                      </a:r>
                      <a:r>
                        <a:rPr lang="pt-PT" baseline="0" dirty="0" smtClean="0"/>
                        <a:t> de um “Plano de Ação”</a:t>
                      </a:r>
                      <a:endParaRPr lang="pt-PT" dirty="0" smtClean="0"/>
                    </a:p>
                    <a:p>
                      <a:pPr algn="ctr"/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285725"/>
                  </a:ext>
                </a:extLst>
              </a:tr>
            </a:tbl>
          </a:graphicData>
        </a:graphic>
      </p:graphicFrame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PT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13" name="Seta curvada à direita 12"/>
          <p:cNvSpPr/>
          <p:nvPr/>
        </p:nvSpPr>
        <p:spPr>
          <a:xfrm>
            <a:off x="1043845" y="4186562"/>
            <a:ext cx="432262" cy="5101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02778" y="2953825"/>
            <a:ext cx="33673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Contínuo e sistemático</a:t>
            </a:r>
            <a:endParaRPr lang="pt-PT" dirty="0"/>
          </a:p>
        </p:txBody>
      </p:sp>
      <p:sp>
        <p:nvSpPr>
          <p:cNvPr id="16" name="Seta para a direita 15"/>
          <p:cNvSpPr/>
          <p:nvPr/>
        </p:nvSpPr>
        <p:spPr>
          <a:xfrm>
            <a:off x="4785757" y="2967828"/>
            <a:ext cx="605252" cy="315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a direita 11"/>
          <p:cNvSpPr/>
          <p:nvPr/>
        </p:nvSpPr>
        <p:spPr>
          <a:xfrm>
            <a:off x="4774283" y="3829810"/>
            <a:ext cx="605252" cy="315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5540254" y="3396966"/>
            <a:ext cx="4173777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1400" dirty="0" smtClean="0"/>
              <a:t>- Constituição de uma equipa de três elementos do conselho escolar (1 docente da AEC, 1 docente da EE e 1 Técnica Superior de Biblioteca) + Diretora</a:t>
            </a:r>
          </a:p>
          <a:p>
            <a:pPr marL="285750" indent="-285750" algn="just">
              <a:buFontTx/>
              <a:buChar char="-"/>
            </a:pPr>
            <a:r>
              <a:rPr lang="pt-PT" sz="1400" dirty="0" smtClean="0"/>
              <a:t>Criação de 2 horas semanais coincidentes no horário dos elementos da EO </a:t>
            </a:r>
          </a:p>
          <a:p>
            <a:pPr marL="285750" indent="-285750" algn="just">
              <a:buFontTx/>
              <a:buChar char="-"/>
            </a:pPr>
            <a:r>
              <a:rPr lang="pt-PT" sz="1400" dirty="0" smtClean="0"/>
              <a:t>Reformulação </a:t>
            </a:r>
            <a:r>
              <a:rPr lang="pt-PT" sz="1400" dirty="0"/>
              <a:t>dos instrumentos para monitorizar o PAA</a:t>
            </a:r>
          </a:p>
          <a:p>
            <a:pPr algn="just"/>
            <a:endParaRPr lang="pt-PT" sz="1400" dirty="0" smtClean="0"/>
          </a:p>
          <a:p>
            <a:pPr marL="285750" indent="-285750" algn="just">
              <a:buFontTx/>
              <a:buChar char="-"/>
            </a:pP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5194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26603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285750" indent="-285750"/>
            <a:r>
              <a:rPr lang="pt-PT" sz="4800" dirty="0" smtClean="0"/>
              <a:t>Reformulação de documentos</a:t>
            </a:r>
            <a:endParaRPr lang="pt-PT" sz="480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PT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PT" dirty="0"/>
          </a:p>
        </p:txBody>
      </p:sp>
      <p:pic>
        <p:nvPicPr>
          <p:cNvPr id="9" name="Marcador de Posição de Conteú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71" y="1875100"/>
            <a:ext cx="7963382" cy="4803492"/>
          </a:xfrm>
        </p:spPr>
      </p:pic>
    </p:spTree>
    <p:extLst>
      <p:ext uri="{BB962C8B-B14F-4D97-AF65-F5344CB8AC3E}">
        <p14:creationId xmlns:p14="http://schemas.microsoft.com/office/powerpoint/2010/main" val="36380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t-PT" sz="5400" dirty="0" smtClean="0"/>
              <a:t>Plano de ação 2018-2019</a:t>
            </a:r>
            <a:endParaRPr lang="pt-PT" sz="540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PT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731346"/>
              </p:ext>
            </p:extLst>
          </p:nvPr>
        </p:nvGraphicFramePr>
        <p:xfrm>
          <a:off x="945184" y="2338086"/>
          <a:ext cx="6256020" cy="4272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TAREFA/ETAPAS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CALENDARIZAÇÃO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Análise documental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Até 14 de dezembro de 2018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Análise dos inquéritos realizados  ao PD, PND, Alunos e EE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Até 14 de dezembro de 2018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Análise reflexiva por eixo (Referencial de Avaliação de Escolas)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Até 5 de abril de 2019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Levantamento das áreas passíveis de melhoria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Até 5 de abril de 2019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Apresentação do relatório de autoavaliação da escola à comunidade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Até 31 de maio de 2019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Auscultação dos EE, Alunos e PND para solicitação de contributo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Até 31 de maio de 2019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Balanço final dos 4 anos de implementação do PE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Até 31 de julho de 2019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Delineação de objetivos e metas para o novo PE (a partir do levantamento das áreas passíveis de melhoria, do balanço final dos 4 anos de implementação do PE e do contributo recolhido entre os EE, Alunos e PND)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Até 31 de julho de 2019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haveta à direita 6"/>
          <p:cNvSpPr/>
          <p:nvPr/>
        </p:nvSpPr>
        <p:spPr>
          <a:xfrm>
            <a:off x="7259257" y="3417427"/>
            <a:ext cx="196769" cy="561372"/>
          </a:xfrm>
          <a:prstGeom prst="rightBrac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haveta à direita 9"/>
          <p:cNvSpPr/>
          <p:nvPr/>
        </p:nvSpPr>
        <p:spPr>
          <a:xfrm>
            <a:off x="7259257" y="4247909"/>
            <a:ext cx="241138" cy="1493134"/>
          </a:xfrm>
          <a:prstGeom prst="rightBrac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haveta à direita 10"/>
          <p:cNvSpPr/>
          <p:nvPr/>
        </p:nvSpPr>
        <p:spPr>
          <a:xfrm>
            <a:off x="7257326" y="2615878"/>
            <a:ext cx="208344" cy="682907"/>
          </a:xfrm>
          <a:prstGeom prst="rightBrac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7639291" y="2755302"/>
            <a:ext cx="1597306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1.º Período</a:t>
            </a: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639291" y="3513447"/>
            <a:ext cx="1597306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2</a:t>
            </a:r>
            <a:r>
              <a:rPr lang="pt-PT" dirty="0" smtClean="0"/>
              <a:t>.º Período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639291" y="4809810"/>
            <a:ext cx="1597306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3</a:t>
            </a:r>
            <a:r>
              <a:rPr lang="pt-PT" dirty="0" smtClean="0"/>
              <a:t>.º Período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66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17964"/>
          </a:xfrm>
        </p:spPr>
        <p:txBody>
          <a:bodyPr>
            <a:normAutofit fontScale="90000"/>
          </a:bodyPr>
          <a:lstStyle/>
          <a:p>
            <a:pPr algn="ctr"/>
            <a:r>
              <a:rPr lang="pt-PT" sz="5300" dirty="0" smtClean="0"/>
              <a:t>Ano Letivo 2018/2019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4.ª fase ciclo avaliativo = 4</a:t>
            </a:r>
            <a:r>
              <a:rPr lang="pt-PT" sz="3100" dirty="0" smtClean="0"/>
              <a:t>.º </a:t>
            </a:r>
            <a:r>
              <a:rPr lang="pt-PT" sz="3100" dirty="0"/>
              <a:t>ano de implementação do PEE</a:t>
            </a:r>
            <a:br>
              <a:rPr lang="pt-PT" sz="3100" dirty="0"/>
            </a:br>
            <a:r>
              <a:rPr lang="pt-PT" sz="3100" dirty="0" smtClean="0"/>
              <a:t/>
            </a:r>
            <a:br>
              <a:rPr lang="pt-PT" sz="3100" dirty="0" smtClean="0"/>
            </a:br>
            <a:endParaRPr lang="pt-PT" sz="31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2469347"/>
            <a:ext cx="8596668" cy="3880773"/>
          </a:xfrm>
        </p:spPr>
        <p:txBody>
          <a:bodyPr>
            <a:normAutofit/>
          </a:bodyPr>
          <a:lstStyle/>
          <a:p>
            <a:r>
              <a:rPr lang="pt-PT" sz="4000" b="1" i="1" u="sng" dirty="0" smtClean="0"/>
              <a:t>Como nos sentimos agora?</a:t>
            </a:r>
          </a:p>
          <a:p>
            <a:pPr marL="0" indent="0">
              <a:buNone/>
            </a:pPr>
            <a:endParaRPr lang="pt-PT" sz="4000" b="1" i="1" u="sng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3111" r="12587"/>
          <a:stretch/>
        </p:blipFill>
        <p:spPr>
          <a:xfrm>
            <a:off x="1429789" y="3383747"/>
            <a:ext cx="5577840" cy="310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088020" y="2304187"/>
            <a:ext cx="8218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“Escolas que são asas não amam pássaros engaiolados. O que elas amam são pássaros em voo. Existem para dar aos pássaros coragem para voar. Ensinar o voo, isso elas não podem fazer, porque o voo já nasce dentro dos pássaros. O voo não pode ser ensinado. Só pode ser encorajado”.</a:t>
            </a:r>
          </a:p>
          <a:p>
            <a:pPr algn="r"/>
            <a:r>
              <a:rPr lang="pt-PT" b="1" dirty="0"/>
              <a:t>	</a:t>
            </a:r>
            <a:r>
              <a:rPr lang="pt-PT" sz="1400" i="1" dirty="0"/>
              <a:t>Rubem Alves</a:t>
            </a:r>
            <a:endParaRPr lang="pt-PT" sz="1400" dirty="0"/>
          </a:p>
          <a:p>
            <a:r>
              <a:rPr lang="pt-PT" b="1" dirty="0"/>
              <a:t> 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9465"/>
          <a:stretch/>
        </p:blipFill>
        <p:spPr>
          <a:xfrm>
            <a:off x="3740727" y="4058514"/>
            <a:ext cx="2675506" cy="19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6783" y="1260656"/>
            <a:ext cx="8596668" cy="2595460"/>
          </a:xfrm>
        </p:spPr>
        <p:txBody>
          <a:bodyPr/>
          <a:lstStyle/>
          <a:p>
            <a:pPr algn="ctr"/>
            <a:r>
              <a:rPr lang="pt-PT" dirty="0" smtClean="0"/>
              <a:t>AGRADECIMENTOS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31036" y="3960289"/>
            <a:ext cx="8596668" cy="1858620"/>
          </a:xfrm>
        </p:spPr>
        <p:txBody>
          <a:bodyPr>
            <a:normAutofit fontScale="77500" lnSpcReduction="20000"/>
          </a:bodyPr>
          <a:lstStyle/>
          <a:p>
            <a:endParaRPr lang="pt-PT" dirty="0" smtClean="0"/>
          </a:p>
          <a:p>
            <a:r>
              <a:rPr lang="pt-PT" dirty="0"/>
              <a:t> </a:t>
            </a:r>
            <a:r>
              <a:rPr lang="pt-PT" sz="4000" dirty="0" smtClean="0"/>
              <a:t>GAOPSER</a:t>
            </a:r>
          </a:p>
          <a:p>
            <a:r>
              <a:rPr lang="pt-PT" sz="4000" dirty="0" smtClean="0"/>
              <a:t>Delegação Escolar de Câmara de Lobos</a:t>
            </a:r>
          </a:p>
          <a:p>
            <a:r>
              <a:rPr lang="pt-PT" sz="4000" dirty="0" smtClean="0"/>
              <a:t>Câmara Municipal de Câmara de Lobos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33776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17964"/>
          </a:xfrm>
        </p:spPr>
        <p:txBody>
          <a:bodyPr>
            <a:normAutofit fontScale="90000"/>
          </a:bodyPr>
          <a:lstStyle/>
          <a:p>
            <a:pPr algn="ctr"/>
            <a:r>
              <a:rPr lang="pt-PT" sz="5300" dirty="0" smtClean="0"/>
              <a:t>Ano Letivo 2015/2016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1.ª fase ciclo avaliativo = </a:t>
            </a:r>
            <a:r>
              <a:rPr lang="pt-PT" sz="3100" dirty="0" smtClean="0"/>
              <a:t>1.º </a:t>
            </a:r>
            <a:r>
              <a:rPr lang="pt-PT" sz="3100" dirty="0"/>
              <a:t>ano de implementação do PEE</a:t>
            </a:r>
            <a:br>
              <a:rPr lang="pt-PT" sz="3100" dirty="0"/>
            </a:br>
            <a:r>
              <a:rPr lang="pt-PT" sz="3100" dirty="0" smtClean="0"/>
              <a:t/>
            </a:r>
            <a:br>
              <a:rPr lang="pt-PT" sz="3100" dirty="0" smtClean="0"/>
            </a:br>
            <a:endParaRPr lang="pt-PT" sz="31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2469347"/>
            <a:ext cx="8596668" cy="3880773"/>
          </a:xfrm>
        </p:spPr>
        <p:txBody>
          <a:bodyPr>
            <a:normAutofit/>
          </a:bodyPr>
          <a:lstStyle/>
          <a:p>
            <a:r>
              <a:rPr lang="pt-PT" sz="4000" b="1" i="1" u="sng" dirty="0" smtClean="0"/>
              <a:t>Como nos </a:t>
            </a:r>
            <a:r>
              <a:rPr lang="pt-PT" sz="4000" b="1" i="1" u="sng" dirty="0" smtClean="0"/>
              <a:t>sentimos no início?</a:t>
            </a:r>
            <a:endParaRPr lang="pt-PT" sz="4000" b="1" i="1" u="sng" dirty="0" smtClean="0"/>
          </a:p>
          <a:p>
            <a:pPr marL="0" indent="0">
              <a:buNone/>
            </a:pPr>
            <a:endParaRPr lang="pt-PT" sz="4000" b="1" i="1" u="sng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8" y="3217025"/>
            <a:ext cx="6966066" cy="31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17964"/>
          </a:xfrm>
        </p:spPr>
        <p:txBody>
          <a:bodyPr>
            <a:normAutofit fontScale="90000"/>
          </a:bodyPr>
          <a:lstStyle/>
          <a:p>
            <a:pPr algn="ctr"/>
            <a:r>
              <a:rPr lang="pt-PT" sz="5300" dirty="0" smtClean="0"/>
              <a:t>Ano Letivo 2015/2016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1.ª fase ciclo avaliativo = </a:t>
            </a:r>
            <a:r>
              <a:rPr lang="pt-PT" sz="3100" dirty="0" smtClean="0"/>
              <a:t>1.º </a:t>
            </a:r>
            <a:r>
              <a:rPr lang="pt-PT" sz="3100" dirty="0"/>
              <a:t>ano de implementação do PEE</a:t>
            </a:r>
            <a:br>
              <a:rPr lang="pt-PT" sz="3100" dirty="0"/>
            </a:br>
            <a:r>
              <a:rPr lang="pt-PT" sz="3100" dirty="0" smtClean="0"/>
              <a:t/>
            </a:r>
            <a:br>
              <a:rPr lang="pt-PT" sz="3100" dirty="0" smtClean="0"/>
            </a:br>
            <a:endParaRPr lang="pt-PT" sz="31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2469347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pt-PT" sz="4000" b="1" i="1" u="sng" dirty="0" smtClean="0"/>
              <a:t>Como nos </a:t>
            </a:r>
            <a:r>
              <a:rPr lang="pt-PT" sz="4000" b="1" i="1" u="sng" dirty="0" smtClean="0"/>
              <a:t>sentimos?</a:t>
            </a:r>
            <a:endParaRPr lang="pt-PT" sz="4000" b="1" i="1" u="sng" dirty="0" smtClean="0"/>
          </a:p>
          <a:p>
            <a:pPr algn="just"/>
            <a:r>
              <a:rPr lang="pt-PT" sz="2800" i="1" dirty="0"/>
              <a:t>Com </a:t>
            </a:r>
            <a:r>
              <a:rPr lang="pt-PT" sz="2800" i="1" dirty="0" smtClean="0"/>
              <a:t>dúvidas (“Por que razão avaliar a nossa escola?”, “Como nos vamos organizar?”)</a:t>
            </a:r>
            <a:endParaRPr lang="pt-PT" sz="2800" i="1" dirty="0"/>
          </a:p>
          <a:p>
            <a:pPr algn="just"/>
            <a:r>
              <a:rPr lang="pt-PT" sz="2800" i="1" dirty="0" smtClean="0"/>
              <a:t>Pouco confiantes (“Seremos objetivos e capazes?”)</a:t>
            </a:r>
          </a:p>
          <a:p>
            <a:pPr algn="just"/>
            <a:r>
              <a:rPr lang="pt-PT" sz="2800" i="1" dirty="0" smtClean="0"/>
              <a:t>Pouco preparados (“Como fazê-lo se temos pouca experiência no domínio das técnicas de avaliação?”)</a:t>
            </a:r>
          </a:p>
          <a:p>
            <a:pPr algn="just"/>
            <a:r>
              <a:rPr lang="pt-PT" sz="2800" i="1" dirty="0" smtClean="0"/>
              <a:t>Preocupados (“Estamos preparados para reconhecer e aceitar as conclusões da autoavaliação?”)</a:t>
            </a:r>
            <a:endParaRPr lang="pt-PT" sz="2800" i="1" dirty="0"/>
          </a:p>
        </p:txBody>
      </p:sp>
    </p:spTree>
    <p:extLst>
      <p:ext uri="{BB962C8B-B14F-4D97-AF65-F5344CB8AC3E}">
        <p14:creationId xmlns:p14="http://schemas.microsoft.com/office/powerpoint/2010/main" val="14510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t-PT" sz="5400" dirty="0" smtClean="0"/>
              <a:t>1.ª Fase do Ciclo Avaliativo</a:t>
            </a:r>
            <a:endParaRPr lang="pt-PT" sz="540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>Ano Letivo </a:t>
            </a:r>
            <a:r>
              <a:rPr lang="pt-PT" sz="1600" b="1" dirty="0" smtClean="0">
                <a:solidFill>
                  <a:schemeClr val="accent1">
                    <a:lumMod val="75000"/>
                  </a:schemeClr>
                </a:solidFill>
              </a:rPr>
              <a:t>2015/2016 </a:t>
            </a:r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>1.º ano de implementação do PEE</a:t>
            </a:r>
          </a:p>
        </p:txBody>
      </p:sp>
      <p:graphicFrame>
        <p:nvGraphicFramePr>
          <p:cNvPr id="8" name="Marcador de Posição de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6766580"/>
              </p:ext>
            </p:extLst>
          </p:nvPr>
        </p:nvGraphicFramePr>
        <p:xfrm>
          <a:off x="1476107" y="2737245"/>
          <a:ext cx="2657662" cy="3972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662">
                  <a:extLst>
                    <a:ext uri="{9D8B030D-6E8A-4147-A177-3AD203B41FA5}">
                      <a16:colId xmlns:a16="http://schemas.microsoft.com/office/drawing/2014/main" val="1835084228"/>
                    </a:ext>
                  </a:extLst>
                </a:gridCol>
              </a:tblGrid>
              <a:tr h="687397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Autoavaliação</a:t>
                      </a:r>
                    </a:p>
                    <a:p>
                      <a:pPr algn="ctr"/>
                      <a:r>
                        <a:rPr lang="pt-PT" dirty="0" smtClean="0"/>
                        <a:t>=</a:t>
                      </a:r>
                    </a:p>
                    <a:p>
                      <a:pPr algn="ctr"/>
                      <a:r>
                        <a:rPr lang="pt-PT" dirty="0" smtClean="0"/>
                        <a:t>Projeto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753673"/>
                  </a:ext>
                </a:extLst>
              </a:tr>
              <a:tr h="737273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Recolha e Análise documental</a:t>
                      </a:r>
                    </a:p>
                    <a:p>
                      <a:pPr algn="ctr"/>
                      <a:r>
                        <a:rPr lang="pt-PT" dirty="0" smtClean="0"/>
                        <a:t>+</a:t>
                      </a:r>
                    </a:p>
                    <a:p>
                      <a:pPr algn="ctr"/>
                      <a:r>
                        <a:rPr lang="pt-PT" dirty="0" smtClean="0"/>
                        <a:t>Realização e Análise inquéritos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285725"/>
                  </a:ext>
                </a:extLst>
              </a:tr>
              <a:tr h="31332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Diagnóstico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14844"/>
                  </a:ext>
                </a:extLst>
              </a:tr>
              <a:tr h="529455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Impacto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45230"/>
                  </a:ext>
                </a:extLst>
              </a:tr>
              <a:tr h="70031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Constrangimentos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75778"/>
                  </a:ext>
                </a:extLst>
              </a:tr>
            </a:tbl>
          </a:graphicData>
        </a:graphic>
      </p:graphicFrame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PT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13" name="Seta curvada à direita 12"/>
          <p:cNvSpPr/>
          <p:nvPr/>
        </p:nvSpPr>
        <p:spPr>
          <a:xfrm>
            <a:off x="1029564" y="4683627"/>
            <a:ext cx="432262" cy="5101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Seta curvada à direita 14"/>
          <p:cNvSpPr/>
          <p:nvPr/>
        </p:nvSpPr>
        <p:spPr>
          <a:xfrm>
            <a:off x="1020622" y="5370428"/>
            <a:ext cx="432262" cy="5232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4203965" y="6137342"/>
            <a:ext cx="605252" cy="315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22" name="Marcador de Posição de Conteúd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346962"/>
              </p:ext>
            </p:extLst>
          </p:nvPr>
        </p:nvGraphicFramePr>
        <p:xfrm>
          <a:off x="4828001" y="5116816"/>
          <a:ext cx="463176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1766">
                  <a:extLst>
                    <a:ext uri="{9D8B030D-6E8A-4147-A177-3AD203B41FA5}">
                      <a16:colId xmlns:a16="http://schemas.microsoft.com/office/drawing/2014/main" val="2829819485"/>
                    </a:ext>
                  </a:extLst>
                </a:gridCol>
              </a:tblGrid>
              <a:tr h="314474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684452"/>
                  </a:ext>
                </a:extLst>
              </a:tr>
              <a:tr h="1231690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pt-P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t-P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pt-PT" sz="1400" dirty="0" smtClean="0"/>
                        <a:t>Extensão do Referencial Comum de Avaliação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PT" sz="1400" dirty="0" smtClean="0"/>
                        <a:t>Escolha dos elementos da EO (titulares de turma)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1400" dirty="0" smtClean="0"/>
                        <a:t>Incompatibilidade</a:t>
                      </a:r>
                      <a:r>
                        <a:rPr lang="pt-PT" sz="1400" baseline="0" dirty="0" smtClean="0"/>
                        <a:t> de horários dos elementos da EO e ausência de carga horária específica</a:t>
                      </a:r>
                      <a:endParaRPr lang="pt-PT" sz="14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PT" sz="1400" dirty="0" smtClean="0"/>
                        <a:t>Cumprimento de prazos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pt-PT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pt-PT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390779"/>
                  </a:ext>
                </a:extLst>
              </a:tr>
            </a:tbl>
          </a:graphicData>
        </a:graphic>
      </p:graphicFrame>
      <p:sp>
        <p:nvSpPr>
          <p:cNvPr id="16" name="Seta para a direita 15"/>
          <p:cNvSpPr/>
          <p:nvPr/>
        </p:nvSpPr>
        <p:spPr>
          <a:xfrm>
            <a:off x="4169394" y="3963470"/>
            <a:ext cx="605252" cy="315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4861368" y="3848793"/>
            <a:ext cx="456503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- </a:t>
            </a:r>
            <a:r>
              <a:rPr lang="pt-PT" sz="1400" dirty="0">
                <a:solidFill>
                  <a:schemeClr val="dk1"/>
                </a:solidFill>
              </a:rPr>
              <a:t>Dimensões fixadas no Referencial Comum de </a:t>
            </a:r>
            <a:r>
              <a:rPr lang="pt-PT" sz="1400" dirty="0" smtClean="0">
                <a:solidFill>
                  <a:schemeClr val="dk1"/>
                </a:solidFill>
              </a:rPr>
              <a:t>Avaliação de Escolas (modelo proposto pela tutela)</a:t>
            </a:r>
            <a:endParaRPr lang="pt-PT" sz="1400" dirty="0">
              <a:solidFill>
                <a:schemeClr val="dk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861368" y="4898378"/>
            <a:ext cx="47076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solidFill>
                  <a:schemeClr val="dk1"/>
                </a:solidFill>
              </a:rPr>
              <a:t>Consciência sobre </a:t>
            </a:r>
            <a:r>
              <a:rPr lang="pt-PT" sz="1400" dirty="0" smtClean="0">
                <a:solidFill>
                  <a:schemeClr val="dk1"/>
                </a:solidFill>
              </a:rPr>
              <a:t>os pontos fortes, os pontos fracos e as </a:t>
            </a:r>
            <a:r>
              <a:rPr lang="pt-PT" sz="1400" dirty="0">
                <a:solidFill>
                  <a:schemeClr val="dk1"/>
                </a:solidFill>
              </a:rPr>
              <a:t>áreas que mereciam maior intervenção</a:t>
            </a:r>
          </a:p>
          <a:p>
            <a:endParaRPr lang="pt-PT" dirty="0"/>
          </a:p>
        </p:txBody>
      </p:sp>
      <p:sp>
        <p:nvSpPr>
          <p:cNvPr id="12" name="Chaveta à direita 11"/>
          <p:cNvSpPr/>
          <p:nvPr/>
        </p:nvSpPr>
        <p:spPr>
          <a:xfrm>
            <a:off x="4364181" y="5100434"/>
            <a:ext cx="199505" cy="721026"/>
          </a:xfrm>
          <a:prstGeom prst="rightBrace">
            <a:avLst>
              <a:gd name="adj1" fmla="val 75000"/>
              <a:gd name="adj2" fmla="val 50000"/>
            </a:avLst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4183777" y="3082717"/>
            <a:ext cx="605252" cy="315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/>
          <p:cNvSpPr txBox="1"/>
          <p:nvPr/>
        </p:nvSpPr>
        <p:spPr>
          <a:xfrm>
            <a:off x="4861367" y="2758270"/>
            <a:ext cx="4565033" cy="1015663"/>
          </a:xfrm>
          <a:prstGeom prst="rect">
            <a:avLst/>
          </a:prstGeom>
          <a:solidFill>
            <a:srgbClr val="15B0E1">
              <a:alpha val="78039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>
                <a:solidFill>
                  <a:schemeClr val="bg1"/>
                </a:solidFill>
              </a:rPr>
              <a:t>- </a:t>
            </a:r>
            <a:r>
              <a:rPr lang="pt-PT" sz="1400" b="1" dirty="0" smtClean="0">
                <a:solidFill>
                  <a:schemeClr val="bg1"/>
                </a:solidFill>
              </a:rPr>
              <a:t>Uma obrigatoriedade legal, que implicava uma </a:t>
            </a:r>
            <a:r>
              <a:rPr lang="pt-PT" sz="1400" b="1" dirty="0">
                <a:solidFill>
                  <a:schemeClr val="bg1"/>
                </a:solidFill>
              </a:rPr>
              <a:t>carga </a:t>
            </a:r>
            <a:r>
              <a:rPr lang="pt-PT" sz="1400" b="1" dirty="0" smtClean="0">
                <a:solidFill>
                  <a:schemeClr val="bg1"/>
                </a:solidFill>
              </a:rPr>
              <a:t>extraordinária </a:t>
            </a:r>
            <a:r>
              <a:rPr lang="pt-PT" sz="1400" b="1" dirty="0">
                <a:solidFill>
                  <a:schemeClr val="bg1"/>
                </a:solidFill>
              </a:rPr>
              <a:t>de trabalho para </a:t>
            </a:r>
            <a:r>
              <a:rPr lang="pt-PT" sz="1400" b="1" dirty="0" smtClean="0">
                <a:solidFill>
                  <a:schemeClr val="bg1"/>
                </a:solidFill>
              </a:rPr>
              <a:t>impulsionar a melhoria do serviço prestado e que tinha de ser cumprida num determinado prazo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17" name="Seta curvada à direita 16"/>
          <p:cNvSpPr/>
          <p:nvPr/>
        </p:nvSpPr>
        <p:spPr>
          <a:xfrm>
            <a:off x="1020622" y="5893724"/>
            <a:ext cx="432262" cy="5232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0" grpId="0" animBg="1"/>
      <p:bldP spid="11" grpId="0"/>
      <p:bldP spid="12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t-PT" sz="5400" dirty="0" smtClean="0"/>
              <a:t>2.ª </a:t>
            </a:r>
            <a:r>
              <a:rPr lang="pt-PT" sz="5400" dirty="0"/>
              <a:t>Fase do Ciclo Avaliativo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>Ano Letivo </a:t>
            </a:r>
            <a:r>
              <a:rPr lang="pt-PT" sz="1600" b="1" dirty="0" smtClean="0">
                <a:solidFill>
                  <a:schemeClr val="accent1">
                    <a:lumMod val="75000"/>
                  </a:schemeClr>
                </a:solidFill>
              </a:rPr>
              <a:t>2016/2017</a:t>
            </a:r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sz="1600" b="1" dirty="0" smtClean="0">
                <a:solidFill>
                  <a:schemeClr val="accent1">
                    <a:lumMod val="75000"/>
                  </a:schemeClr>
                </a:solidFill>
              </a:rPr>
              <a:t>2.º </a:t>
            </a:r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>ano de implementação do PEE</a:t>
            </a:r>
          </a:p>
        </p:txBody>
      </p:sp>
      <p:graphicFrame>
        <p:nvGraphicFramePr>
          <p:cNvPr id="8" name="Marcador de Posição de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3179781"/>
              </p:ext>
            </p:extLst>
          </p:nvPr>
        </p:nvGraphicFramePr>
        <p:xfrm>
          <a:off x="1476106" y="2737245"/>
          <a:ext cx="3137457" cy="3719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457">
                  <a:extLst>
                    <a:ext uri="{9D8B030D-6E8A-4147-A177-3AD203B41FA5}">
                      <a16:colId xmlns:a16="http://schemas.microsoft.com/office/drawing/2014/main" val="1835084228"/>
                    </a:ext>
                  </a:extLst>
                </a:gridCol>
              </a:tblGrid>
              <a:tr h="779039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Autoavaliação</a:t>
                      </a:r>
                    </a:p>
                    <a:p>
                      <a:pPr algn="ctr"/>
                      <a:r>
                        <a:rPr lang="pt-PT" dirty="0" smtClean="0"/>
                        <a:t>=</a:t>
                      </a:r>
                    </a:p>
                    <a:p>
                      <a:pPr algn="ctr"/>
                      <a:r>
                        <a:rPr lang="pt-PT" dirty="0" smtClean="0"/>
                        <a:t>Processo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753673"/>
                  </a:ext>
                </a:extLst>
              </a:tr>
              <a:tr h="82060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Divulgação das conclusões do relatório de autoavaliação à comunidade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852689"/>
                  </a:ext>
                </a:extLst>
              </a:tr>
              <a:tr h="72916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Reestruturação do relatório de autoavaliação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285725"/>
                  </a:ext>
                </a:extLst>
              </a:tr>
              <a:tr h="52134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Definição de prioridades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32131"/>
                  </a:ext>
                </a:extLst>
              </a:tr>
              <a:tr h="529455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Proposta de produzir</a:t>
                      </a:r>
                      <a:r>
                        <a:rPr lang="pt-PT" baseline="0" dirty="0" smtClean="0"/>
                        <a:t> um “Plano de Melhoria”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45230"/>
                  </a:ext>
                </a:extLst>
              </a:tr>
            </a:tbl>
          </a:graphicData>
        </a:graphic>
      </p:graphicFrame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PT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13" name="Seta curvada à direita 12"/>
          <p:cNvSpPr/>
          <p:nvPr/>
        </p:nvSpPr>
        <p:spPr>
          <a:xfrm>
            <a:off x="1043845" y="4346491"/>
            <a:ext cx="432262" cy="5101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Seta curvada à direita 13"/>
          <p:cNvSpPr/>
          <p:nvPr/>
        </p:nvSpPr>
        <p:spPr>
          <a:xfrm>
            <a:off x="1043845" y="5144751"/>
            <a:ext cx="432262" cy="4475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4803730" y="4774064"/>
            <a:ext cx="605252" cy="315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0"/>
          <p:cNvSpPr txBox="1"/>
          <p:nvPr/>
        </p:nvSpPr>
        <p:spPr>
          <a:xfrm>
            <a:off x="5485611" y="4559976"/>
            <a:ext cx="4173777" cy="584775"/>
          </a:xfrm>
          <a:prstGeom prst="rect">
            <a:avLst/>
          </a:prstGeom>
          <a:solidFill>
            <a:srgbClr val="E4F6FC">
              <a:alpha val="56863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1400" dirty="0" smtClean="0"/>
              <a:t>Consolidação da análise</a:t>
            </a:r>
            <a:r>
              <a:rPr lang="pt-PT" dirty="0"/>
              <a:t> </a:t>
            </a:r>
            <a:r>
              <a:rPr lang="pt-PT" sz="1400" dirty="0" smtClean="0"/>
              <a:t>realizada, </a:t>
            </a:r>
            <a:r>
              <a:rPr lang="pt-PT" sz="1400" dirty="0"/>
              <a:t>aprofundando as dimensões e componentes do </a:t>
            </a:r>
            <a:r>
              <a:rPr lang="pt-PT" sz="1400" dirty="0" smtClean="0"/>
              <a:t>referencial</a:t>
            </a:r>
            <a:endParaRPr lang="pt-PT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456482" y="5330702"/>
            <a:ext cx="417377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1400" dirty="0" smtClean="0"/>
              <a:t>Incidência sobre os aspetos </a:t>
            </a:r>
            <a:r>
              <a:rPr lang="pt-PT" sz="1400" dirty="0"/>
              <a:t>passíveis de melhoria que dependiam da nossa </a:t>
            </a:r>
            <a:r>
              <a:rPr lang="pt-PT" sz="1400" dirty="0" smtClean="0"/>
              <a:t>ação</a:t>
            </a:r>
            <a:endParaRPr lang="pt-PT" sz="1400" dirty="0"/>
          </a:p>
        </p:txBody>
      </p:sp>
      <p:sp>
        <p:nvSpPr>
          <p:cNvPr id="15" name="Seta para a direita 14"/>
          <p:cNvSpPr/>
          <p:nvPr/>
        </p:nvSpPr>
        <p:spPr>
          <a:xfrm>
            <a:off x="4805544" y="5450052"/>
            <a:ext cx="605252" cy="315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 para a direita 18"/>
          <p:cNvSpPr/>
          <p:nvPr/>
        </p:nvSpPr>
        <p:spPr>
          <a:xfrm>
            <a:off x="4785757" y="6066662"/>
            <a:ext cx="605252" cy="315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/>
          <p:cNvSpPr txBox="1"/>
          <p:nvPr/>
        </p:nvSpPr>
        <p:spPr>
          <a:xfrm>
            <a:off x="5497041" y="6083080"/>
            <a:ext cx="417377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1400" dirty="0" smtClean="0"/>
              <a:t>Como fazê-lo???</a:t>
            </a:r>
            <a:endParaRPr lang="pt-PT" sz="1400" dirty="0"/>
          </a:p>
        </p:txBody>
      </p:sp>
      <p:sp>
        <p:nvSpPr>
          <p:cNvPr id="23" name="Seta para a direita 22"/>
          <p:cNvSpPr/>
          <p:nvPr/>
        </p:nvSpPr>
        <p:spPr>
          <a:xfrm>
            <a:off x="4803730" y="3895073"/>
            <a:ext cx="605252" cy="315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aixaDeTexto 23"/>
          <p:cNvSpPr txBox="1"/>
          <p:nvPr/>
        </p:nvSpPr>
        <p:spPr>
          <a:xfrm>
            <a:off x="5497041" y="3760626"/>
            <a:ext cx="4173777" cy="738664"/>
          </a:xfrm>
          <a:prstGeom prst="rect">
            <a:avLst/>
          </a:prstGeom>
          <a:solidFill>
            <a:srgbClr val="E4F6FC">
              <a:alpha val="56863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1400" dirty="0" smtClean="0"/>
              <a:t>- Reunião com os Encarregados de Educação e reunião com o PND, no início do ano letivo</a:t>
            </a:r>
          </a:p>
          <a:p>
            <a:pPr algn="just"/>
            <a:r>
              <a:rPr lang="pt-PT" sz="1400" dirty="0" smtClean="0"/>
              <a:t>- Publicação na página web da escola</a:t>
            </a:r>
            <a:endParaRPr lang="pt-PT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602778" y="2953825"/>
            <a:ext cx="33673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Contínuo e sistemático</a:t>
            </a:r>
            <a:endParaRPr lang="pt-PT" dirty="0"/>
          </a:p>
        </p:txBody>
      </p:sp>
      <p:sp>
        <p:nvSpPr>
          <p:cNvPr id="25" name="Seta para a direita 24"/>
          <p:cNvSpPr/>
          <p:nvPr/>
        </p:nvSpPr>
        <p:spPr>
          <a:xfrm>
            <a:off x="4763787" y="3007275"/>
            <a:ext cx="605252" cy="315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Seta curvada à direita 21"/>
          <p:cNvSpPr/>
          <p:nvPr/>
        </p:nvSpPr>
        <p:spPr>
          <a:xfrm>
            <a:off x="1043845" y="5718301"/>
            <a:ext cx="432262" cy="4475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2" grpId="0" animBg="1"/>
      <p:bldP spid="15" grpId="0" animBg="1"/>
      <p:bldP spid="19" grpId="0" animBg="1"/>
      <p:bldP spid="20" grpId="0" animBg="1"/>
      <p:bldP spid="23" grpId="0" animBg="1"/>
      <p:bldP spid="24" grpId="0" animBg="1"/>
      <p:bldP spid="18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t-PT" sz="5400" dirty="0" smtClean="0"/>
              <a:t>3.ª </a:t>
            </a:r>
            <a:r>
              <a:rPr lang="pt-PT" sz="5400" dirty="0"/>
              <a:t>Fase do Ciclo Avaliativo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>Ano Letivo </a:t>
            </a:r>
            <a:r>
              <a:rPr lang="pt-PT" sz="1600" b="1" dirty="0" smtClean="0">
                <a:solidFill>
                  <a:schemeClr val="accent1">
                    <a:lumMod val="75000"/>
                  </a:schemeClr>
                </a:solidFill>
              </a:rPr>
              <a:t>2017/2018</a:t>
            </a:r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pt-PT" sz="1600" b="1" dirty="0" smtClean="0">
                <a:solidFill>
                  <a:schemeClr val="accent1">
                    <a:lumMod val="75000"/>
                  </a:schemeClr>
                </a:solidFill>
              </a:rPr>
              <a:t>.º </a:t>
            </a:r>
            <a:r>
              <a:rPr lang="pt-PT" sz="1600" b="1" dirty="0">
                <a:solidFill>
                  <a:schemeClr val="accent1">
                    <a:lumMod val="75000"/>
                  </a:schemeClr>
                </a:solidFill>
              </a:rPr>
              <a:t>ano de implementação do PEE</a:t>
            </a:r>
          </a:p>
        </p:txBody>
      </p:sp>
      <p:graphicFrame>
        <p:nvGraphicFramePr>
          <p:cNvPr id="8" name="Marcador de Posição de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0197253"/>
              </p:ext>
            </p:extLst>
          </p:nvPr>
        </p:nvGraphicFramePr>
        <p:xfrm>
          <a:off x="1476106" y="2737245"/>
          <a:ext cx="3137457" cy="3704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457">
                  <a:extLst>
                    <a:ext uri="{9D8B030D-6E8A-4147-A177-3AD203B41FA5}">
                      <a16:colId xmlns:a16="http://schemas.microsoft.com/office/drawing/2014/main" val="1835084228"/>
                    </a:ext>
                  </a:extLst>
                </a:gridCol>
              </a:tblGrid>
              <a:tr h="687397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Autoavaliação</a:t>
                      </a:r>
                    </a:p>
                    <a:p>
                      <a:pPr algn="ctr"/>
                      <a:r>
                        <a:rPr lang="pt-PT" dirty="0" smtClean="0"/>
                        <a:t>=</a:t>
                      </a:r>
                    </a:p>
                    <a:p>
                      <a:pPr algn="ctr"/>
                      <a:r>
                        <a:rPr lang="pt-PT" dirty="0" smtClean="0"/>
                        <a:t>Processo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753673"/>
                  </a:ext>
                </a:extLst>
              </a:tr>
              <a:tr h="687397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Organização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852689"/>
                  </a:ext>
                </a:extLst>
              </a:tr>
              <a:tr h="73727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Produção</a:t>
                      </a:r>
                      <a:r>
                        <a:rPr lang="pt-PT" baseline="0" dirty="0" smtClean="0"/>
                        <a:t> de um “Plano de Melhoria”</a:t>
                      </a:r>
                      <a:endParaRPr lang="pt-PT" dirty="0" smtClean="0"/>
                    </a:p>
                    <a:p>
                      <a:pPr algn="ctr"/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285725"/>
                  </a:ext>
                </a:extLst>
              </a:tr>
              <a:tr h="737273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Criação de</a:t>
                      </a:r>
                      <a:r>
                        <a:rPr lang="pt-PT" baseline="0" dirty="0" smtClean="0"/>
                        <a:t> guiões de inquérito</a:t>
                      </a:r>
                    </a:p>
                    <a:p>
                      <a:pPr algn="ctr"/>
                      <a:r>
                        <a:rPr lang="pt-PT" baseline="0" dirty="0" smtClean="0"/>
                        <a:t>Realização de inquéritos</a:t>
                      </a:r>
                    </a:p>
                    <a:p>
                      <a:pPr algn="ctr"/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PT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13" name="Seta curvada à direita 12"/>
          <p:cNvSpPr/>
          <p:nvPr/>
        </p:nvSpPr>
        <p:spPr>
          <a:xfrm>
            <a:off x="1043845" y="4186562"/>
            <a:ext cx="432262" cy="5101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02778" y="2953825"/>
            <a:ext cx="33673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Contínuo e sistemático</a:t>
            </a:r>
            <a:endParaRPr lang="pt-PT" dirty="0"/>
          </a:p>
        </p:txBody>
      </p:sp>
      <p:sp>
        <p:nvSpPr>
          <p:cNvPr id="16" name="Seta para a direita 15"/>
          <p:cNvSpPr/>
          <p:nvPr/>
        </p:nvSpPr>
        <p:spPr>
          <a:xfrm>
            <a:off x="4785757" y="2967828"/>
            <a:ext cx="605252" cy="315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a direita 16"/>
          <p:cNvSpPr/>
          <p:nvPr/>
        </p:nvSpPr>
        <p:spPr>
          <a:xfrm>
            <a:off x="4774283" y="4749403"/>
            <a:ext cx="605252" cy="315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a direita 11"/>
          <p:cNvSpPr/>
          <p:nvPr/>
        </p:nvSpPr>
        <p:spPr>
          <a:xfrm>
            <a:off x="4774283" y="3829810"/>
            <a:ext cx="605252" cy="315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5540254" y="3396966"/>
            <a:ext cx="4173777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1400" dirty="0" smtClean="0"/>
              <a:t>- Constituição de uma equipa de três elementos do conselho escolar (2 docentes da AEC e 1 Técnica Superior de Biblioteca) + Diretora</a:t>
            </a:r>
          </a:p>
          <a:p>
            <a:pPr algn="just"/>
            <a:r>
              <a:rPr lang="pt-PT" sz="1400" dirty="0" smtClean="0"/>
              <a:t>- Criação de 2 horas semanais coincidentes no horário dos elementos da EO </a:t>
            </a:r>
            <a:endParaRPr lang="pt-PT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499038" y="4649641"/>
            <a:ext cx="417377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1400" dirty="0" smtClean="0"/>
              <a:t>Necessidade de articular o Projeto Educativo e o Plano Anual de Atividades (atendendo também às prioridades </a:t>
            </a:r>
            <a:r>
              <a:rPr lang="pt-PT" sz="1400" dirty="0" smtClean="0"/>
              <a:t>definidas)</a:t>
            </a:r>
            <a:endParaRPr lang="pt-PT" sz="1400" dirty="0" smtClean="0"/>
          </a:p>
          <a:p>
            <a:pPr marL="285750" indent="-285750" algn="just">
              <a:buFontTx/>
              <a:buChar char="-"/>
            </a:pPr>
            <a:r>
              <a:rPr lang="pt-PT" sz="1400" dirty="0" smtClean="0"/>
              <a:t>Criação </a:t>
            </a:r>
            <a:r>
              <a:rPr lang="pt-PT" sz="1400" dirty="0"/>
              <a:t>de instrumentos para monitorizar esses </a:t>
            </a:r>
            <a:r>
              <a:rPr lang="pt-PT" sz="1400" dirty="0" smtClean="0"/>
              <a:t>documentos</a:t>
            </a:r>
            <a:endParaRPr lang="pt-PT" sz="1400" dirty="0"/>
          </a:p>
          <a:p>
            <a:pPr marL="285750" indent="-285750" algn="just">
              <a:buFontTx/>
              <a:buChar char="-"/>
            </a:pPr>
            <a:r>
              <a:rPr lang="pt-PT" sz="1400" dirty="0" smtClean="0"/>
              <a:t>Criação de adenda ao PE</a:t>
            </a:r>
          </a:p>
        </p:txBody>
      </p:sp>
      <p:sp>
        <p:nvSpPr>
          <p:cNvPr id="14" name="Seta curvada à direita 13"/>
          <p:cNvSpPr/>
          <p:nvPr/>
        </p:nvSpPr>
        <p:spPr>
          <a:xfrm>
            <a:off x="1003527" y="5087073"/>
            <a:ext cx="472579" cy="5101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2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085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t-PT" sz="4800" dirty="0" smtClean="0"/>
              <a:t>Adenda criada ao PEE</a:t>
            </a:r>
            <a:endParaRPr lang="pt-PT" sz="4800" dirty="0"/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9" y="2120800"/>
            <a:ext cx="3230264" cy="2529147"/>
          </a:xfrm>
        </p:spPr>
      </p:pic>
      <p:pic>
        <p:nvPicPr>
          <p:cNvPr id="10" name="Marcador de Posição de Conteúdo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54" y="2065795"/>
            <a:ext cx="5153068" cy="3978679"/>
          </a:xfrm>
        </p:spPr>
      </p:pic>
      <p:sp>
        <p:nvSpPr>
          <p:cNvPr id="17" name="CaixaDeTexto 16"/>
          <p:cNvSpPr txBox="1"/>
          <p:nvPr/>
        </p:nvSpPr>
        <p:spPr>
          <a:xfrm>
            <a:off x="5390595" y="2780743"/>
            <a:ext cx="1356015" cy="5325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390596" y="5049107"/>
            <a:ext cx="1356014" cy="5325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9" name="Seta para baixo 18"/>
          <p:cNvSpPr/>
          <p:nvPr/>
        </p:nvSpPr>
        <p:spPr>
          <a:xfrm rot="17452912">
            <a:off x="4854271" y="2562534"/>
            <a:ext cx="293234" cy="43641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Seta para baixo 19"/>
          <p:cNvSpPr/>
          <p:nvPr/>
        </p:nvSpPr>
        <p:spPr>
          <a:xfrm rot="17452912">
            <a:off x="4987841" y="5045663"/>
            <a:ext cx="293234" cy="43641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36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85" y="2442715"/>
            <a:ext cx="7116168" cy="3934374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t-PT" sz="4800" dirty="0" smtClean="0"/>
              <a:t>Articulação PEE e PAA</a:t>
            </a:r>
            <a:endParaRPr lang="pt-PT" sz="4800" dirty="0"/>
          </a:p>
        </p:txBody>
      </p:sp>
      <p:sp>
        <p:nvSpPr>
          <p:cNvPr id="2" name="Seta para a direita 1"/>
          <p:cNvSpPr/>
          <p:nvPr/>
        </p:nvSpPr>
        <p:spPr>
          <a:xfrm>
            <a:off x="1121482" y="3425320"/>
            <a:ext cx="443002" cy="28936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direita 12"/>
          <p:cNvSpPr/>
          <p:nvPr/>
        </p:nvSpPr>
        <p:spPr>
          <a:xfrm>
            <a:off x="6354740" y="3425319"/>
            <a:ext cx="443002" cy="28936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54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85" y="2557031"/>
            <a:ext cx="7116168" cy="370574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t-PT" sz="4800" dirty="0" smtClean="0"/>
              <a:t>Articulação PEE e PAA</a:t>
            </a:r>
            <a:endParaRPr lang="pt-PT" sz="4800" dirty="0"/>
          </a:p>
        </p:txBody>
      </p:sp>
      <p:sp>
        <p:nvSpPr>
          <p:cNvPr id="2" name="Seta para a direita 1"/>
          <p:cNvSpPr/>
          <p:nvPr/>
        </p:nvSpPr>
        <p:spPr>
          <a:xfrm>
            <a:off x="935028" y="3165922"/>
            <a:ext cx="443002" cy="28936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direita 12"/>
          <p:cNvSpPr/>
          <p:nvPr/>
        </p:nvSpPr>
        <p:spPr>
          <a:xfrm flipH="1">
            <a:off x="8060655" y="3746709"/>
            <a:ext cx="443002" cy="28936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40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1622</TotalTime>
  <Words>839</Words>
  <Application>Microsoft Office PowerPoint</Application>
  <PresentationFormat>Ecrã Panorâmico</PresentationFormat>
  <Paragraphs>120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 3</vt:lpstr>
      <vt:lpstr>Faceta</vt:lpstr>
      <vt:lpstr>Partilha de Boas Práticas em Autoavaliação de Escolas</vt:lpstr>
      <vt:lpstr>Ano Letivo 2015/2016 1.ª fase ciclo avaliativo = 1.º ano de implementação do PEE  </vt:lpstr>
      <vt:lpstr>Ano Letivo 2015/2016 1.ª fase ciclo avaliativo = 1.º ano de implementação do PEE  </vt:lpstr>
      <vt:lpstr>1.ª Fase do Ciclo Avaliativo</vt:lpstr>
      <vt:lpstr>2.ª Fase do Ciclo Avaliativo</vt:lpstr>
      <vt:lpstr>3.ª Fase do Ciclo Avaliativo</vt:lpstr>
      <vt:lpstr>Adenda criada ao PEE</vt:lpstr>
      <vt:lpstr>Articulação PEE e PAA</vt:lpstr>
      <vt:lpstr>Articulação PEE e PAA</vt:lpstr>
      <vt:lpstr>Articulação PEE e PAA</vt:lpstr>
      <vt:lpstr>Articulação PEE e PAA</vt:lpstr>
      <vt:lpstr>3.ª Fase do Ciclo Avaliativo</vt:lpstr>
      <vt:lpstr>4.ª Fase do Ciclo Avaliativo</vt:lpstr>
      <vt:lpstr>Reformulação de documentos</vt:lpstr>
      <vt:lpstr>Plano de ação 2018-2019</vt:lpstr>
      <vt:lpstr>Ano Letivo 2018/2019 4.ª fase ciclo avaliativo = 4.º ano de implementação do PEE  </vt:lpstr>
      <vt:lpstr>Apresentação do PowerPoint</vt:lpstr>
      <vt:lpstr>AGRADECIMENTOS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Aferição da Qualidade do Sistema Educativo Regional (Portaria nº 245/2014)</dc:title>
  <dc:creator>Utilizador do Windows</dc:creator>
  <cp:lastModifiedBy>Utilizador do Windows</cp:lastModifiedBy>
  <cp:revision>126</cp:revision>
  <dcterms:created xsi:type="dcterms:W3CDTF">2018-10-29T11:46:33Z</dcterms:created>
  <dcterms:modified xsi:type="dcterms:W3CDTF">2018-11-16T15:49:43Z</dcterms:modified>
</cp:coreProperties>
</file>