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33"/>
  </p:notesMasterIdLst>
  <p:sldIdLst>
    <p:sldId id="256" r:id="rId5"/>
    <p:sldId id="257" r:id="rId6"/>
    <p:sldId id="260" r:id="rId7"/>
    <p:sldId id="264" r:id="rId8"/>
    <p:sldId id="266" r:id="rId9"/>
    <p:sldId id="261" r:id="rId10"/>
    <p:sldId id="273" r:id="rId11"/>
    <p:sldId id="279" r:id="rId12"/>
    <p:sldId id="280" r:id="rId13"/>
    <p:sldId id="278" r:id="rId14"/>
    <p:sldId id="276" r:id="rId15"/>
    <p:sldId id="275" r:id="rId16"/>
    <p:sldId id="286" r:id="rId17"/>
    <p:sldId id="267" r:id="rId18"/>
    <p:sldId id="268" r:id="rId19"/>
    <p:sldId id="284" r:id="rId20"/>
    <p:sldId id="270" r:id="rId21"/>
    <p:sldId id="269" r:id="rId22"/>
    <p:sldId id="285" r:id="rId23"/>
    <p:sldId id="283" r:id="rId24"/>
    <p:sldId id="277" r:id="rId25"/>
    <p:sldId id="282" r:id="rId26"/>
    <p:sldId id="274" r:id="rId27"/>
    <p:sldId id="289" r:id="rId28"/>
    <p:sldId id="291" r:id="rId29"/>
    <p:sldId id="287" r:id="rId30"/>
    <p:sldId id="288" r:id="rId31"/>
    <p:sldId id="290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87"/>
    <p:restoredTop sz="94694"/>
  </p:normalViewPr>
  <p:slideViewPr>
    <p:cSldViewPr snapToGrid="0">
      <p:cViewPr varScale="1">
        <p:scale>
          <a:sx n="105" d="100"/>
          <a:sy n="105" d="100"/>
        </p:scale>
        <p:origin x="15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os Miguel Vasconcelos Ponte" userId="6ad13170-aebd-448b-8bcb-dd5cae43c54d" providerId="ADAL" clId="{D6AC5354-A709-E448-99EE-1BC7494D5789}"/>
    <pc:docChg chg="modSld">
      <pc:chgData name="Carlos Miguel Vasconcelos Ponte" userId="6ad13170-aebd-448b-8bcb-dd5cae43c54d" providerId="ADAL" clId="{D6AC5354-A709-E448-99EE-1BC7494D5789}" dt="2025-01-30T03:27:24.002" v="141" actId="1076"/>
      <pc:docMkLst>
        <pc:docMk/>
      </pc:docMkLst>
      <pc:sldChg chg="modSp mod">
        <pc:chgData name="Carlos Miguel Vasconcelos Ponte" userId="6ad13170-aebd-448b-8bcb-dd5cae43c54d" providerId="ADAL" clId="{D6AC5354-A709-E448-99EE-1BC7494D5789}" dt="2025-01-30T03:27:24.002" v="141" actId="1076"/>
        <pc:sldMkLst>
          <pc:docMk/>
          <pc:sldMk cId="2657375354" sldId="275"/>
        </pc:sldMkLst>
        <pc:spChg chg="mod">
          <ac:chgData name="Carlos Miguel Vasconcelos Ponte" userId="6ad13170-aebd-448b-8bcb-dd5cae43c54d" providerId="ADAL" clId="{D6AC5354-A709-E448-99EE-1BC7494D5789}" dt="2025-01-30T03:27:24.002" v="141" actId="1076"/>
          <ac:spMkLst>
            <pc:docMk/>
            <pc:sldMk cId="2657375354" sldId="275"/>
            <ac:spMk id="6" creationId="{F91C9E94-40AB-2053-854F-D74D7D0FCD3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4617CE-976F-A54F-A264-07329E70D00F}" type="datetimeFigureOut">
              <a:rPr lang="pt-PT" smtClean="0"/>
              <a:t>04/02/2025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BD4B90-9048-F84B-9ADB-BA430E9E319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80605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22D8-B1F7-B945-AAD3-FFCC60DA3D64}" type="datetimeFigureOut">
              <a:rPr lang="pt-PT" smtClean="0"/>
              <a:t>04/02/2025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BC69-BECE-084B-A0FE-9D29F77222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6694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22D8-B1F7-B945-AAD3-FFCC60DA3D64}" type="datetimeFigureOut">
              <a:rPr lang="pt-PT" smtClean="0"/>
              <a:t>04/02/2025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BC69-BECE-084B-A0FE-9D29F77222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68744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22D8-B1F7-B945-AAD3-FFCC60DA3D64}" type="datetimeFigureOut">
              <a:rPr lang="pt-PT" smtClean="0"/>
              <a:t>04/02/2025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BC69-BECE-084B-A0FE-9D29F77222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90549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22D8-B1F7-B945-AAD3-FFCC60DA3D64}" type="datetimeFigureOut">
              <a:rPr lang="pt-PT" smtClean="0"/>
              <a:t>04/02/2025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BC69-BECE-084B-A0FE-9D29F77222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25200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22D8-B1F7-B945-AAD3-FFCC60DA3D64}" type="datetimeFigureOut">
              <a:rPr lang="pt-PT" smtClean="0"/>
              <a:t>04/02/2025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BC69-BECE-084B-A0FE-9D29F77222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22089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22D8-B1F7-B945-AAD3-FFCC60DA3D64}" type="datetimeFigureOut">
              <a:rPr lang="pt-PT" smtClean="0"/>
              <a:t>04/02/2025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BC69-BECE-084B-A0FE-9D29F77222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00187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22D8-B1F7-B945-AAD3-FFCC60DA3D64}" type="datetimeFigureOut">
              <a:rPr lang="pt-PT" smtClean="0"/>
              <a:t>04/02/2025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BC69-BECE-084B-A0FE-9D29F77222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2321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22D8-B1F7-B945-AAD3-FFCC60DA3D64}" type="datetimeFigureOut">
              <a:rPr lang="pt-PT" smtClean="0"/>
              <a:t>04/02/2025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BC69-BECE-084B-A0FE-9D29F77222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32013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22D8-B1F7-B945-AAD3-FFCC60DA3D64}" type="datetimeFigureOut">
              <a:rPr lang="pt-PT" smtClean="0"/>
              <a:t>04/02/2025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BC69-BECE-084B-A0FE-9D29F77222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62545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22D8-B1F7-B945-AAD3-FFCC60DA3D64}" type="datetimeFigureOut">
              <a:rPr lang="pt-PT" smtClean="0"/>
              <a:t>04/02/2025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BC69-BECE-084B-A0FE-9D29F77222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36482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F22D8-B1F7-B945-AAD3-FFCC60DA3D64}" type="datetimeFigureOut">
              <a:rPr lang="pt-PT" smtClean="0"/>
              <a:t>04/02/2025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BC69-BECE-084B-A0FE-9D29F77222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66907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EF22D8-B1F7-B945-AAD3-FFCC60DA3D64}" type="datetimeFigureOut">
              <a:rPr lang="pt-PT" smtClean="0"/>
              <a:t>04/02/2025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0DBC69-BECE-084B-A0FE-9D29F772222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53002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gaep.gov.pt/index.cfm?OBJID=b8a129f3-8eb7-4b56-932f-f084b9abab44&amp;ID=11000000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tx2"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3DA33C-1D15-656F-6D44-242CC6D73D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0927"/>
            <a:ext cx="7772400" cy="2387600"/>
          </a:xfrm>
        </p:spPr>
        <p:txBody>
          <a:bodyPr>
            <a:normAutofit/>
          </a:bodyPr>
          <a:lstStyle/>
          <a:p>
            <a:r>
              <a:rPr lang="pt-PT" sz="6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SIADAP-RAM 3</a:t>
            </a:r>
            <a:br>
              <a:rPr lang="pt-PT" sz="6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46DFC2D-3437-A4BE-05B9-AA9AE0CB9A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601119"/>
            <a:ext cx="6858000" cy="1655762"/>
          </a:xfrm>
        </p:spPr>
        <p:txBody>
          <a:bodyPr/>
          <a:lstStyle/>
          <a:p>
            <a:r>
              <a:rPr lang="pt-PT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Alterações introduzidas pelo Decreto Legislativo Regional n.º 23/2024/M, de 30 de dezembro</a:t>
            </a:r>
            <a:endParaRPr lang="pt-PT" dirty="0">
              <a:solidFill>
                <a:schemeClr val="bg1"/>
              </a:solidFill>
            </a:endParaRPr>
          </a:p>
        </p:txBody>
      </p:sp>
      <p:pic>
        <p:nvPicPr>
          <p:cNvPr id="9" name="Imagem 8" descr="Uma imagem com texto, captura de ecrã, Tipo de letra, branco&#10;&#10;Descrição gerada automaticamente">
            <a:extLst>
              <a:ext uri="{FF2B5EF4-FFF2-40B4-BE49-F238E27FC236}">
                <a16:creationId xmlns:a16="http://schemas.microsoft.com/office/drawing/2014/main" id="{9D361D68-0566-850D-CBC8-DCC4434E5F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30953"/>
            <a:ext cx="9162288" cy="152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8318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tx2"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CAE6AE-0374-D099-DFD6-8C782EA1A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Uma imagem com texto, captura de ecrã, Tipo de letra, design&#10;&#10;Os conteúdos gerados por IA poderão estar incorretos.">
            <a:extLst>
              <a:ext uri="{FF2B5EF4-FFF2-40B4-BE49-F238E27FC236}">
                <a16:creationId xmlns:a16="http://schemas.microsoft.com/office/drawing/2014/main" id="{7014090E-00D5-456B-B85D-0C4736E537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34000"/>
            <a:ext cx="9144000" cy="1524000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164FB0AD-D7A0-48BD-DEB3-7CDF1850C348}"/>
              </a:ext>
            </a:extLst>
          </p:cNvPr>
          <p:cNvSpPr txBox="1"/>
          <p:nvPr/>
        </p:nvSpPr>
        <p:spPr>
          <a:xfrm>
            <a:off x="457200" y="458271"/>
            <a:ext cx="755808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ALTERAÇÕES: Contratualização de parâmetros de avaliação no ano de ingresso ou integração em nova carreira (</a:t>
            </a:r>
            <a:r>
              <a:rPr lang="pt-PT" sz="2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</a:t>
            </a:r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39.º-A)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3FF78CDF-7519-AEF2-F4B0-7DDD9FDC0696}"/>
              </a:ext>
            </a:extLst>
          </p:cNvPr>
          <p:cNvSpPr txBox="1"/>
          <p:nvPr/>
        </p:nvSpPr>
        <p:spPr>
          <a:xfrm>
            <a:off x="457200" y="2526804"/>
            <a:ext cx="8222457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6713" indent="-354013"/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📌 Contratualização de parâmetros no prazo de 10 dias após conclusão com sucesso do período experimental.</a:t>
            </a:r>
          </a:p>
          <a:p>
            <a:pPr marL="366713" indent="-354013"/>
            <a:endParaRPr lang="pt-PT" sz="2000" b="0" i="1" dirty="0">
              <a:solidFill>
                <a:schemeClr val="bg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66713" indent="-3175"/>
            <a:r>
              <a:rPr lang="pt-PT" sz="20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</a:t>
            </a:r>
            <a:r>
              <a:rPr lang="pt-PT" sz="20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No modelo anterior a contratualização de parâmetros deveria ocorrer logo após o início do período experimental.</a:t>
            </a:r>
            <a:endParaRPr lang="pt-PT" sz="2000" b="0" i="1" dirty="0">
              <a:solidFill>
                <a:schemeClr val="bg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Imagem 2" descr="Uma imagem com texto, captura de ecrã, Tipo de letra, branco&#10;&#10;Descrição gerada automaticamente">
            <a:extLst>
              <a:ext uri="{FF2B5EF4-FFF2-40B4-BE49-F238E27FC236}">
                <a16:creationId xmlns:a16="http://schemas.microsoft.com/office/drawing/2014/main" id="{D0168916-1786-F561-E2B6-265A21D5FD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30953"/>
            <a:ext cx="9162288" cy="152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4312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8C5638-5AE7-D597-F46C-1DCD703621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8104ABF3-E0E9-7998-5E22-85CCF0731435}"/>
              </a:ext>
            </a:extLst>
          </p:cNvPr>
          <p:cNvSpPr txBox="1"/>
          <p:nvPr/>
        </p:nvSpPr>
        <p:spPr>
          <a:xfrm>
            <a:off x="457200" y="458271"/>
            <a:ext cx="755808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latin typeface="Calibri" panose="020F0502020204030204" pitchFamily="34" charset="0"/>
                <a:cs typeface="Calibri" panose="020F0502020204030204" pitchFamily="34" charset="0"/>
              </a:rPr>
              <a:t>ALTERAÇÕES: Requisitos para avaliação no ano de ingresso ou integração em nova carreira (artigo 39.º-A)</a:t>
            </a:r>
          </a:p>
        </p:txBody>
      </p:sp>
      <p:pic>
        <p:nvPicPr>
          <p:cNvPr id="15" name="Imagem 14" descr="Uma imagem com texto, captura de ecrã, Tipo de letra, diagrama&#10;&#10;Os conteúdos gerados por IA poderão estar incorretos.">
            <a:extLst>
              <a:ext uri="{FF2B5EF4-FFF2-40B4-BE49-F238E27FC236}">
                <a16:creationId xmlns:a16="http://schemas.microsoft.com/office/drawing/2014/main" id="{82FA9583-0B9D-E1AD-D3A7-EAE3A8DC58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83465" y="1505425"/>
            <a:ext cx="8382502" cy="4641775"/>
          </a:xfrm>
          <a:prstGeom prst="rect">
            <a:avLst/>
          </a:prstGeom>
        </p:spPr>
      </p:pic>
      <p:sp>
        <p:nvSpPr>
          <p:cNvPr id="16" name="CaixaDeTexto 15">
            <a:extLst>
              <a:ext uri="{FF2B5EF4-FFF2-40B4-BE49-F238E27FC236}">
                <a16:creationId xmlns:a16="http://schemas.microsoft.com/office/drawing/2014/main" id="{514D53CE-BF86-9418-059B-92A7B90F3079}"/>
              </a:ext>
            </a:extLst>
          </p:cNvPr>
          <p:cNvSpPr txBox="1"/>
          <p:nvPr/>
        </p:nvSpPr>
        <p:spPr>
          <a:xfrm>
            <a:off x="457200" y="5929538"/>
            <a:ext cx="38862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3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VEP: Vinculo de emprego público</a:t>
            </a:r>
          </a:p>
          <a:p>
            <a:r>
              <a:rPr lang="pt-PT" sz="13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SE: Serviços efetivo</a:t>
            </a:r>
            <a:br>
              <a:rPr lang="pt-PT" sz="13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13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PE: Período experimental</a:t>
            </a:r>
          </a:p>
        </p:txBody>
      </p:sp>
    </p:spTree>
    <p:extLst>
      <p:ext uri="{BB962C8B-B14F-4D97-AF65-F5344CB8AC3E}">
        <p14:creationId xmlns:p14="http://schemas.microsoft.com/office/powerpoint/2010/main" val="4050762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tx2"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013732-7739-32FC-BF9B-02A8647118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Uma imagem com texto, captura de ecrã, Tipo de letra, design&#10;&#10;Os conteúdos gerados por IA poderão estar incorretos.">
            <a:extLst>
              <a:ext uri="{FF2B5EF4-FFF2-40B4-BE49-F238E27FC236}">
                <a16:creationId xmlns:a16="http://schemas.microsoft.com/office/drawing/2014/main" id="{2D0E0618-DEA3-695A-0C14-4C44604969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34000"/>
            <a:ext cx="9144000" cy="1524000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DF9D2FB3-B38F-93A3-5F8C-E56FDFA9D329}"/>
              </a:ext>
            </a:extLst>
          </p:cNvPr>
          <p:cNvSpPr txBox="1"/>
          <p:nvPr/>
        </p:nvSpPr>
        <p:spPr>
          <a:xfrm>
            <a:off x="457200" y="458271"/>
            <a:ext cx="75580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ALTERAÇÕES: Composição do CCA (</a:t>
            </a:r>
            <a:r>
              <a:rPr lang="pt-PT" sz="2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</a:t>
            </a:r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54.º)</a:t>
            </a:r>
            <a:endParaRPr lang="pt-PT" sz="28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91C9E94-40AB-2053-854F-D74D7D0FCD3C}"/>
              </a:ext>
            </a:extLst>
          </p:cNvPr>
          <p:cNvSpPr txBox="1"/>
          <p:nvPr/>
        </p:nvSpPr>
        <p:spPr>
          <a:xfrm>
            <a:off x="457200" y="1690062"/>
            <a:ext cx="8392886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23850" indent="-311150"/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📌 O CCA passa a integrar, para além do dirigente máximo do serviço, os dirigentes superiores de 2.º grau, o responsável pela gestão de recursos humanos e um dirigente de cada unidade orgânica, até ao limite de 10.</a:t>
            </a:r>
          </a:p>
          <a:p>
            <a:pPr marL="323850" indent="-311150"/>
            <a:endParaRPr lang="pt-PT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53975"/>
            <a:r>
              <a:rPr lang="pt-PT" sz="20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</a:t>
            </a:r>
            <a:r>
              <a:rPr lang="pt-PT" sz="20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Anteriormente, era constituído por 3 a 5 dirigentes, incluindo o dirigente máximo e sempre que possível o responsável pela gestão de recursos humanos.</a:t>
            </a:r>
          </a:p>
          <a:p>
            <a:pPr marL="323850" indent="-53975"/>
            <a:endParaRPr lang="pt-PT" sz="2000" i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53975"/>
            <a:r>
              <a:rPr lang="pt-PT" sz="20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Nota: No caso das escolas, a este respeito, mantem-se a aplicação da Portaria n.º 461/2020</a:t>
            </a:r>
            <a:endParaRPr lang="pt-PT" sz="2000" b="0" i="1" dirty="0">
              <a:solidFill>
                <a:srgbClr val="444444"/>
              </a:solidFill>
              <a:effectLst/>
              <a:latin typeface="Verdana" panose="020B0604030504040204" pitchFamily="34" charset="0"/>
            </a:endParaRPr>
          </a:p>
          <a:p>
            <a:pPr marL="323850" indent="-53975"/>
            <a:endParaRPr lang="pt-PT" sz="2000" i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Imagem 1" descr="Uma imagem com texto, captura de ecrã, Tipo de letra, branco&#10;&#10;Descrição gerada automaticamente">
            <a:extLst>
              <a:ext uri="{FF2B5EF4-FFF2-40B4-BE49-F238E27FC236}">
                <a16:creationId xmlns:a16="http://schemas.microsoft.com/office/drawing/2014/main" id="{7C7BF27C-A337-6841-0091-99742C8F58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30953"/>
            <a:ext cx="9162288" cy="152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3753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tx2"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3D0D26-9C13-FFDF-219F-54A10C5D0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Uma imagem com texto, captura de ecrã, Tipo de letra, design&#10;&#10;Os conteúdos gerados por IA poderão estar incorretos.">
            <a:extLst>
              <a:ext uri="{FF2B5EF4-FFF2-40B4-BE49-F238E27FC236}">
                <a16:creationId xmlns:a16="http://schemas.microsoft.com/office/drawing/2014/main" id="{9EADBB39-7073-75BD-B3F7-176CB87FDF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34000"/>
            <a:ext cx="9144000" cy="1524000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6812C046-F9BB-3179-3B9C-689FD5289F4E}"/>
              </a:ext>
            </a:extLst>
          </p:cNvPr>
          <p:cNvSpPr txBox="1"/>
          <p:nvPr/>
        </p:nvSpPr>
        <p:spPr>
          <a:xfrm>
            <a:off x="457200" y="458271"/>
            <a:ext cx="75580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ALTERAÇÕES: Avaliador competente (</a:t>
            </a:r>
            <a:r>
              <a:rPr lang="pt-PT" sz="2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</a:t>
            </a:r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39.º-B)</a:t>
            </a:r>
            <a:endParaRPr lang="pt-PT" sz="28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6A8DA20-4AD8-9DEB-6154-47A45DA664C9}"/>
              </a:ext>
            </a:extLst>
          </p:cNvPr>
          <p:cNvSpPr txBox="1"/>
          <p:nvPr/>
        </p:nvSpPr>
        <p:spPr>
          <a:xfrm>
            <a:off x="457200" y="1572696"/>
            <a:ext cx="8158163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23850" indent="-311150"/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📌 Aclara-se que tem competência para avaliar o avaliador que tiver a qualidade de </a:t>
            </a:r>
            <a:r>
              <a:rPr lang="pt-PT" sz="20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superior hierárquico no momento da realização da avaliação</a:t>
            </a:r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23850" indent="-311150"/>
            <a:endParaRPr lang="pt-PT" sz="2000" i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11150"/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📌 Frisa-se que o avaliador cessante deve assegurar a entrega dos elementos adequados a uma efetiva avaliação, referente ao período em que o trabalhador foi seu avaliado, mediante pronúncia sobre todos os objetivos e competências contratualizados na forma escrita.</a:t>
            </a:r>
          </a:p>
          <a:p>
            <a:pPr marL="323850" indent="-311150"/>
            <a:endParaRPr lang="pt-PT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71513" lvl="1" indent="-307975"/>
            <a:r>
              <a:rPr lang="pt-PT" sz="20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</a:t>
            </a:r>
            <a:r>
              <a:rPr lang="pt-PT" sz="20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Foram aditados às fichas novos campos para o efeito.</a:t>
            </a:r>
          </a:p>
        </p:txBody>
      </p:sp>
      <p:pic>
        <p:nvPicPr>
          <p:cNvPr id="2" name="Imagem 1" descr="Uma imagem com texto, captura de ecrã, Tipo de letra, branco&#10;&#10;Descrição gerada automaticamente">
            <a:extLst>
              <a:ext uri="{FF2B5EF4-FFF2-40B4-BE49-F238E27FC236}">
                <a16:creationId xmlns:a16="http://schemas.microsoft.com/office/drawing/2014/main" id="{04A195B3-295E-70BE-63CD-5E5FFA68FF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30953"/>
            <a:ext cx="9162288" cy="152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8102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tx2"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89447B-A163-7F27-D865-59F73B1BCA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Uma imagem com texto, captura de ecrã, Tipo de letra, design&#10;&#10;Os conteúdos gerados por IA poderão estar incorretos.">
            <a:extLst>
              <a:ext uri="{FF2B5EF4-FFF2-40B4-BE49-F238E27FC236}">
                <a16:creationId xmlns:a16="http://schemas.microsoft.com/office/drawing/2014/main" id="{2B587EFF-6956-9C0D-3B3E-B55DB777E2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34000"/>
            <a:ext cx="9144000" cy="1524000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065FA317-0620-A0C3-D819-673E4ED5E46A}"/>
              </a:ext>
            </a:extLst>
          </p:cNvPr>
          <p:cNvSpPr txBox="1"/>
          <p:nvPr/>
        </p:nvSpPr>
        <p:spPr>
          <a:xfrm>
            <a:off x="457199" y="458271"/>
            <a:ext cx="790437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ALTERAÇÕES: Avaliador competente (</a:t>
            </a:r>
            <a:r>
              <a:rPr lang="pt-PT" sz="2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</a:t>
            </a:r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39.º e 52.º)</a:t>
            </a:r>
            <a:endParaRPr lang="pt-PT" sz="28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75E5B3F-1CDC-5E63-6CE6-8E91A8C0948C}"/>
              </a:ext>
            </a:extLst>
          </p:cNvPr>
          <p:cNvSpPr txBox="1"/>
          <p:nvPr/>
        </p:nvSpPr>
        <p:spPr>
          <a:xfrm>
            <a:off x="492918" y="1795834"/>
            <a:ext cx="8158163" cy="27238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23850" indent="-311150"/>
            <a:r>
              <a:rPr lang="pt-PT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📌 </a:t>
            </a:r>
            <a:r>
              <a:rPr lang="pt-PT" sz="19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Sem prejuízo do disposto no artigo 39.º-B</a:t>
            </a:r>
            <a:r>
              <a:rPr lang="pt-PT" sz="1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o serviço efetivo deve ser prestado em contacto funcional com o respetivo avaliador ou em situação funcional que, apesar de não ter permitido contacto direto pelo período temporal referido no número anterior, admita, </a:t>
            </a:r>
            <a:r>
              <a:rPr lang="pt-PT" sz="1900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 decisão favorável do conselho coordenador da avaliação</a:t>
            </a:r>
            <a:r>
              <a:rPr lang="pt-PT" sz="1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 realização de avaliação.</a:t>
            </a:r>
          </a:p>
          <a:p>
            <a:pPr marL="323850" indent="-311150"/>
            <a:endParaRPr lang="pt-PT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7938"/>
            <a:r>
              <a:rPr lang="pt-PT" sz="19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</a:t>
            </a:r>
            <a:r>
              <a:rPr lang="pt-PT" sz="19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 avaliação é sempre da competência do superior hierárquico imediato ou, na sua ausência ou impedimento, do superior hierárquico de nível seguinte (artigo 52.º).</a:t>
            </a:r>
          </a:p>
        </p:txBody>
      </p:sp>
      <p:pic>
        <p:nvPicPr>
          <p:cNvPr id="2" name="Imagem 1" descr="Uma imagem com texto, captura de ecrã, Tipo de letra, branco&#10;&#10;Descrição gerada automaticamente">
            <a:extLst>
              <a:ext uri="{FF2B5EF4-FFF2-40B4-BE49-F238E27FC236}">
                <a16:creationId xmlns:a16="http://schemas.microsoft.com/office/drawing/2014/main" id="{8509E7F7-996B-2ADB-F4D6-9848E11A6A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30953"/>
            <a:ext cx="9162288" cy="152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176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tx2"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5E97E58-2682-0A07-649B-CB93F91070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Uma imagem com texto, captura de ecrã, Tipo de letra, design&#10;&#10;Os conteúdos gerados por IA poderão estar incorretos.">
            <a:extLst>
              <a:ext uri="{FF2B5EF4-FFF2-40B4-BE49-F238E27FC236}">
                <a16:creationId xmlns:a16="http://schemas.microsoft.com/office/drawing/2014/main" id="{AC0D1BEF-8780-750E-5849-7516575593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34000"/>
            <a:ext cx="9144000" cy="1524000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2564BBF8-54D1-9BDD-1535-628D1C37774C}"/>
              </a:ext>
            </a:extLst>
          </p:cNvPr>
          <p:cNvSpPr txBox="1"/>
          <p:nvPr/>
        </p:nvSpPr>
        <p:spPr>
          <a:xfrm>
            <a:off x="457199" y="458271"/>
            <a:ext cx="804577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ALTERAÇÕES: Avaliação das Competências (</a:t>
            </a:r>
            <a:r>
              <a:rPr lang="pt-PT" sz="2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</a:t>
            </a:r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45.º)</a:t>
            </a:r>
            <a:endParaRPr lang="pt-PT" sz="28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3A71EB99-B45D-B64E-8859-82319DDC3565}"/>
              </a:ext>
            </a:extLst>
          </p:cNvPr>
          <p:cNvSpPr txBox="1"/>
          <p:nvPr/>
        </p:nvSpPr>
        <p:spPr>
          <a:xfrm>
            <a:off x="460771" y="1572696"/>
            <a:ext cx="8222457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6713" indent="-354013"/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📌 As competências passam a ser em número não inferior a 5, nem superior a 8, ao invés do anterior mínimo de 5.</a:t>
            </a:r>
          </a:p>
          <a:p>
            <a:pPr marL="366713" indent="-354013"/>
            <a:endParaRPr lang="pt-PT" sz="2000" b="0" i="1" dirty="0">
              <a:solidFill>
                <a:schemeClr val="bg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66713" indent="-354013"/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📌 É obrigatória a escolha de uma competência que evidencie a capacidade de coordenação para funções de coordenação e chefia.</a:t>
            </a:r>
          </a:p>
          <a:p>
            <a:pPr marL="366713" indent="-354013"/>
            <a:endParaRPr lang="pt-PT" sz="2000" b="0" i="1" dirty="0">
              <a:solidFill>
                <a:schemeClr val="bg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66713" indent="-354013"/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📌 O dirigente máximo do serviço estabelece 2 competências a que se subordina a avaliação, definidas por área e/ou grau de complexidade funcional.</a:t>
            </a:r>
          </a:p>
          <a:p>
            <a:pPr marL="366713" indent="-354013"/>
            <a:endParaRPr lang="pt-PT" sz="2000" b="0" i="1" dirty="0">
              <a:solidFill>
                <a:schemeClr val="bg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Imagem 1" descr="Uma imagem com texto, captura de ecrã, Tipo de letra, branco&#10;&#10;Descrição gerada automaticamente">
            <a:extLst>
              <a:ext uri="{FF2B5EF4-FFF2-40B4-BE49-F238E27FC236}">
                <a16:creationId xmlns:a16="http://schemas.microsoft.com/office/drawing/2014/main" id="{2C566107-97C4-DDAC-2935-ADB1DF96D7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30953"/>
            <a:ext cx="9162288" cy="152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16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tx2"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60D1D3-9DEF-5C2F-073D-4DF6B0E381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Uma imagem com texto, captura de ecrã, Tipo de letra, design&#10;&#10;Os conteúdos gerados por IA poderão estar incorretos.">
            <a:extLst>
              <a:ext uri="{FF2B5EF4-FFF2-40B4-BE49-F238E27FC236}">
                <a16:creationId xmlns:a16="http://schemas.microsoft.com/office/drawing/2014/main" id="{0BB6F013-57C5-CE43-A055-9734A99343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34000"/>
            <a:ext cx="9144000" cy="1524000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16408639-E950-7436-E14D-4CAE9ECAD1BC}"/>
              </a:ext>
            </a:extLst>
          </p:cNvPr>
          <p:cNvSpPr txBox="1"/>
          <p:nvPr/>
        </p:nvSpPr>
        <p:spPr>
          <a:xfrm>
            <a:off x="457200" y="458271"/>
            <a:ext cx="82224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ALTERAÇÕES: Avaliação das Competências (</a:t>
            </a:r>
            <a:r>
              <a:rPr lang="pt-PT" sz="2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</a:t>
            </a:r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45.º)</a:t>
            </a:r>
            <a:endParaRPr lang="pt-PT" sz="28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864EC8E-0034-77E0-6B99-DA6C24C43CA7}"/>
              </a:ext>
            </a:extLst>
          </p:cNvPr>
          <p:cNvSpPr txBox="1"/>
          <p:nvPr/>
        </p:nvSpPr>
        <p:spPr>
          <a:xfrm>
            <a:off x="457199" y="2034361"/>
            <a:ext cx="822245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6713" indent="-354013"/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📌 As competências passam a estar associadas a comportamentos (3 por competências), pontuados da seguinte forma:</a:t>
            </a:r>
          </a:p>
          <a:p>
            <a:pPr marL="366713" indent="-354013"/>
            <a:endParaRPr lang="pt-PT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4988" lvl="1" indent="-168275">
              <a:buFont typeface="Arial" panose="020B0604020202020204" pitchFamily="34" charset="0"/>
              <a:buChar char="•"/>
            </a:pPr>
            <a:r>
              <a:rPr lang="pt-PT" sz="2000" b="0" i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5 pontos = comportamento observável supera o padrão médio exigível</a:t>
            </a:r>
          </a:p>
          <a:p>
            <a:pPr marL="534988" lvl="1" indent="-168275">
              <a:buFont typeface="Arial" panose="020B0604020202020204" pitchFamily="34" charset="0"/>
              <a:buChar char="•"/>
            </a:pPr>
            <a:r>
              <a:rPr lang="pt-PT" sz="2000" b="0" i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3 pontos = comportamento observável corresponde ao padrão médio</a:t>
            </a:r>
          </a:p>
          <a:p>
            <a:pPr marL="534988" lvl="1" indent="-168275">
              <a:buFont typeface="Arial" panose="020B0604020202020204" pitchFamily="34" charset="0"/>
              <a:buChar char="•"/>
            </a:pPr>
            <a:r>
              <a:rPr lang="pt-PT" sz="2000" b="0" i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 ponto = comportamento observável insuficiente face ao padrão médio</a:t>
            </a:r>
          </a:p>
        </p:txBody>
      </p:sp>
      <p:pic>
        <p:nvPicPr>
          <p:cNvPr id="2" name="Imagem 1" descr="Uma imagem com texto, captura de ecrã, Tipo de letra, branco&#10;&#10;Descrição gerada automaticamente">
            <a:extLst>
              <a:ext uri="{FF2B5EF4-FFF2-40B4-BE49-F238E27FC236}">
                <a16:creationId xmlns:a16="http://schemas.microsoft.com/office/drawing/2014/main" id="{A3A0D2A0-951B-4D52-2C37-24DFB37825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30953"/>
            <a:ext cx="9162288" cy="152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8554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tx2"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4521D0-A366-D486-AE7A-C9A7D6DE92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Uma imagem com texto, captura de ecrã, Tipo de letra, design&#10;&#10;Os conteúdos gerados por IA poderão estar incorretos.">
            <a:extLst>
              <a:ext uri="{FF2B5EF4-FFF2-40B4-BE49-F238E27FC236}">
                <a16:creationId xmlns:a16="http://schemas.microsoft.com/office/drawing/2014/main" id="{DEE60852-ABB2-1439-2915-0C3101E405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34000"/>
            <a:ext cx="9144000" cy="1524000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9C620923-13F0-F484-F783-2E076CB1E9D8}"/>
              </a:ext>
            </a:extLst>
          </p:cNvPr>
          <p:cNvSpPr txBox="1"/>
          <p:nvPr/>
        </p:nvSpPr>
        <p:spPr>
          <a:xfrm>
            <a:off x="457200" y="458271"/>
            <a:ext cx="79326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ALTERAÇÕES: Avaliação das Competências (</a:t>
            </a:r>
            <a:r>
              <a:rPr lang="pt-PT" sz="2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</a:t>
            </a:r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45.º)</a:t>
            </a:r>
            <a:endParaRPr lang="pt-PT" sz="28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E3AAD595-7597-D9C9-4DCC-2E34813D5A65}"/>
              </a:ext>
            </a:extLst>
          </p:cNvPr>
          <p:cNvSpPr txBox="1"/>
          <p:nvPr/>
        </p:nvSpPr>
        <p:spPr>
          <a:xfrm>
            <a:off x="457200" y="1726584"/>
            <a:ext cx="822245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6713" indent="-354013"/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📌 A valoração final de cada competências (1, 3 ou 5 valores) passa a estar dependente da pontuação atribuída aos comportamentos associados:</a:t>
            </a:r>
          </a:p>
          <a:p>
            <a:pPr marL="366713" indent="-354013"/>
            <a:endParaRPr lang="pt-PT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4988" lvl="1" indent="-168275">
              <a:buFont typeface="Arial" panose="020B0604020202020204" pitchFamily="34" charset="0"/>
              <a:buChar char="•"/>
            </a:pPr>
            <a:r>
              <a:rPr lang="pt-PT" sz="2000" b="0" i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5 valores =&gt; Nenhum dos comportamentos é pontuado com 1 ponto, </a:t>
            </a:r>
            <a:r>
              <a:rPr lang="pt-PT" sz="20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 2 comportamentos pontuados com </a:t>
            </a:r>
            <a:r>
              <a:rPr lang="pt-PT" sz="2000" b="0" i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5;</a:t>
            </a:r>
          </a:p>
          <a:p>
            <a:pPr marL="534988" lvl="1" indent="-168275">
              <a:buFont typeface="Arial" panose="020B0604020202020204" pitchFamily="34" charset="0"/>
              <a:buChar char="•"/>
            </a:pPr>
            <a:r>
              <a:rPr lang="pt-PT" sz="2000" b="0" i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3 valores =&gt; Nenhum dos comportamentos é pontuado com 1 ponto, </a:t>
            </a:r>
            <a:r>
              <a:rPr lang="pt-PT" sz="20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 2 comportamentos pontuados com </a:t>
            </a:r>
            <a:r>
              <a:rPr lang="pt-PT" sz="2000" b="0" i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3;</a:t>
            </a:r>
          </a:p>
          <a:p>
            <a:pPr marL="534988" lvl="1" indent="-168275">
              <a:buFont typeface="Arial" panose="020B0604020202020204" pitchFamily="34" charset="0"/>
              <a:buChar char="•"/>
            </a:pPr>
            <a:r>
              <a:rPr lang="pt-PT" sz="2000" b="0" i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3 valores =&gt; Apenas um dos comportamentos é pontuado com 1 ponto;</a:t>
            </a:r>
          </a:p>
          <a:p>
            <a:pPr marL="534988" lvl="1" indent="-168275">
              <a:buFont typeface="Arial" panose="020B0604020202020204" pitchFamily="34" charset="0"/>
              <a:buChar char="•"/>
            </a:pPr>
            <a:r>
              <a:rPr lang="pt-PT" sz="2000" b="0" i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 valor =&gt; Dois ou mais comportamentos são pontuados com 1 ponto.</a:t>
            </a:r>
          </a:p>
        </p:txBody>
      </p:sp>
      <p:pic>
        <p:nvPicPr>
          <p:cNvPr id="2" name="Imagem 1" descr="Uma imagem com texto, captura de ecrã, Tipo de letra, branco&#10;&#10;Descrição gerada automaticamente">
            <a:extLst>
              <a:ext uri="{FF2B5EF4-FFF2-40B4-BE49-F238E27FC236}">
                <a16:creationId xmlns:a16="http://schemas.microsoft.com/office/drawing/2014/main" id="{CC0DC306-A7DE-C8D2-4B2F-74968A1946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30953"/>
            <a:ext cx="9162288" cy="152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6771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tx2"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B5DF223-DAFB-8485-B9A9-531155E497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Uma imagem com texto, captura de ecrã, Tipo de letra, design&#10;&#10;Os conteúdos gerados por IA poderão estar incorretos.">
            <a:extLst>
              <a:ext uri="{FF2B5EF4-FFF2-40B4-BE49-F238E27FC236}">
                <a16:creationId xmlns:a16="http://schemas.microsoft.com/office/drawing/2014/main" id="{7695D384-412B-6A5D-3F43-F00A294481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34000"/>
            <a:ext cx="9144000" cy="1524000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9422E3-9872-5A8A-09A8-79EF6CD6D405}"/>
              </a:ext>
            </a:extLst>
          </p:cNvPr>
          <p:cNvSpPr txBox="1"/>
          <p:nvPr/>
        </p:nvSpPr>
        <p:spPr>
          <a:xfrm>
            <a:off x="457199" y="458271"/>
            <a:ext cx="795150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ALTERAÇÕES: Avaliação das Competências (</a:t>
            </a:r>
            <a:r>
              <a:rPr lang="pt-PT" sz="2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</a:t>
            </a:r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45.º)</a:t>
            </a:r>
            <a:endParaRPr lang="pt-PT" sz="28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75B94B1-9A88-4D5B-F3F0-543DE08A8597}"/>
              </a:ext>
            </a:extLst>
          </p:cNvPr>
          <p:cNvSpPr txBox="1"/>
          <p:nvPr/>
        </p:nvSpPr>
        <p:spPr>
          <a:xfrm>
            <a:off x="492918" y="1884996"/>
            <a:ext cx="822245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6713" indent="-354013"/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📌</a:t>
            </a:r>
            <a:r>
              <a:rPr lang="pt-PT" sz="20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Uma das competências selecionada deve ser alvo de formação associada, com possível majoração de 1 nível no resultado a atribuir à competência em questão – </a:t>
            </a:r>
            <a:r>
              <a:rPr lang="pt-PT" sz="2000" i="1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Falta esclarecer junto da DRAP se é aplicável na RAM atendendo a que existe a remissão para a Portaria n.º 236/2024/1</a:t>
            </a:r>
            <a:r>
              <a:rPr lang="pt-PT" sz="20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6713" indent="-354013"/>
            <a:endParaRPr lang="pt-PT" sz="20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23913" lvl="1" indent="-354013"/>
            <a:r>
              <a:rPr lang="pt-PT" sz="20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</a:t>
            </a:r>
            <a:r>
              <a:rPr lang="pt-PT" sz="20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 aguardar orientações da DRAP sobre a aplicabilidade à RAM.</a:t>
            </a:r>
          </a:p>
        </p:txBody>
      </p:sp>
      <p:pic>
        <p:nvPicPr>
          <p:cNvPr id="2" name="Imagem 1" descr="Uma imagem com texto, captura de ecrã, Tipo de letra, branco&#10;&#10;Descrição gerada automaticamente">
            <a:extLst>
              <a:ext uri="{FF2B5EF4-FFF2-40B4-BE49-F238E27FC236}">
                <a16:creationId xmlns:a16="http://schemas.microsoft.com/office/drawing/2014/main" id="{E549F554-DEA7-0F6C-6A0E-945E00AABB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30953"/>
            <a:ext cx="9162288" cy="152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3274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tx2"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CE8445-1996-2410-108E-1B5E87A1A6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Uma imagem com texto, captura de ecrã, Tipo de letra, design&#10;&#10;Os conteúdos gerados por IA poderão estar incorretos.">
            <a:extLst>
              <a:ext uri="{FF2B5EF4-FFF2-40B4-BE49-F238E27FC236}">
                <a16:creationId xmlns:a16="http://schemas.microsoft.com/office/drawing/2014/main" id="{23E808A6-D236-59C2-E053-0C27F6419A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34000"/>
            <a:ext cx="9144000" cy="1524000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92564F48-2C02-8E97-507C-5EA661B1019E}"/>
              </a:ext>
            </a:extLst>
          </p:cNvPr>
          <p:cNvSpPr txBox="1"/>
          <p:nvPr/>
        </p:nvSpPr>
        <p:spPr>
          <a:xfrm>
            <a:off x="457199" y="458271"/>
            <a:ext cx="795150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ALTERAÇÕES: Controlo do cumprimento da contratualização dos parâmetros de avaliação (</a:t>
            </a:r>
            <a:r>
              <a:rPr lang="pt-PT" sz="2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</a:t>
            </a:r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61.º-A)</a:t>
            </a:r>
            <a:endParaRPr lang="pt-PT" sz="28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EF1C09A0-BC8C-F5C4-4AF5-F83CE37E28D3}"/>
              </a:ext>
            </a:extLst>
          </p:cNvPr>
          <p:cNvSpPr txBox="1"/>
          <p:nvPr/>
        </p:nvSpPr>
        <p:spPr>
          <a:xfrm>
            <a:off x="460771" y="2403470"/>
            <a:ext cx="8222457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6713" indent="-354013"/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📌 Após a reunião de avaliação, o CCA passa a ter a incumbência de verificar o cumprimento da contratualização dos parâmetros no prazo máximo de 10 dias.</a:t>
            </a:r>
          </a:p>
          <a:p>
            <a:pPr marL="366713" indent="-354013"/>
            <a:endParaRPr lang="pt-PT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55650" lvl="1" indent="-355600"/>
            <a:r>
              <a:rPr lang="pt-PT" sz="20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</a:t>
            </a:r>
            <a:r>
              <a:rPr lang="pt-PT" sz="20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Foram aditados à ficha novos espaços para o efeito.</a:t>
            </a:r>
          </a:p>
        </p:txBody>
      </p:sp>
      <p:pic>
        <p:nvPicPr>
          <p:cNvPr id="2" name="Imagem 1" descr="Uma imagem com texto, captura de ecrã, Tipo de letra, branco&#10;&#10;Descrição gerada automaticamente">
            <a:extLst>
              <a:ext uri="{FF2B5EF4-FFF2-40B4-BE49-F238E27FC236}">
                <a16:creationId xmlns:a16="http://schemas.microsoft.com/office/drawing/2014/main" id="{CB8F9BFF-0471-5378-B28C-BCF6BB19B7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30953"/>
            <a:ext cx="9162288" cy="152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993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tx2"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12512F1-0D2A-82A4-C7F9-E13F5654CB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Uma imagem com texto, captura de ecrã, Tipo de letra, design&#10;&#10;Os conteúdos gerados por IA poderão estar incorretos.">
            <a:extLst>
              <a:ext uri="{FF2B5EF4-FFF2-40B4-BE49-F238E27FC236}">
                <a16:creationId xmlns:a16="http://schemas.microsoft.com/office/drawing/2014/main" id="{60C6705D-3230-151F-1F18-8BDB57D34F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34000"/>
            <a:ext cx="9144000" cy="1524000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7AE074D1-4149-2643-117D-2F2A6D12089F}"/>
              </a:ext>
            </a:extLst>
          </p:cNvPr>
          <p:cNvSpPr txBox="1"/>
          <p:nvPr/>
        </p:nvSpPr>
        <p:spPr>
          <a:xfrm>
            <a:off x="457200" y="1517393"/>
            <a:ext cx="8286750" cy="28189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Decreto Legislativo Regional n.º 23/2024/M veio introduzir alterações ao regime de avaliação da Administração Pública Regional, garantindo:</a:t>
            </a:r>
            <a:b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✅ </a:t>
            </a:r>
            <a:r>
              <a:rPr lang="pt-PT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Maior flexibilidade na diferenciação de desempenho</a:t>
            </a:r>
            <a:b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✅ </a:t>
            </a:r>
            <a:r>
              <a:rPr lang="pt-PT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Redução do número de pontos</a:t>
            </a:r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necessários para progressão</a:t>
            </a:r>
            <a:b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✅ </a:t>
            </a:r>
            <a:r>
              <a:rPr lang="pt-PT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Simplificação do processo avaliativo</a:t>
            </a:r>
            <a:endParaRPr lang="pt-PT" sz="2000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95EA69F7-E8A9-01B1-EF98-8CC6E40F7B5A}"/>
              </a:ext>
            </a:extLst>
          </p:cNvPr>
          <p:cNvSpPr txBox="1"/>
          <p:nvPr/>
        </p:nvSpPr>
        <p:spPr>
          <a:xfrm>
            <a:off x="457200" y="458271"/>
            <a:ext cx="75580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DECRETO LEGISLATIVO REGIONAL N.º 23/2024/M</a:t>
            </a:r>
            <a:endParaRPr lang="pt-PT" sz="2800" dirty="0"/>
          </a:p>
        </p:txBody>
      </p:sp>
      <p:pic>
        <p:nvPicPr>
          <p:cNvPr id="2" name="Imagem 1" descr="Uma imagem com texto, captura de ecrã, Tipo de letra, branco&#10;&#10;Descrição gerada automaticamente">
            <a:extLst>
              <a:ext uri="{FF2B5EF4-FFF2-40B4-BE49-F238E27FC236}">
                <a16:creationId xmlns:a16="http://schemas.microsoft.com/office/drawing/2014/main" id="{1ECBF894-DB00-FBA1-825B-E4B5448D86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30953"/>
            <a:ext cx="9162288" cy="152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7121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tx2"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087458-EBE7-1157-6D80-DE19BBECD1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Uma imagem com texto, captura de ecrã, Tipo de letra, design&#10;&#10;Os conteúdos gerados por IA poderão estar incorretos.">
            <a:extLst>
              <a:ext uri="{FF2B5EF4-FFF2-40B4-BE49-F238E27FC236}">
                <a16:creationId xmlns:a16="http://schemas.microsoft.com/office/drawing/2014/main" id="{036565A0-8E3A-D8D6-D757-3E17A6EEA3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34000"/>
            <a:ext cx="9144000" cy="1524000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FB7899ED-0857-A22F-AA12-5B904D031497}"/>
              </a:ext>
            </a:extLst>
          </p:cNvPr>
          <p:cNvSpPr txBox="1"/>
          <p:nvPr/>
        </p:nvSpPr>
        <p:spPr>
          <a:xfrm>
            <a:off x="457200" y="458271"/>
            <a:ext cx="755808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ALTERAÇÕES: Novas menções e pontos correspondentes (</a:t>
            </a:r>
            <a:r>
              <a:rPr lang="pt-PT" sz="2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</a:t>
            </a:r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34.º)</a:t>
            </a:r>
            <a:endParaRPr lang="pt-PT" sz="28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760AED9-BEE7-C3CB-8E42-CE03672C00E3}"/>
              </a:ext>
            </a:extLst>
          </p:cNvPr>
          <p:cNvSpPr txBox="1"/>
          <p:nvPr/>
        </p:nvSpPr>
        <p:spPr>
          <a:xfrm>
            <a:off x="492918" y="1884996"/>
            <a:ext cx="8222457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6713" indent="-354013"/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📌 Acrescenta-se um nível de pontuação adicional com a introdução da menção </a:t>
            </a:r>
            <a:r>
              <a:rPr lang="pt-PT" sz="20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Bom</a:t>
            </a:r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que corresponde a 1,5 pontos</a:t>
            </a:r>
          </a:p>
          <a:p>
            <a:pPr marL="366713" indent="-354013"/>
            <a:endParaRPr lang="pt-PT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66713" indent="-354013"/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📌 Inadequado passa a valer 0 pontos ao invés de -2 como ocorria no sistema bienal.</a:t>
            </a:r>
          </a:p>
        </p:txBody>
      </p:sp>
      <p:pic>
        <p:nvPicPr>
          <p:cNvPr id="2" name="Imagem 1" descr="Uma imagem com texto, captura de ecrã, Tipo de letra, branco&#10;&#10;Descrição gerada automaticamente">
            <a:extLst>
              <a:ext uri="{FF2B5EF4-FFF2-40B4-BE49-F238E27FC236}">
                <a16:creationId xmlns:a16="http://schemas.microsoft.com/office/drawing/2014/main" id="{347008B2-BCEA-AE3C-B047-873E926D0D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30953"/>
            <a:ext cx="9162288" cy="152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2411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tx2"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E3DA70-242F-4E21-B474-17617E9A23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Uma imagem com texto, captura de ecrã, Tipo de letra, design&#10;&#10;Os conteúdos gerados por IA poderão estar incorretos.">
            <a:extLst>
              <a:ext uri="{FF2B5EF4-FFF2-40B4-BE49-F238E27FC236}">
                <a16:creationId xmlns:a16="http://schemas.microsoft.com/office/drawing/2014/main" id="{5013E1E5-550C-E8C6-268F-078836E7ED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34000"/>
            <a:ext cx="9144000" cy="1524000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D4801C65-C07B-CCC0-DE78-B8A0654259B7}"/>
              </a:ext>
            </a:extLst>
          </p:cNvPr>
          <p:cNvSpPr txBox="1"/>
          <p:nvPr/>
        </p:nvSpPr>
        <p:spPr>
          <a:xfrm>
            <a:off x="457200" y="458271"/>
            <a:ext cx="755808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ALTERAÇÕES: Novas menções e pontos correspondentes (</a:t>
            </a:r>
            <a:r>
              <a:rPr lang="pt-PT" sz="2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</a:t>
            </a:r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34.º)</a:t>
            </a:r>
            <a:endParaRPr lang="pt-PT" sz="2800" dirty="0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794217FF-658D-B103-4B7F-506E09435F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5584398"/>
              </p:ext>
            </p:extLst>
          </p:nvPr>
        </p:nvGraphicFramePr>
        <p:xfrm>
          <a:off x="500062" y="1874043"/>
          <a:ext cx="8143876" cy="2726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1938">
                  <a:extLst>
                    <a:ext uri="{9D8B030D-6E8A-4147-A177-3AD203B41FA5}">
                      <a16:colId xmlns:a16="http://schemas.microsoft.com/office/drawing/2014/main" val="1610936422"/>
                    </a:ext>
                  </a:extLst>
                </a:gridCol>
                <a:gridCol w="4071938">
                  <a:extLst>
                    <a:ext uri="{9D8B030D-6E8A-4147-A177-3AD203B41FA5}">
                      <a16:colId xmlns:a16="http://schemas.microsoft.com/office/drawing/2014/main" val="1981027306"/>
                    </a:ext>
                  </a:extLst>
                </a:gridCol>
              </a:tblGrid>
              <a:tr h="821873">
                <a:tc>
                  <a:txBody>
                    <a:bodyPr/>
                    <a:lstStyle/>
                    <a:p>
                      <a:r>
                        <a:rPr lang="pt-PT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Menções Anteriores (DLR n.º 27/2009/M e DLR n.º 12/2015/M)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Menções Atuais (DLR n.º 23/2024/M)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3315156"/>
                  </a:ext>
                </a:extLst>
              </a:tr>
              <a:tr h="476165">
                <a:tc>
                  <a:txBody>
                    <a:bodyPr/>
                    <a:lstStyle/>
                    <a:p>
                      <a:r>
                        <a:rPr lang="pt-PT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Relevante (4 a 5)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Muito Bom (4 a 5)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348364"/>
                  </a:ext>
                </a:extLst>
              </a:tr>
              <a:tr h="476165">
                <a:tc rowSpan="2">
                  <a:txBody>
                    <a:bodyPr/>
                    <a:lstStyle/>
                    <a:p>
                      <a:r>
                        <a:rPr lang="pt-PT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Adequado (2 a 3,999)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Bom (3,500 a 3,999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4000749"/>
                  </a:ext>
                </a:extLst>
              </a:tr>
              <a:tr h="476165">
                <a:tc vMerge="1">
                  <a:txBody>
                    <a:bodyPr/>
                    <a:lstStyle/>
                    <a:p>
                      <a:endParaRPr lang="pt-PT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Regular (2 a 3,499)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2846831"/>
                  </a:ext>
                </a:extLst>
              </a:tr>
              <a:tr h="4761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Inadequado (1 a 1,999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Inadequado (1 a 1,999)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0943395"/>
                  </a:ext>
                </a:extLst>
              </a:tr>
            </a:tbl>
          </a:graphicData>
        </a:graphic>
      </p:graphicFrame>
      <p:pic>
        <p:nvPicPr>
          <p:cNvPr id="3" name="Imagem 2" descr="Uma imagem com texto, captura de ecrã, Tipo de letra, branco&#10;&#10;Descrição gerada automaticamente">
            <a:extLst>
              <a:ext uri="{FF2B5EF4-FFF2-40B4-BE49-F238E27FC236}">
                <a16:creationId xmlns:a16="http://schemas.microsoft.com/office/drawing/2014/main" id="{1BC5A3EF-134D-A6E7-51DA-3D657A1993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30953"/>
            <a:ext cx="9162288" cy="152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2276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tx2"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318541-C2AD-64F9-7F15-B414FF9020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Uma imagem com texto, captura de ecrã, Tipo de letra, design&#10;&#10;Os conteúdos gerados por IA poderão estar incorretos.">
            <a:extLst>
              <a:ext uri="{FF2B5EF4-FFF2-40B4-BE49-F238E27FC236}">
                <a16:creationId xmlns:a16="http://schemas.microsoft.com/office/drawing/2014/main" id="{59EB9FB3-7FF0-9C5B-52EA-80B6260BAE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34000"/>
            <a:ext cx="9144000" cy="1524000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B943EE67-C875-DDC9-06AA-6E5121D5817B}"/>
              </a:ext>
            </a:extLst>
          </p:cNvPr>
          <p:cNvSpPr txBox="1"/>
          <p:nvPr/>
        </p:nvSpPr>
        <p:spPr>
          <a:xfrm>
            <a:off x="457200" y="458271"/>
            <a:ext cx="755808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ALTERAÇÕES: Novas menções e pontos correspondentes (</a:t>
            </a:r>
            <a:r>
              <a:rPr lang="pt-PT" sz="2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</a:t>
            </a:r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34.º)</a:t>
            </a:r>
            <a:endParaRPr lang="pt-PT" sz="2800" dirty="0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5B1D87F0-D2A8-9F7B-4C20-4D93F5CE92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156418"/>
              </p:ext>
            </p:extLst>
          </p:nvPr>
        </p:nvGraphicFramePr>
        <p:xfrm>
          <a:off x="1393031" y="1900237"/>
          <a:ext cx="6357938" cy="25831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8969">
                  <a:extLst>
                    <a:ext uri="{9D8B030D-6E8A-4147-A177-3AD203B41FA5}">
                      <a16:colId xmlns:a16="http://schemas.microsoft.com/office/drawing/2014/main" val="1610936422"/>
                    </a:ext>
                  </a:extLst>
                </a:gridCol>
                <a:gridCol w="3178969">
                  <a:extLst>
                    <a:ext uri="{9D8B030D-6E8A-4147-A177-3AD203B41FA5}">
                      <a16:colId xmlns:a16="http://schemas.microsoft.com/office/drawing/2014/main" val="1981027306"/>
                    </a:ext>
                  </a:extLst>
                </a:gridCol>
              </a:tblGrid>
              <a:tr h="662889">
                <a:tc>
                  <a:txBody>
                    <a:bodyPr/>
                    <a:lstStyle/>
                    <a:p>
                      <a:pPr algn="ctr"/>
                      <a:r>
                        <a:rPr lang="pt-PT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Menção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Pontos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3315156"/>
                  </a:ext>
                </a:extLst>
              </a:tr>
              <a:tr h="384056">
                <a:tc>
                  <a:txBody>
                    <a:bodyPr/>
                    <a:lstStyle/>
                    <a:p>
                      <a:pPr algn="ctr"/>
                      <a:r>
                        <a:rPr lang="pt-PT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Excelente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 pontos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0573582"/>
                  </a:ext>
                </a:extLst>
              </a:tr>
              <a:tr h="384056">
                <a:tc>
                  <a:txBody>
                    <a:bodyPr/>
                    <a:lstStyle/>
                    <a:p>
                      <a:pPr algn="ctr"/>
                      <a:r>
                        <a:rPr lang="pt-PT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Muito Bom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pontos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348364"/>
                  </a:ext>
                </a:extLst>
              </a:tr>
              <a:tr h="384056">
                <a:tc>
                  <a:txBody>
                    <a:bodyPr/>
                    <a:lstStyle/>
                    <a:p>
                      <a:pPr algn="ctr"/>
                      <a:r>
                        <a:rPr lang="pt-PT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Bom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 pontos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4000749"/>
                  </a:ext>
                </a:extLst>
              </a:tr>
              <a:tr h="384056">
                <a:tc>
                  <a:txBody>
                    <a:bodyPr/>
                    <a:lstStyle/>
                    <a:p>
                      <a:pPr algn="ctr"/>
                      <a:r>
                        <a:rPr lang="pt-PT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Regular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ponto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2846831"/>
                  </a:ext>
                </a:extLst>
              </a:tr>
              <a:tr h="384056">
                <a:tc>
                  <a:txBody>
                    <a:bodyPr/>
                    <a:lstStyle/>
                    <a:p>
                      <a:pPr algn="ctr"/>
                      <a:r>
                        <a:rPr lang="pt-PT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Inadequado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 pontos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0943395"/>
                  </a:ext>
                </a:extLst>
              </a:tr>
            </a:tbl>
          </a:graphicData>
        </a:graphic>
      </p:graphicFrame>
      <p:sp>
        <p:nvSpPr>
          <p:cNvPr id="3" name="CaixaDeTexto 2">
            <a:extLst>
              <a:ext uri="{FF2B5EF4-FFF2-40B4-BE49-F238E27FC236}">
                <a16:creationId xmlns:a16="http://schemas.microsoft.com/office/drawing/2014/main" id="{1FA6E204-7A67-F95D-6BE0-C2950E2CC721}"/>
              </a:ext>
            </a:extLst>
          </p:cNvPr>
          <p:cNvSpPr txBox="1"/>
          <p:nvPr/>
        </p:nvSpPr>
        <p:spPr>
          <a:xfrm>
            <a:off x="500062" y="4782622"/>
            <a:ext cx="5981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2"/>
            <a:r>
              <a:rPr lang="pt-PT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</a:t>
            </a:r>
            <a:r>
              <a:rPr lang="pt-PT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duplicam-se na avaliação do biénio 2023-2024.</a:t>
            </a:r>
          </a:p>
        </p:txBody>
      </p:sp>
      <p:pic>
        <p:nvPicPr>
          <p:cNvPr id="4" name="Imagem 3" descr="Uma imagem com texto, captura de ecrã, Tipo de letra, branco&#10;&#10;Descrição gerada automaticamente">
            <a:extLst>
              <a:ext uri="{FF2B5EF4-FFF2-40B4-BE49-F238E27FC236}">
                <a16:creationId xmlns:a16="http://schemas.microsoft.com/office/drawing/2014/main" id="{B5B1B8CF-23CF-65BB-AD86-9E417DC94C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30953"/>
            <a:ext cx="9162288" cy="152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6700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tx2"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9DAE17-4785-4574-BBB3-D93AB7B485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Uma imagem com texto, captura de ecrã, Tipo de letra, design&#10;&#10;Os conteúdos gerados por IA poderão estar incorretos.">
            <a:extLst>
              <a:ext uri="{FF2B5EF4-FFF2-40B4-BE49-F238E27FC236}">
                <a16:creationId xmlns:a16="http://schemas.microsoft.com/office/drawing/2014/main" id="{B07679C1-0AB5-6836-2113-9D1744D249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34000"/>
            <a:ext cx="9144000" cy="1524000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D00944E9-BDBD-5B2A-D374-D6470E2D1DBB}"/>
              </a:ext>
            </a:extLst>
          </p:cNvPr>
          <p:cNvSpPr txBox="1"/>
          <p:nvPr/>
        </p:nvSpPr>
        <p:spPr>
          <a:xfrm>
            <a:off x="457200" y="458271"/>
            <a:ext cx="755808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ALTERAÇÕES: Diferenciação de desempenhos (</a:t>
            </a:r>
            <a:r>
              <a:rPr lang="pt-PT" sz="2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</a:t>
            </a:r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71.º - parcialmente revogado)</a:t>
            </a:r>
            <a:endParaRPr lang="pt-PT" sz="2800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37591AE-7D44-C3FD-F896-33B57FDE7011}"/>
              </a:ext>
            </a:extLst>
          </p:cNvPr>
          <p:cNvSpPr txBox="1"/>
          <p:nvPr/>
        </p:nvSpPr>
        <p:spPr>
          <a:xfrm>
            <a:off x="614362" y="2357526"/>
            <a:ext cx="7915275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❌ </a:t>
            </a:r>
            <a:r>
              <a:rPr lang="pt-PT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Fim das percentagens obrigatórias</a:t>
            </a:r>
            <a:r>
              <a:rPr lang="pt-PT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para diferenciação do desempenho. </a:t>
            </a:r>
          </a:p>
          <a:p>
            <a:endParaRPr lang="pt-PT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5425"/>
            <a:r>
              <a:rPr lang="pt-PT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Ao contrário do que sucede a nível nacional, na RAM, a partir da avaliação de desempenho do ano 2025, deixam de existir limites à atribuição das diferentes menções.</a:t>
            </a:r>
          </a:p>
          <a:p>
            <a:pPr marL="225425"/>
            <a:endParaRPr lang="pt-PT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5425"/>
            <a:r>
              <a:rPr lang="pt-PT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</a:t>
            </a:r>
            <a:r>
              <a:rPr lang="pt-PT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Mantêm-se, no entanto, para a avaliação do biénio 2023-2024.</a:t>
            </a:r>
          </a:p>
        </p:txBody>
      </p:sp>
      <p:pic>
        <p:nvPicPr>
          <p:cNvPr id="2" name="Imagem 1" descr="Uma imagem com texto, captura de ecrã, Tipo de letra, branco&#10;&#10;Descrição gerada automaticamente">
            <a:extLst>
              <a:ext uri="{FF2B5EF4-FFF2-40B4-BE49-F238E27FC236}">
                <a16:creationId xmlns:a16="http://schemas.microsoft.com/office/drawing/2014/main" id="{C8035180-D3B7-7496-2715-B4CF51DB81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30953"/>
            <a:ext cx="9162288" cy="152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2267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tx2"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77F8FE-975C-B501-C616-6906201720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Uma imagem com texto, captura de ecrã, Tipo de letra, design&#10;&#10;Os conteúdos gerados por IA poderão estar incorretos.">
            <a:extLst>
              <a:ext uri="{FF2B5EF4-FFF2-40B4-BE49-F238E27FC236}">
                <a16:creationId xmlns:a16="http://schemas.microsoft.com/office/drawing/2014/main" id="{12295CB0-773A-DDE4-0505-3939AA42CB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34000"/>
            <a:ext cx="9144000" cy="1524000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B113CE68-01E1-87D6-73D0-B7C128F33C01}"/>
              </a:ext>
            </a:extLst>
          </p:cNvPr>
          <p:cNvSpPr txBox="1"/>
          <p:nvPr/>
        </p:nvSpPr>
        <p:spPr>
          <a:xfrm>
            <a:off x="457200" y="458271"/>
            <a:ext cx="755808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ALTERAÇÕES: Alteração obrigatória de posição remuneratória</a:t>
            </a:r>
            <a:endParaRPr lang="pt-PT" sz="28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731DF21-0637-120E-4A4B-DA8B5F6BE673}"/>
              </a:ext>
            </a:extLst>
          </p:cNvPr>
          <p:cNvSpPr txBox="1"/>
          <p:nvPr/>
        </p:nvSpPr>
        <p:spPr>
          <a:xfrm>
            <a:off x="460771" y="2249804"/>
            <a:ext cx="8222457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6713" indent="-354013"/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📌 A alteração de posicionamento remuneratório passa ocorrer após a acumulação de 8 pontos, ao invés dos anteriores 10.</a:t>
            </a:r>
          </a:p>
          <a:p>
            <a:pPr marL="366713" indent="-354013"/>
            <a:endParaRPr lang="pt-PT" sz="2000" b="0" i="1" dirty="0">
              <a:solidFill>
                <a:schemeClr val="bg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66713" indent="-354013"/>
            <a:endParaRPr lang="pt-PT" sz="2000" i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66713" indent="-42863"/>
            <a:r>
              <a:rPr lang="pt-PT" sz="2000" b="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Obs</a:t>
            </a:r>
            <a:r>
              <a:rPr lang="pt-PT" sz="2000" b="0" i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pt-PT" sz="20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Sem prejuízo das alterações do posicionamento remuneratório obrigatórias a que haja lugar com 6 pontos acumulados, em virtude da aplicação do Decreto-Lei n.º 75/2023, de 29 de agosto (acelerador).</a:t>
            </a:r>
            <a:br>
              <a:rPr lang="pt-PT" sz="20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20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Alteração pelos 6 pontos não é cumulativa com a alteração pelos 8 pontos.</a:t>
            </a:r>
            <a:endParaRPr lang="pt-PT" sz="2000" b="0" i="1" dirty="0">
              <a:solidFill>
                <a:schemeClr val="bg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Imagem 1" descr="Uma imagem com texto, captura de ecrã, Tipo de letra, branco&#10;&#10;Descrição gerada automaticamente">
            <a:extLst>
              <a:ext uri="{FF2B5EF4-FFF2-40B4-BE49-F238E27FC236}">
                <a16:creationId xmlns:a16="http://schemas.microsoft.com/office/drawing/2014/main" id="{E6E515B9-E6F6-5186-F112-BE7D17EFE8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30953"/>
            <a:ext cx="9162288" cy="152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3375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tx2"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2BD7C4-94EC-ACF7-0D3F-C70DF5804F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Uma imagem com texto, captura de ecrã, Tipo de letra, design&#10;&#10;Os conteúdos gerados por IA poderão estar incorretos.">
            <a:extLst>
              <a:ext uri="{FF2B5EF4-FFF2-40B4-BE49-F238E27FC236}">
                <a16:creationId xmlns:a16="http://schemas.microsoft.com/office/drawing/2014/main" id="{945FECDB-74B0-9D99-0312-5BDBB6650E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34000"/>
            <a:ext cx="9144000" cy="1524000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DAB61BBC-686D-383D-2895-1105AA5D6B02}"/>
              </a:ext>
            </a:extLst>
          </p:cNvPr>
          <p:cNvSpPr txBox="1"/>
          <p:nvPr/>
        </p:nvSpPr>
        <p:spPr>
          <a:xfrm>
            <a:off x="457200" y="458271"/>
            <a:ext cx="755808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ALTERAÇÕES: Alteração obrigatória de posição remuneratória (alt. </a:t>
            </a:r>
            <a:r>
              <a:rPr lang="pt-PT" sz="2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</a:t>
            </a:r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156.º. Da LTFP)</a:t>
            </a:r>
            <a:endParaRPr lang="pt-PT" sz="28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11CCBDE-AE53-AC58-D2C7-B82E6E61FBC0}"/>
              </a:ext>
            </a:extLst>
          </p:cNvPr>
          <p:cNvSpPr txBox="1"/>
          <p:nvPr/>
        </p:nvSpPr>
        <p:spPr>
          <a:xfrm>
            <a:off x="457200" y="1843266"/>
            <a:ext cx="822245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6713" indent="-354013"/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📌 A regra constante da Lei de Trabalho em Funções Públicas é alterada, passando a não se perder os pontos em excesso após alteração remuneratória, que passarão a poder ser contabilizados para efeitos de futura alteração remuneratória sem necessidade de ser excecionada nas Leis Orçamentais, como vinha sucedendo em alguns ciclos.</a:t>
            </a:r>
          </a:p>
          <a:p>
            <a:pPr marL="366713" indent="-354013"/>
            <a:endParaRPr lang="pt-PT" sz="2000" b="0" i="1" dirty="0">
              <a:solidFill>
                <a:schemeClr val="bg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66713" indent="-354013"/>
            <a:endParaRPr lang="pt-PT" sz="2000" i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66713" indent="-42863"/>
            <a:r>
              <a:rPr lang="pt-PT" sz="2000" b="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Obs</a:t>
            </a:r>
            <a:r>
              <a:rPr lang="pt-PT" sz="2000" b="0" i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pt-PT" sz="2000" i="1" dirty="0">
                <a:solidFill>
                  <a:schemeClr val="bg1"/>
                </a:solidFill>
              </a:rPr>
              <a:t>apenas se consideram os pontos adquiridos após 1-1-2023, incluindo os pontos obtidos através da avaliação do biénio 2021-2022.</a:t>
            </a:r>
            <a:endParaRPr lang="pt-PT" sz="2000" b="0" i="1" dirty="0">
              <a:solidFill>
                <a:schemeClr val="bg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Imagem 1" descr="Uma imagem com texto, captura de ecrã, Tipo de letra, branco&#10;&#10;Descrição gerada automaticamente">
            <a:extLst>
              <a:ext uri="{FF2B5EF4-FFF2-40B4-BE49-F238E27FC236}">
                <a16:creationId xmlns:a16="http://schemas.microsoft.com/office/drawing/2014/main" id="{9ECEF67C-7A03-B1D6-ADA9-4D887D13E3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30953"/>
            <a:ext cx="9162288" cy="152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0522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tx2"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E30EFA-64A6-AF4D-BD60-EE35CA6AC0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Uma imagem com texto, captura de ecrã, Tipo de letra, design&#10;&#10;Os conteúdos gerados por IA poderão estar incorretos.">
            <a:extLst>
              <a:ext uri="{FF2B5EF4-FFF2-40B4-BE49-F238E27FC236}">
                <a16:creationId xmlns:a16="http://schemas.microsoft.com/office/drawing/2014/main" id="{05D049D8-FA8A-F097-C1B0-AE08D44DE4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34000"/>
            <a:ext cx="9144000" cy="1524000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7612063F-EC1F-7703-6600-122C500137CC}"/>
              </a:ext>
            </a:extLst>
          </p:cNvPr>
          <p:cNvSpPr txBox="1"/>
          <p:nvPr/>
        </p:nvSpPr>
        <p:spPr>
          <a:xfrm>
            <a:off x="457200" y="458271"/>
            <a:ext cx="75580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ALTERAÇÕES: Efeitos das avaliações (artigo 49.º)</a:t>
            </a:r>
            <a:endParaRPr lang="pt-PT" sz="28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160CFF0-E8B9-8D2F-28ED-DEAAA63AAE33}"/>
              </a:ext>
            </a:extLst>
          </p:cNvPr>
          <p:cNvSpPr txBox="1"/>
          <p:nvPr/>
        </p:nvSpPr>
        <p:spPr>
          <a:xfrm>
            <a:off x="457200" y="1843266"/>
            <a:ext cx="822245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6713" indent="-354013"/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📌 O reconhecimento de </a:t>
            </a:r>
            <a:r>
              <a:rPr lang="pt-PT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excelente</a:t>
            </a:r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em </a:t>
            </a:r>
            <a:r>
              <a:rPr lang="pt-PT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três anos consecutivos </a:t>
            </a:r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confere, no ano seguinte, o direito a </a:t>
            </a:r>
            <a:r>
              <a:rPr lang="pt-PT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cinco dias de férias</a:t>
            </a:r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 que acresce o direito a um prémio equivalente ao de </a:t>
            </a:r>
            <a:r>
              <a:rPr lang="pt-PT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um vencimento base adicional, </a:t>
            </a:r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majorado em </a:t>
            </a:r>
            <a:r>
              <a:rPr lang="pt-PT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30%</a:t>
            </a:r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6713" indent="-354013"/>
            <a:endParaRPr lang="pt-PT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66713" indent="-354013"/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📌 O reconhecimento de </a:t>
            </a:r>
            <a:r>
              <a:rPr lang="pt-PT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muito bom </a:t>
            </a:r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 </a:t>
            </a:r>
            <a:r>
              <a:rPr lang="pt-PT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três anos consecutivos </a:t>
            </a:r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confere, no ano seguinte, o direito a </a:t>
            </a:r>
            <a:r>
              <a:rPr lang="pt-PT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três dias de férias</a:t>
            </a:r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 que acresce o direito a um prémio equivalente ao de </a:t>
            </a:r>
            <a:r>
              <a:rPr lang="pt-PT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um vencimento base adicional, </a:t>
            </a:r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majorado em </a:t>
            </a:r>
            <a:r>
              <a:rPr lang="pt-PT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25%</a:t>
            </a:r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pic>
        <p:nvPicPr>
          <p:cNvPr id="2" name="Imagem 1" descr="Uma imagem com texto, captura de ecrã, Tipo de letra, branco&#10;&#10;Descrição gerada automaticamente">
            <a:extLst>
              <a:ext uri="{FF2B5EF4-FFF2-40B4-BE49-F238E27FC236}">
                <a16:creationId xmlns:a16="http://schemas.microsoft.com/office/drawing/2014/main" id="{AB2EC15C-DCB5-AE16-C9BF-93BE7678EE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30953"/>
            <a:ext cx="9162288" cy="152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5902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tx2"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83B7C2-E71C-B482-2F5D-04502852C5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Uma imagem com texto, captura de ecrã, Tipo de letra, design&#10;&#10;Os conteúdos gerados por IA poderão estar incorretos.">
            <a:extLst>
              <a:ext uri="{FF2B5EF4-FFF2-40B4-BE49-F238E27FC236}">
                <a16:creationId xmlns:a16="http://schemas.microsoft.com/office/drawing/2014/main" id="{05CC17AC-A790-8A64-E4F8-1083B23B1F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34000"/>
            <a:ext cx="9144000" cy="1524000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6651F675-5162-00FC-5C33-AD016D609B6B}"/>
              </a:ext>
            </a:extLst>
          </p:cNvPr>
          <p:cNvSpPr txBox="1"/>
          <p:nvPr/>
        </p:nvSpPr>
        <p:spPr>
          <a:xfrm>
            <a:off x="457200" y="458271"/>
            <a:ext cx="75580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ALTERAÇÕES: Efeitos das avaliações (artigo 49.º)</a:t>
            </a:r>
            <a:endParaRPr lang="pt-PT" sz="28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8EA9AAA-5394-1870-A701-4752CEE7348A}"/>
              </a:ext>
            </a:extLst>
          </p:cNvPr>
          <p:cNvSpPr txBox="1"/>
          <p:nvPr/>
        </p:nvSpPr>
        <p:spPr>
          <a:xfrm>
            <a:off x="457200" y="1843266"/>
            <a:ext cx="8222457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6713" indent="-354013"/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📌 O direito a três dias de férias é ainda conferido ao trabalhador quando este tenha acumulado 8 pontos nas avaliações do seu desempenho, a que acresce o direito a um prémio equivalente ao de </a:t>
            </a:r>
            <a:r>
              <a:rPr lang="pt-PT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um vencimento base adicional</a:t>
            </a:r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majorado em 25 %, contados os 8 pontos nos seguintes termos:</a:t>
            </a:r>
          </a:p>
          <a:p>
            <a:pPr marL="366713" indent="-354013"/>
            <a:endParaRPr lang="pt-PT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/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a) Três pontos por cada menção de desempenho </a:t>
            </a:r>
            <a:r>
              <a:rPr lang="pt-PT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excelente</a:t>
            </a:r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</a:p>
          <a:p>
            <a:pPr marL="400050"/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b) Dois pontos por cada menção de desempenho </a:t>
            </a:r>
            <a:r>
              <a:rPr lang="pt-PT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muito bom</a:t>
            </a:r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pic>
        <p:nvPicPr>
          <p:cNvPr id="2" name="Imagem 1" descr="Uma imagem com texto, captura de ecrã, Tipo de letra, branco&#10;&#10;Descrição gerada automaticamente">
            <a:extLst>
              <a:ext uri="{FF2B5EF4-FFF2-40B4-BE49-F238E27FC236}">
                <a16:creationId xmlns:a16="http://schemas.microsoft.com/office/drawing/2014/main" id="{6DBF4915-4B35-E2A7-7916-DC91AEC237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30953"/>
            <a:ext cx="9162288" cy="152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9027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tx2"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42ED3A-0CA8-261F-E92E-E68D40DFA3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Uma imagem com texto, captura de ecrã, Tipo de letra, design&#10;&#10;Os conteúdos gerados por IA poderão estar incorretos.">
            <a:extLst>
              <a:ext uri="{FF2B5EF4-FFF2-40B4-BE49-F238E27FC236}">
                <a16:creationId xmlns:a16="http://schemas.microsoft.com/office/drawing/2014/main" id="{36169888-DF26-E3B0-D334-FA0B108418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34000"/>
            <a:ext cx="9144000" cy="1524000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BB0F738D-34A6-AEC0-F53B-8525CD50922F}"/>
              </a:ext>
            </a:extLst>
          </p:cNvPr>
          <p:cNvSpPr txBox="1"/>
          <p:nvPr/>
        </p:nvSpPr>
        <p:spPr>
          <a:xfrm>
            <a:off x="457200" y="458271"/>
            <a:ext cx="75580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ALTERAÇÕES: Fichas de avaliação (artigo 78.º)</a:t>
            </a:r>
            <a:endParaRPr lang="pt-PT" sz="28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95D26EC-2C76-D4C1-8C90-7BA5FF3B40CF}"/>
              </a:ext>
            </a:extLst>
          </p:cNvPr>
          <p:cNvSpPr txBox="1"/>
          <p:nvPr/>
        </p:nvSpPr>
        <p:spPr>
          <a:xfrm>
            <a:off x="457200" y="1843266"/>
            <a:ext cx="8222457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6713" indent="-354013"/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📌 Remete-se para as novas fichas constantes da Portaria n.º 236/2024/1, de 27 de setembro.</a:t>
            </a:r>
          </a:p>
          <a:p>
            <a:pPr marL="366713" indent="-354013"/>
            <a:endParaRPr lang="pt-PT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63538" lvl="1"/>
            <a:r>
              <a:rPr lang="pt-PT" sz="20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</a:t>
            </a:r>
            <a:r>
              <a:rPr lang="pt-PT" sz="20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pt-PT" sz="2000" b="0" i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Para a avaliação de desempenho do ciclo avaliativo de 2023/2024 mantêm-se válidas as fichas de avaliação dos trabalhadores, aprovadas pela Portaria n.º 359/2013, de 13 de dezembro, devendo o avaliador adaptar o campo 3 e seguintes fazendo substituir as menções anteriore</a:t>
            </a:r>
            <a:r>
              <a:rPr lang="pt-PT" sz="20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pelas atuais.</a:t>
            </a:r>
          </a:p>
        </p:txBody>
      </p:sp>
      <p:pic>
        <p:nvPicPr>
          <p:cNvPr id="2" name="Imagem 1" descr="Uma imagem com texto, captura de ecrã, Tipo de letra, branco&#10;&#10;Descrição gerada automaticamente">
            <a:extLst>
              <a:ext uri="{FF2B5EF4-FFF2-40B4-BE49-F238E27FC236}">
                <a16:creationId xmlns:a16="http://schemas.microsoft.com/office/drawing/2014/main" id="{CBEBB386-DF9B-5F37-CC9C-42480A1B72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30953"/>
            <a:ext cx="9162288" cy="152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830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tx2"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140FAD-9D9F-651E-4CC2-C92BAC85E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Uma imagem com texto, captura de ecrã, Tipo de letra, design&#10;&#10;Os conteúdos gerados por IA poderão estar incorretos.">
            <a:extLst>
              <a:ext uri="{FF2B5EF4-FFF2-40B4-BE49-F238E27FC236}">
                <a16:creationId xmlns:a16="http://schemas.microsoft.com/office/drawing/2014/main" id="{140E28B6-A016-5C55-056C-8B2BAA975F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34000"/>
            <a:ext cx="9144000" cy="1524000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F81A8A48-D52C-1392-27A3-067B0732A1C3}"/>
              </a:ext>
            </a:extLst>
          </p:cNvPr>
          <p:cNvSpPr txBox="1"/>
          <p:nvPr/>
        </p:nvSpPr>
        <p:spPr>
          <a:xfrm>
            <a:off x="457199" y="458271"/>
            <a:ext cx="802957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chemeClr val="bg1"/>
                </a:solidFill>
              </a:rPr>
              <a:t>NORMAS TRANSITÓRIAS PARA 2023-2024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4527DEC5-E249-2BA4-5E5C-D7EC5AECAAE8}"/>
              </a:ext>
            </a:extLst>
          </p:cNvPr>
          <p:cNvSpPr txBox="1"/>
          <p:nvPr/>
        </p:nvSpPr>
        <p:spPr>
          <a:xfrm>
            <a:off x="492918" y="1884996"/>
            <a:ext cx="815816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Alterações a aplicar na avaliação do biénio 2023-2024:</a:t>
            </a:r>
          </a:p>
          <a:p>
            <a:endParaRPr lang="pt-PT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11150"/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📌 As menções previstas no n.º 5 do artigo 47.º e o reconhecimento de mérito previsto no artigo 48.º do SIADAP-RAM:</a:t>
            </a:r>
            <a:endParaRPr lang="pt-PT" sz="2000" b="0" i="0" dirty="0">
              <a:solidFill>
                <a:schemeClr val="bg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12800" lvl="1" indent="-342900">
              <a:buFont typeface="Arial" panose="020B0604020202020204" pitchFamily="34" charset="0"/>
              <a:buChar char="•"/>
            </a:pPr>
            <a:r>
              <a:rPr lang="pt-PT" sz="2000" b="0" i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«Excelente»</a:t>
            </a:r>
          </a:p>
          <a:p>
            <a:pPr marL="812800" lvl="1" indent="-342900">
              <a:buFont typeface="Arial" panose="020B0604020202020204" pitchFamily="34" charset="0"/>
              <a:buChar char="•"/>
            </a:pPr>
            <a:r>
              <a:rPr lang="pt-PT" sz="2000" b="0" i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«Muito Bom»</a:t>
            </a:r>
          </a:p>
          <a:p>
            <a:pPr marL="812800" lvl="1" indent="-342900">
              <a:buFont typeface="Arial" panose="020B0604020202020204" pitchFamily="34" charset="0"/>
              <a:buChar char="•"/>
            </a:pPr>
            <a:r>
              <a:rPr lang="pt-PT" sz="2000" b="0" i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«Bom»</a:t>
            </a:r>
          </a:p>
          <a:p>
            <a:pPr marL="812800" lvl="1" indent="-342900">
              <a:buFont typeface="Arial" panose="020B0604020202020204" pitchFamily="34" charset="0"/>
              <a:buChar char="•"/>
            </a:pPr>
            <a:r>
              <a:rPr lang="pt-PT" sz="2000" b="0" i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«Regular»</a:t>
            </a:r>
          </a:p>
          <a:p>
            <a:pPr marL="812800" lvl="1" indent="-342900">
              <a:buFont typeface="Arial" panose="020B0604020202020204" pitchFamily="34" charset="0"/>
              <a:buChar char="•"/>
            </a:pPr>
            <a:r>
              <a:rPr lang="pt-PT" sz="2000" b="0" i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«Inadequado»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7325B6F1-8E1C-11EB-D784-53A605ADBFD5}"/>
              </a:ext>
            </a:extLst>
          </p:cNvPr>
          <p:cNvSpPr txBox="1"/>
          <p:nvPr/>
        </p:nvSpPr>
        <p:spPr>
          <a:xfrm>
            <a:off x="457200" y="981491"/>
            <a:ext cx="3316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Artigo 4.º do DLR n.º 23/2024/M</a:t>
            </a:r>
          </a:p>
        </p:txBody>
      </p:sp>
      <p:pic>
        <p:nvPicPr>
          <p:cNvPr id="3" name="Imagem 2" descr="Uma imagem com texto, captura de ecrã, Tipo de letra, branco&#10;&#10;Descrição gerada automaticamente">
            <a:extLst>
              <a:ext uri="{FF2B5EF4-FFF2-40B4-BE49-F238E27FC236}">
                <a16:creationId xmlns:a16="http://schemas.microsoft.com/office/drawing/2014/main" id="{562D493C-2178-B80F-3E57-1178845DBA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30953"/>
            <a:ext cx="9162288" cy="152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468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tx2"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7FD88E-9510-37D9-D6B6-5FB71597A1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Uma imagem com texto, captura de ecrã, Tipo de letra, design&#10;&#10;Os conteúdos gerados por IA poderão estar incorretos.">
            <a:extLst>
              <a:ext uri="{FF2B5EF4-FFF2-40B4-BE49-F238E27FC236}">
                <a16:creationId xmlns:a16="http://schemas.microsoft.com/office/drawing/2014/main" id="{518BFACA-ABCB-7226-2698-9DFAD31699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34000"/>
            <a:ext cx="9144000" cy="1524000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0901ED1C-98D5-F060-7A07-2F98C905E39B}"/>
              </a:ext>
            </a:extLst>
          </p:cNvPr>
          <p:cNvSpPr txBox="1"/>
          <p:nvPr/>
        </p:nvSpPr>
        <p:spPr>
          <a:xfrm>
            <a:off x="457199" y="458271"/>
            <a:ext cx="802957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chemeClr val="bg1"/>
                </a:solidFill>
              </a:rPr>
              <a:t>NORMAS TRANSITÓRIAS PARA 2023-2024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7AA2C290-BEAD-FF92-5888-AEB89D230036}"/>
              </a:ext>
            </a:extLst>
          </p:cNvPr>
          <p:cNvSpPr txBox="1"/>
          <p:nvPr/>
        </p:nvSpPr>
        <p:spPr>
          <a:xfrm>
            <a:off x="492918" y="1884996"/>
            <a:ext cx="815816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23850" indent="-311150"/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📌 A diferenciação de desempenhos diferenciação de desempenhos previstas nos n.ºs 1 e 2 do artigo 75.º da Lei n.º 66-B/2007, de 28 de dezembro, na redação conferida pelo artigo 4.º do Decreto-Lei n.º 12/2024, de 10 de janeiro: </a:t>
            </a:r>
          </a:p>
          <a:p>
            <a:pPr marL="812800" lvl="1" indent="-342900">
              <a:buFont typeface="Arial" panose="020B0604020202020204" pitchFamily="34" charset="0"/>
              <a:buChar char="•"/>
            </a:pPr>
            <a:r>
              <a:rPr lang="pt-PT" sz="2000" b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30% para as avaliações de desempenho «</a:t>
            </a:r>
            <a:r>
              <a:rPr lang="pt-PT" sz="2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Muito Bom</a:t>
            </a:r>
            <a:r>
              <a:rPr lang="pt-PT" sz="2000" b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</a:p>
          <a:p>
            <a:pPr marL="812800" lvl="1" indent="-342900">
              <a:buFont typeface="Arial" panose="020B0604020202020204" pitchFamily="34" charset="0"/>
              <a:buChar char="•"/>
            </a:pPr>
            <a:r>
              <a:rPr lang="pt-PT" sz="2000" b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10% do total de trabalhadores avaliados para o reconhecimento de desempenho «</a:t>
            </a:r>
            <a:r>
              <a:rPr lang="pt-PT" sz="2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Excelente</a:t>
            </a:r>
            <a:r>
              <a:rPr lang="pt-PT" sz="2000" b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», de entre os trabalhadores com «Muito Bom»</a:t>
            </a:r>
          </a:p>
          <a:p>
            <a:pPr marL="812800" lvl="1" indent="-342900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30% </a:t>
            </a:r>
            <a:r>
              <a:rPr lang="pt-PT" sz="2000" b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para as avaliações de desempenho «</a:t>
            </a:r>
            <a:r>
              <a:rPr lang="pt-PT" sz="2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Bom</a:t>
            </a:r>
            <a:r>
              <a:rPr lang="pt-PT" sz="2000" b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endParaRPr lang="pt-PT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89C3AC7-08A2-1A41-646D-9B68C54DDB2B}"/>
              </a:ext>
            </a:extLst>
          </p:cNvPr>
          <p:cNvSpPr txBox="1"/>
          <p:nvPr/>
        </p:nvSpPr>
        <p:spPr>
          <a:xfrm>
            <a:off x="457200" y="981491"/>
            <a:ext cx="3316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Artigo 4.º do DLR n.º 23/2024/M</a:t>
            </a:r>
          </a:p>
        </p:txBody>
      </p:sp>
      <p:pic>
        <p:nvPicPr>
          <p:cNvPr id="3" name="Imagem 2" descr="Uma imagem com texto, captura de ecrã, Tipo de letra, branco&#10;&#10;Descrição gerada automaticamente">
            <a:extLst>
              <a:ext uri="{FF2B5EF4-FFF2-40B4-BE49-F238E27FC236}">
                <a16:creationId xmlns:a16="http://schemas.microsoft.com/office/drawing/2014/main" id="{7F1C7BB6-B697-415A-9923-33CD47E6BD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30953"/>
            <a:ext cx="9162288" cy="152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921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tx2"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D5313C-FEEF-7F5A-CD01-F168BD9DA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Uma imagem com texto, captura de ecrã, Tipo de letra, design&#10;&#10;Os conteúdos gerados por IA poderão estar incorretos.">
            <a:extLst>
              <a:ext uri="{FF2B5EF4-FFF2-40B4-BE49-F238E27FC236}">
                <a16:creationId xmlns:a16="http://schemas.microsoft.com/office/drawing/2014/main" id="{B1F5841B-68CB-170E-39CE-9F14ADD21B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34000"/>
            <a:ext cx="9144000" cy="1524000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9A8F96D8-04B9-1D6C-AE85-D9E237045321}"/>
              </a:ext>
            </a:extLst>
          </p:cNvPr>
          <p:cNvSpPr txBox="1"/>
          <p:nvPr/>
        </p:nvSpPr>
        <p:spPr>
          <a:xfrm>
            <a:off x="457199" y="458271"/>
            <a:ext cx="802957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chemeClr val="bg1"/>
                </a:solidFill>
              </a:rPr>
              <a:t>NORMAS TRANSITÓRIAS PARA 2023-2024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4469D3F6-A5B6-5900-E372-A2E797AD1AC2}"/>
              </a:ext>
            </a:extLst>
          </p:cNvPr>
          <p:cNvSpPr txBox="1"/>
          <p:nvPr/>
        </p:nvSpPr>
        <p:spPr>
          <a:xfrm>
            <a:off x="492918" y="1884996"/>
            <a:ext cx="8158163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23850" indent="-311150"/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📌 O</a:t>
            </a:r>
            <a:r>
              <a:rPr lang="pt-PT" sz="20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novo número de pontos exigido para alteração de posicionamento remuneratório (8 pontos) </a:t>
            </a:r>
            <a:r>
              <a:rPr lang="pt-PT" sz="2000" b="0" i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 Alteração efetuada </a:t>
            </a:r>
            <a:r>
              <a:rPr lang="pt-PT" sz="20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pelo Decreto-Lei n.º 12/2024 à Lei de Trabalho em Funções Públicas</a:t>
            </a:r>
            <a:r>
              <a:rPr lang="pt-PT" sz="2000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323850" indent="-311150"/>
            <a:endParaRPr lang="pt-PT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11150"/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📌 As disposições legais respeitantes aos intervenientes no processo avaliativo, fases processuais e prazos associados (ex. reuniões de avaliação) – </a:t>
            </a:r>
            <a:r>
              <a:rPr lang="pt-PT" sz="20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</a:t>
            </a:r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i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FAQ DGAEP</a:t>
            </a:r>
            <a:endParaRPr lang="pt-PT" sz="1000" b="0" i="1" dirty="0">
              <a:solidFill>
                <a:schemeClr val="bg1">
                  <a:lumMod val="95000"/>
                </a:schemeClr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266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tx2"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26DFA7-10E9-5E14-12A8-0661E4F65B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Uma imagem com texto, captura de ecrã, Tipo de letra, design&#10;&#10;Os conteúdos gerados por IA poderão estar incorretos.">
            <a:extLst>
              <a:ext uri="{FF2B5EF4-FFF2-40B4-BE49-F238E27FC236}">
                <a16:creationId xmlns:a16="http://schemas.microsoft.com/office/drawing/2014/main" id="{57935728-CA55-AE67-7EAF-C5E9694FBB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34000"/>
            <a:ext cx="9144000" cy="1524000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D48637C1-F8E6-474F-F717-D369D51B0065}"/>
              </a:ext>
            </a:extLst>
          </p:cNvPr>
          <p:cNvSpPr txBox="1"/>
          <p:nvPr/>
        </p:nvSpPr>
        <p:spPr>
          <a:xfrm>
            <a:off x="457199" y="458271"/>
            <a:ext cx="78101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ALTERAÇÕES: Periodicidade da avaliação (</a:t>
            </a:r>
            <a:r>
              <a:rPr lang="pt-PT" sz="2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</a:t>
            </a:r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8.º)</a:t>
            </a:r>
            <a:endParaRPr lang="pt-PT" sz="2800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C32CF2AB-CFE8-543B-DF41-1ABFA9E914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8691771"/>
              </p:ext>
            </p:extLst>
          </p:nvPr>
        </p:nvGraphicFramePr>
        <p:xfrm>
          <a:off x="600074" y="2045225"/>
          <a:ext cx="7943851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2583">
                  <a:extLst>
                    <a:ext uri="{9D8B030D-6E8A-4147-A177-3AD203B41FA5}">
                      <a16:colId xmlns:a16="http://schemas.microsoft.com/office/drawing/2014/main" val="2867202715"/>
                    </a:ext>
                  </a:extLst>
                </a:gridCol>
                <a:gridCol w="1939617">
                  <a:extLst>
                    <a:ext uri="{9D8B030D-6E8A-4147-A177-3AD203B41FA5}">
                      <a16:colId xmlns:a16="http://schemas.microsoft.com/office/drawing/2014/main" val="34098746"/>
                    </a:ext>
                  </a:extLst>
                </a:gridCol>
                <a:gridCol w="1771651">
                  <a:extLst>
                    <a:ext uri="{9D8B030D-6E8A-4147-A177-3AD203B41FA5}">
                      <a16:colId xmlns:a16="http://schemas.microsoft.com/office/drawing/2014/main" val="2310078466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r>
                        <a:rPr lang="pt-PT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Duração dos ciclos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1373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Subsistemas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Anterior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 partir de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71344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SIADAP-RAM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ano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ano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9233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SIADAP- RAM 2 – direção superior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 anos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69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SIADAP- RAM 2 – direção intermédia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 anos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4218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SIADAP- RAM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anos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9181382"/>
                  </a:ext>
                </a:extLst>
              </a:tr>
            </a:tbl>
          </a:graphicData>
        </a:graphic>
      </p:graphicFrame>
      <p:pic>
        <p:nvPicPr>
          <p:cNvPr id="2" name="Imagem 1" descr="Uma imagem com texto, captura de ecrã, Tipo de letra, branco&#10;&#10;Descrição gerada automaticamente">
            <a:extLst>
              <a:ext uri="{FF2B5EF4-FFF2-40B4-BE49-F238E27FC236}">
                <a16:creationId xmlns:a16="http://schemas.microsoft.com/office/drawing/2014/main" id="{76FA4372-C1B5-B76D-6D6A-C4AE7A2A1D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30953"/>
            <a:ext cx="9162288" cy="152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185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tx2"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9756FF-7C35-39F7-2FC5-AC55643937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Uma imagem com texto, captura de ecrã, Tipo de letra, design&#10;&#10;Os conteúdos gerados por IA poderão estar incorretos.">
            <a:extLst>
              <a:ext uri="{FF2B5EF4-FFF2-40B4-BE49-F238E27FC236}">
                <a16:creationId xmlns:a16="http://schemas.microsoft.com/office/drawing/2014/main" id="{7BDA3A63-3A6D-2851-B8EA-EA50A09CE0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34000"/>
            <a:ext cx="9144000" cy="1524000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211304AE-39F7-1918-F5B2-6BEE27D1059D}"/>
              </a:ext>
            </a:extLst>
          </p:cNvPr>
          <p:cNvSpPr txBox="1"/>
          <p:nvPr/>
        </p:nvSpPr>
        <p:spPr>
          <a:xfrm>
            <a:off x="457200" y="458271"/>
            <a:ext cx="75580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ALTERAÇÕES: Fases e Cronograma (</a:t>
            </a:r>
            <a:r>
              <a:rPr lang="pt-PT" sz="2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</a:t>
            </a:r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57.º)</a:t>
            </a:r>
            <a:endParaRPr lang="pt-PT" sz="2800" dirty="0">
              <a:solidFill>
                <a:schemeClr val="bg1"/>
              </a:solidFill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88A1CF7-181D-8876-D6B6-643ED501EA8F}"/>
              </a:ext>
            </a:extLst>
          </p:cNvPr>
          <p:cNvSpPr txBox="1"/>
          <p:nvPr/>
        </p:nvSpPr>
        <p:spPr>
          <a:xfrm>
            <a:off x="492918" y="1884996"/>
            <a:ext cx="815816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23850" indent="-311150"/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📌 A reunião de harmonização e de validação das propostas passam a decorrer em simultâneo.</a:t>
            </a:r>
          </a:p>
          <a:p>
            <a:pPr marL="323850" indent="-311150"/>
            <a:endParaRPr lang="pt-PT" sz="2000" i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Imagem 1" descr="Uma imagem com texto, captura de ecrã, Tipo de letra, branco&#10;&#10;Descrição gerada automaticamente">
            <a:extLst>
              <a:ext uri="{FF2B5EF4-FFF2-40B4-BE49-F238E27FC236}">
                <a16:creationId xmlns:a16="http://schemas.microsoft.com/office/drawing/2014/main" id="{B2ABC12F-9FC7-99A5-F7E9-19957931C5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30953"/>
            <a:ext cx="9162288" cy="152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416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2E68FC-DCE8-5E3D-4895-8724237770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BDAE72B9-FFD6-763D-E3AA-0E8ACA1B0933}"/>
              </a:ext>
            </a:extLst>
          </p:cNvPr>
          <p:cNvSpPr txBox="1"/>
          <p:nvPr/>
        </p:nvSpPr>
        <p:spPr>
          <a:xfrm>
            <a:off x="457200" y="458271"/>
            <a:ext cx="75580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latin typeface="Calibri" panose="020F0502020204030204" pitchFamily="34" charset="0"/>
                <a:cs typeface="Calibri" panose="020F0502020204030204" pitchFamily="34" charset="0"/>
              </a:rPr>
              <a:t>ALTERAÇÕES: Fases e Cronograma (</a:t>
            </a:r>
            <a:r>
              <a:rPr lang="pt-PT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art</a:t>
            </a:r>
            <a:r>
              <a:rPr lang="pt-PT" sz="2800" dirty="0">
                <a:latin typeface="Calibri" panose="020F0502020204030204" pitchFamily="34" charset="0"/>
                <a:cs typeface="Calibri" panose="020F0502020204030204" pitchFamily="34" charset="0"/>
              </a:rPr>
              <a:t>. 57.º)</a:t>
            </a:r>
            <a:endParaRPr lang="pt-PT" sz="2800" dirty="0"/>
          </a:p>
        </p:txBody>
      </p:sp>
      <p:pic>
        <p:nvPicPr>
          <p:cNvPr id="7" name="Imagem 6" descr="Uma imagem com texto, diagrama, Tipo de letra, captura de ecrã&#10;&#10;Os conteúdos gerados por IA poderão estar incorretos.">
            <a:extLst>
              <a:ext uri="{FF2B5EF4-FFF2-40B4-BE49-F238E27FC236}">
                <a16:creationId xmlns:a16="http://schemas.microsoft.com/office/drawing/2014/main" id="{722946D0-A915-8C4C-B8AA-586BB941DD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597" y="1380745"/>
            <a:ext cx="8650531" cy="5018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015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tx2">
                <a:lumMod val="25000"/>
                <a:lumOff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F74B53-6910-C9DC-2D91-A701BE3569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Uma imagem com texto, captura de ecrã, Tipo de letra, design&#10;&#10;Os conteúdos gerados por IA poderão estar incorretos.">
            <a:extLst>
              <a:ext uri="{FF2B5EF4-FFF2-40B4-BE49-F238E27FC236}">
                <a16:creationId xmlns:a16="http://schemas.microsoft.com/office/drawing/2014/main" id="{27955BE9-C16A-142F-03B2-E05A12AE39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34000"/>
            <a:ext cx="9144000" cy="1524000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B60B0A12-1399-F163-ABC9-67FF1C3A80EB}"/>
              </a:ext>
            </a:extLst>
          </p:cNvPr>
          <p:cNvSpPr txBox="1"/>
          <p:nvPr/>
        </p:nvSpPr>
        <p:spPr>
          <a:xfrm>
            <a:off x="457200" y="458271"/>
            <a:ext cx="75580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ALTERAÇÕES: Requisitos para avaliação (</a:t>
            </a:r>
            <a:r>
              <a:rPr lang="pt-PT" sz="2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</a:t>
            </a:r>
            <a:r>
              <a:rPr lang="pt-PT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39.º)</a:t>
            </a:r>
            <a:endParaRPr lang="pt-PT" sz="28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3636DA5B-75AB-9819-489F-2DE722AB9F2D}"/>
              </a:ext>
            </a:extLst>
          </p:cNvPr>
          <p:cNvSpPr txBox="1"/>
          <p:nvPr/>
        </p:nvSpPr>
        <p:spPr>
          <a:xfrm>
            <a:off x="492918" y="1884996"/>
            <a:ext cx="8158163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23850" indent="-311150"/>
            <a:r>
              <a:rPr lang="pt-PT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📌 Mínimo de 6 meses de vínculo de emprego público e correspondente serviço efetivo no ano anterior.</a:t>
            </a:r>
          </a:p>
          <a:p>
            <a:pPr marL="323850" indent="-311150"/>
            <a:endParaRPr lang="pt-PT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7938"/>
            <a:r>
              <a:rPr lang="pt-PT" sz="2000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</a:t>
            </a:r>
            <a:r>
              <a:rPr lang="pt-PT" sz="20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No modelo anterior bienal, exigia-se 1 ano.</a:t>
            </a:r>
          </a:p>
          <a:p>
            <a:pPr marL="323850" indent="-311150"/>
            <a:endParaRPr lang="pt-PT" sz="2000" i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Imagem 1" descr="Uma imagem com texto, captura de ecrã, Tipo de letra, branco&#10;&#10;Descrição gerada automaticamente">
            <a:extLst>
              <a:ext uri="{FF2B5EF4-FFF2-40B4-BE49-F238E27FC236}">
                <a16:creationId xmlns:a16="http://schemas.microsoft.com/office/drawing/2014/main" id="{6AA28C25-D293-660D-E82D-CBC6F81F54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30953"/>
            <a:ext cx="9162288" cy="152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4407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C3B9BE0183037489CE537A24B836211" ma:contentTypeVersion="14" ma:contentTypeDescription="Criar um novo documento." ma:contentTypeScope="" ma:versionID="c849e936c6a0b65a25faf4243ccc5d0a">
  <xsd:schema xmlns:xsd="http://www.w3.org/2001/XMLSchema" xmlns:xs="http://www.w3.org/2001/XMLSchema" xmlns:p="http://schemas.microsoft.com/office/2006/metadata/properties" xmlns:ns2="0afa2bc3-41e0-4dda-b3a7-c9172cf1b03b" xmlns:ns3="b9cd23b6-9943-4893-b07a-e0326b155321" targetNamespace="http://schemas.microsoft.com/office/2006/metadata/properties" ma:root="true" ma:fieldsID="291fb6ed390ed2c4ee2676c4c8796d98" ns2:_="" ns3:_="">
    <xsd:import namespace="0afa2bc3-41e0-4dda-b3a7-c9172cf1b03b"/>
    <xsd:import namespace="b9cd23b6-9943-4893-b07a-e0326b15532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fa2bc3-41e0-4dda-b3a7-c9172cf1b03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cd23b6-9943-4893-b07a-e0326b1553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B40528-A526-489F-9AEE-FCBCEEFB7ED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606619-80A8-470D-89C4-ED0B5F8A1449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purl.org/dc/dcmitype/"/>
    <ds:schemaRef ds:uri="http://schemas.openxmlformats.org/package/2006/metadata/core-properties"/>
    <ds:schemaRef ds:uri="b9cd23b6-9943-4893-b07a-e0326b155321"/>
    <ds:schemaRef ds:uri="0afa2bc3-41e0-4dda-b3a7-c9172cf1b03b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FBFC9FC-C2FB-4D0A-B669-F06CB05CE3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fa2bc3-41e0-4dda-b3a7-c9172cf1b03b"/>
    <ds:schemaRef ds:uri="b9cd23b6-9943-4893-b07a-e0326b1553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861</TotalTime>
  <Words>1926</Words>
  <Application>Microsoft Office PowerPoint</Application>
  <PresentationFormat>Apresentação no Ecrã (4:3)</PresentationFormat>
  <Paragraphs>152</Paragraphs>
  <Slides>28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28</vt:i4>
      </vt:variant>
    </vt:vector>
  </HeadingPairs>
  <TitlesOfParts>
    <vt:vector size="34" baseType="lpstr">
      <vt:lpstr>Aptos</vt:lpstr>
      <vt:lpstr>Aptos Display</vt:lpstr>
      <vt:lpstr>Arial</vt:lpstr>
      <vt:lpstr>Calibri</vt:lpstr>
      <vt:lpstr>Verdana</vt:lpstr>
      <vt:lpstr>Tema do Office</vt:lpstr>
      <vt:lpstr>SIADAP-RAM 3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Carlos Miguel Vasconcelos Ponte</dc:creator>
  <cp:lastModifiedBy>Carlos Miguel Vasconcelos Ponte</cp:lastModifiedBy>
  <cp:revision>27</cp:revision>
  <dcterms:created xsi:type="dcterms:W3CDTF">2025-01-29T17:56:23Z</dcterms:created>
  <dcterms:modified xsi:type="dcterms:W3CDTF">2025-02-04T20:06:08Z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0x010100DC3B9BE0183037489CE537A24B836211</vt:lpwstr>
  </property>
</Properties>
</file>