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6" r:id="rId4"/>
    <p:sldId id="267" r:id="rId5"/>
    <p:sldId id="264" r:id="rId6"/>
    <p:sldId id="265" r:id="rId7"/>
    <p:sldId id="260" r:id="rId8"/>
    <p:sldId id="258" r:id="rId9"/>
    <p:sldId id="262" r:id="rId10"/>
    <p:sldId id="263" r:id="rId11"/>
    <p:sldId id="261" r:id="rId12"/>
    <p:sldId id="259" r:id="rId13"/>
    <p:sldId id="31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A6B1"/>
    <a:srgbClr val="008080"/>
    <a:srgbClr val="3D97A1"/>
    <a:srgbClr val="67BCC5"/>
    <a:srgbClr val="CAE6E7"/>
    <a:srgbClr val="595959"/>
    <a:srgbClr val="42A3AD"/>
    <a:srgbClr val="42A4AE"/>
    <a:srgbClr val="007F7D"/>
    <a:srgbClr val="47B8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0" autoAdjust="0"/>
    <p:restoredTop sz="9466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Alunos/ crianças por nível/ciclo</a:t>
            </a:r>
          </a:p>
        </c:rich>
      </c:tx>
      <c:layout>
        <c:manualLayout>
          <c:xMode val="edge"/>
          <c:yMode val="edge"/>
          <c:x val="0.21352953779649156"/>
          <c:y val="9.12323088902120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2521661985804419E-2"/>
          <c:y val="0.26700510098328212"/>
          <c:w val="0.95495667602839118"/>
          <c:h val="0.62659687552481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42A2AC"/>
                </a:gs>
                <a:gs pos="100000">
                  <a:srgbClr val="50B2B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Educação Pré-Escolar</c:v>
                </c:pt>
                <c:pt idx="1">
                  <c:v>1.º Ciclo Ens. Básico</c:v>
                </c:pt>
                <c:pt idx="2">
                  <c:v>2.º Ciclo  Ens. Básico</c:v>
                </c:pt>
                <c:pt idx="3">
                  <c:v>3.º Ciclo  Ens. Básico</c:v>
                </c:pt>
                <c:pt idx="4">
                  <c:v>Ensino Secundário</c:v>
                </c:pt>
              </c:strCache>
            </c:strRef>
          </c:cat>
          <c:val>
            <c:numRef>
              <c:f>Folha1!$B$2:$B$6</c:f>
              <c:numCache>
                <c:formatCode>#,##0</c:formatCode>
                <c:ptCount val="5"/>
                <c:pt idx="0">
                  <c:v>5897</c:v>
                </c:pt>
                <c:pt idx="1">
                  <c:v>10836</c:v>
                </c:pt>
                <c:pt idx="2">
                  <c:v>6014</c:v>
                </c:pt>
                <c:pt idx="3">
                  <c:v>10512</c:v>
                </c:pt>
                <c:pt idx="4">
                  <c:v>10854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Educação Pré-Escolar</c:v>
                </c:pt>
                <c:pt idx="1">
                  <c:v>1.º Ciclo Ens. Básico</c:v>
                </c:pt>
                <c:pt idx="2">
                  <c:v>2.º Ciclo  Ens. Básico</c:v>
                </c:pt>
                <c:pt idx="3">
                  <c:v>3.º Ciclo  Ens. Básico</c:v>
                </c:pt>
                <c:pt idx="4">
                  <c:v>Ensino Secundário</c:v>
                </c:pt>
              </c:strCache>
            </c:strRef>
          </c:cat>
          <c:val>
            <c:numRef>
              <c:f>Folha1!$C$2:$C$6</c:f>
              <c:numCache>
                <c:formatCode>#,##0</c:formatCode>
                <c:ptCount val="5"/>
                <c:pt idx="0">
                  <c:v>5581</c:v>
                </c:pt>
                <c:pt idx="1">
                  <c:v>10668</c:v>
                </c:pt>
                <c:pt idx="2">
                  <c:v>5908</c:v>
                </c:pt>
                <c:pt idx="3">
                  <c:v>10238</c:v>
                </c:pt>
                <c:pt idx="4">
                  <c:v>10776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B-4935-83E0-F724C93BB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964240695143912"/>
          <c:y val="8.1302582347788629E-2"/>
          <c:w val="0.32575851006873058"/>
          <c:h val="6.11459225660338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297713548725589"/>
          <c:y val="0.180999215432534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452076108810814"/>
          <c:y val="0.322631101508493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A4-E545-889B-F54EFEE8756F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A4-E545-889B-F54EFEE875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1354</c:v>
                </c:pt>
                <c:pt idx="1">
                  <c:v>1272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A4-E545-889B-F54EFEE87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2000"/>
          <c:min val="1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Taxas de retenção e desistência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42A3AD"/>
                </a:gs>
                <a:gs pos="100000">
                  <a:srgbClr val="47B8C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Total Básico</c:v>
                </c:pt>
                <c:pt idx="4">
                  <c:v>Secundário</c:v>
                </c:pt>
              </c:strCache>
            </c:strRef>
          </c:cat>
          <c:val>
            <c:numRef>
              <c:f>Folha1!$B$2:$B$6</c:f>
              <c:numCache>
                <c:formatCode>0.0%</c:formatCode>
                <c:ptCount val="5"/>
                <c:pt idx="0">
                  <c:v>3.6999999999999998E-2</c:v>
                </c:pt>
                <c:pt idx="1">
                  <c:v>4.4999999999999998E-2</c:v>
                </c:pt>
                <c:pt idx="2">
                  <c:v>8.6999999999999994E-2</c:v>
                </c:pt>
                <c:pt idx="3">
                  <c:v>5.6000000000000001E-2</c:v>
                </c:pt>
                <c:pt idx="4">
                  <c:v>0.16500000000000001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F7D">
                    <a:shade val="30000"/>
                    <a:satMod val="115000"/>
                  </a:srgbClr>
                </a:gs>
                <a:gs pos="50000">
                  <a:srgbClr val="007F7D">
                    <a:shade val="67500"/>
                    <a:satMod val="115000"/>
                  </a:srgbClr>
                </a:gs>
                <a:gs pos="100000">
                  <a:srgbClr val="007F7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Total Básico</c:v>
                </c:pt>
                <c:pt idx="4">
                  <c:v>Secundário</c:v>
                </c:pt>
              </c:strCache>
            </c:strRef>
          </c:cat>
          <c:val>
            <c:numRef>
              <c:f>Folha1!$C$2:$C$6</c:f>
              <c:numCache>
                <c:formatCode>0.0%</c:formatCode>
                <c:ptCount val="5"/>
                <c:pt idx="0">
                  <c:v>2.9000000000000001E-2</c:v>
                </c:pt>
                <c:pt idx="1">
                  <c:v>5.1999999999999998E-2</c:v>
                </c:pt>
                <c:pt idx="2">
                  <c:v>9.6000000000000002E-2</c:v>
                </c:pt>
                <c:pt idx="3">
                  <c:v>5.8000000000000003E-2</c:v>
                </c:pt>
                <c:pt idx="4">
                  <c:v>0.16400000000000001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5-40D5-9E40-59B9FCEEE6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728329260812167"/>
          <c:y val="9.9704045054647486E-2"/>
          <c:w val="0.31387014604069702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Docentes</a:t>
            </a:r>
            <a:r>
              <a:rPr lang="pt-PT" sz="1600" baseline="0" dirty="0"/>
              <a:t> em exercício de funções</a:t>
            </a:r>
            <a:endParaRPr lang="pt-PT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7617860150177163E-2"/>
          <c:y val="0.24644718475098923"/>
          <c:w val="0.95660050547829301"/>
          <c:h val="0.560402110799023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39A6B1"/>
                </a:gs>
                <a:gs pos="100000">
                  <a:srgbClr val="50B2B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Educação Pré-escolar</c:v>
                </c:pt>
                <c:pt idx="1">
                  <c:v>1.º Ciclo Ens. Básico</c:v>
                </c:pt>
                <c:pt idx="2">
                  <c:v>2.º Ciclo Ens. Básico</c:v>
                </c:pt>
                <c:pt idx="3">
                  <c:v>3.º Ciclo Ens. Básico e Ens. Secundário</c:v>
                </c:pt>
                <c:pt idx="4">
                  <c:v>Escolas Profissionais</c:v>
                </c:pt>
              </c:strCache>
            </c:strRef>
          </c:cat>
          <c:val>
            <c:numRef>
              <c:f>Folha1!$B$2:$B$6</c:f>
              <c:numCache>
                <c:formatCode>#,##0</c:formatCode>
                <c:ptCount val="5"/>
                <c:pt idx="0">
                  <c:v>737</c:v>
                </c:pt>
                <c:pt idx="1">
                  <c:v>1553</c:v>
                </c:pt>
                <c:pt idx="2">
                  <c:v>841</c:v>
                </c:pt>
                <c:pt idx="3">
                  <c:v>2898</c:v>
                </c:pt>
                <c:pt idx="4">
                  <c:v>236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Folha1!$A$2:$A$6</c:f>
              <c:strCache>
                <c:ptCount val="5"/>
                <c:pt idx="0">
                  <c:v>Educação Pré-escolar</c:v>
                </c:pt>
                <c:pt idx="1">
                  <c:v>1.º Ciclo Ens. Básico</c:v>
                </c:pt>
                <c:pt idx="2">
                  <c:v>2.º Ciclo Ens. Básico</c:v>
                </c:pt>
                <c:pt idx="3">
                  <c:v>3.º Ciclo Ens. Básico e Ens. Secundário</c:v>
                </c:pt>
                <c:pt idx="4">
                  <c:v>Escolas Profissionais</c:v>
                </c:pt>
              </c:strCache>
            </c:strRef>
          </c:cat>
          <c:val>
            <c:numRef>
              <c:f>Folha1!$C$2:$C$6</c:f>
              <c:numCache>
                <c:formatCode>#,##0</c:formatCode>
                <c:ptCount val="5"/>
                <c:pt idx="0">
                  <c:v>750</c:v>
                </c:pt>
                <c:pt idx="1">
                  <c:v>1538</c:v>
                </c:pt>
                <c:pt idx="2">
                  <c:v>816</c:v>
                </c:pt>
                <c:pt idx="3">
                  <c:v>2921</c:v>
                </c:pt>
                <c:pt idx="4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B-4935-83E0-F724C93BB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1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28372701809987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452076108810814"/>
          <c:y val="0.322631101508493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F0D-431F-AB4D-9A1E053D4B94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F0D-431F-AB4D-9A1E053D4B94}"/>
              </c:ext>
            </c:extLst>
          </c:dPt>
          <c:dLbls>
            <c:dLbl>
              <c:idx val="1"/>
              <c:layout>
                <c:manualLayout>
                  <c:x val="0"/>
                  <c:y val="-4.925727012996234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F0D-431F-AB4D-9A1E053D4B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6242</c:v>
                </c:pt>
                <c:pt idx="1">
                  <c:v>6265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0D-431F-AB4D-9A1E053D4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6300"/>
        </c:scaling>
        <c:delete val="0"/>
        <c:axPos val="b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BBE0E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800" baseline="0" dirty="0"/>
              <a:t>DOCENTES por vínculo </a:t>
            </a:r>
          </a:p>
          <a:p>
            <a:pPr>
              <a:defRPr sz="1600"/>
            </a:pPr>
            <a:r>
              <a:rPr lang="pt-PT" sz="1600" baseline="0" dirty="0"/>
              <a:t>– Ensino Público </a:t>
            </a:r>
            <a:r>
              <a:rPr lang="pt-PT" sz="1600" b="0" i="0" u="none" strike="noStrike" baseline="0" dirty="0">
                <a:effectLst/>
              </a:rPr>
              <a:t>–</a:t>
            </a:r>
            <a:endParaRPr lang="pt-PT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5000000000000001E-2"/>
          <c:y val="0.26268750000000002"/>
          <c:w val="0.95416666666666672"/>
          <c:h val="0.643029035433070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Quadro</c:v>
                </c:pt>
              </c:strCache>
            </c:strRef>
          </c:tx>
          <c:spPr>
            <a:gradFill flip="none" rotWithShape="1">
              <a:gsLst>
                <a:gs pos="0">
                  <a:srgbClr val="007674">
                    <a:shade val="30000"/>
                    <a:satMod val="115000"/>
                  </a:srgbClr>
                </a:gs>
                <a:gs pos="50000">
                  <a:srgbClr val="007674">
                    <a:shade val="67500"/>
                    <a:satMod val="115000"/>
                  </a:srgbClr>
                </a:gs>
                <a:gs pos="100000">
                  <a:srgbClr val="007674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</c:strCache>
            </c:strRef>
          </c:cat>
          <c:val>
            <c:numRef>
              <c:f>Folha1!$B$2:$B$5</c:f>
              <c:numCache>
                <c:formatCode>0.0%</c:formatCode>
                <c:ptCount val="4"/>
                <c:pt idx="0">
                  <c:v>0.90400000000000003</c:v>
                </c:pt>
                <c:pt idx="1">
                  <c:v>0.93200000000000005</c:v>
                </c:pt>
                <c:pt idx="2">
                  <c:v>0.93300000000000005</c:v>
                </c:pt>
                <c:pt idx="3">
                  <c:v>0.91400000000000003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6E-4172-9786-277889DE988B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Contratados</c:v>
                </c:pt>
              </c:strCache>
            </c:strRef>
          </c:tx>
          <c:spPr>
            <a:solidFill>
              <a:srgbClr val="39A6B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</c:strCache>
            </c:strRef>
          </c:cat>
          <c:val>
            <c:numRef>
              <c:f>Folha1!$C$2:$C$5</c:f>
              <c:numCache>
                <c:formatCode>0.0%</c:formatCode>
                <c:ptCount val="4"/>
                <c:pt idx="0">
                  <c:v>9.6000000000000002E-2</c:v>
                </c:pt>
                <c:pt idx="1">
                  <c:v>6.8000000000000005E-2</c:v>
                </c:pt>
                <c:pt idx="2">
                  <c:v>6.7000000000000004E-2</c:v>
                </c:pt>
                <c:pt idx="3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6E-4172-9786-277889DE988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0490568"/>
        <c:axId val="390495488"/>
      </c:barChart>
      <c:dateAx>
        <c:axId val="390490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857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90495488"/>
        <c:crosses val="autoZero"/>
        <c:auto val="0"/>
        <c:lblOffset val="100"/>
        <c:baseTimeUnit val="days"/>
        <c:majorUnit val="1"/>
      </c:dateAx>
      <c:valAx>
        <c:axId val="390495488"/>
        <c:scaling>
          <c:orientation val="minMax"/>
          <c:min val="0"/>
        </c:scaling>
        <c:delete val="1"/>
        <c:axPos val="l"/>
        <c:numFmt formatCode="0.0%" sourceLinked="1"/>
        <c:majorTickMark val="out"/>
        <c:minorTickMark val="none"/>
        <c:tickLblPos val="nextTo"/>
        <c:crossAx val="390490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448540026246717"/>
          <c:y val="0.19230019685039371"/>
          <c:w val="0.30769586614173228"/>
          <c:h val="6.39498031496062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7304706814038442"/>
          <c:y val="1.07474145270564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598545245944578"/>
          <c:y val="0.25398180172414403"/>
          <c:w val="0.84093451064459435"/>
          <c:h val="0.496989011253433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2017/2018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E0-43A3-8BDA-DEF09D5B75C1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E0-43A3-8BDA-DEF09D5B75C1}"/>
              </c:ext>
            </c:extLst>
          </c:dPt>
          <c:dLbls>
            <c:dLbl>
              <c:idx val="1"/>
              <c:layout>
                <c:manualLayout>
                  <c:x val="0"/>
                  <c:y val="-4.925727012996234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E0-43A3-8BDA-DEF09D5B7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Quadro</c:v>
                </c:pt>
                <c:pt idx="1">
                  <c:v>Contratados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5067</c:v>
                </c:pt>
                <c:pt idx="1">
                  <c:v>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E0-43A3-8BDA-DEF09D5B7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63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800" baseline="0" dirty="0"/>
              <a:t>DOCENTES POR GRUPO ETÁRIO </a:t>
            </a:r>
          </a:p>
          <a:p>
            <a:pPr>
              <a:defRPr sz="1600"/>
            </a:pPr>
            <a:r>
              <a:rPr lang="pt-PT" sz="1600" baseline="0" dirty="0"/>
              <a:t>– Ensino Público </a:t>
            </a:r>
            <a:r>
              <a:rPr lang="pt-PT" sz="1600" b="0" i="0" u="none" strike="noStrike" baseline="0" dirty="0">
                <a:effectLst/>
              </a:rPr>
              <a:t>–</a:t>
            </a:r>
            <a:endParaRPr lang="pt-PT" sz="1600" dirty="0"/>
          </a:p>
        </c:rich>
      </c:tx>
      <c:layout>
        <c:manualLayout>
          <c:xMode val="edge"/>
          <c:yMode val="edge"/>
          <c:x val="0.283427001312336"/>
          <c:y val="2.50000000000000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2916666666666665E-2"/>
          <c:y val="0.31617243371557324"/>
          <c:w val="0.95416666666666672"/>
          <c:h val="0.577321962464452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2014/15</c:v>
                </c:pt>
              </c:strCache>
            </c:strRef>
          </c:tx>
          <c:spPr>
            <a:gradFill flip="none" rotWithShape="1">
              <a:gsLst>
                <a:gs pos="0">
                  <a:srgbClr val="3D97A1"/>
                </a:gs>
                <a:gs pos="100000">
                  <a:srgbClr val="47B8C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Folha1!$A$2:$A$4</c:f>
              <c:strCache>
                <c:ptCount val="3"/>
                <c:pt idx="0">
                  <c:v>&lt;35 anos</c:v>
                </c:pt>
                <c:pt idx="1">
                  <c:v>35-49 anos</c:v>
                </c:pt>
                <c:pt idx="2">
                  <c:v>&gt;50 anos</c:v>
                </c:pt>
              </c:strCache>
            </c:strRef>
          </c:cat>
          <c:val>
            <c:numRef>
              <c:f>Folha1!$B$2:$B$4</c:f>
              <c:numCache>
                <c:formatCode>#,##0</c:formatCode>
                <c:ptCount val="3"/>
                <c:pt idx="0">
                  <c:v>512</c:v>
                </c:pt>
                <c:pt idx="1">
                  <c:v>3872</c:v>
                </c:pt>
                <c:pt idx="2">
                  <c:v>1489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6E-4172-9786-277889DE988B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2017/18</c:v>
                </c:pt>
              </c:strCache>
            </c:strRef>
          </c:tx>
          <c:spPr>
            <a:gradFill flip="none" rotWithShape="1">
              <a:gsLst>
                <a:gs pos="0">
                  <a:srgbClr val="007F7D">
                    <a:shade val="30000"/>
                    <a:satMod val="115000"/>
                  </a:srgbClr>
                </a:gs>
                <a:gs pos="50000">
                  <a:srgbClr val="007F7D">
                    <a:shade val="67500"/>
                    <a:satMod val="115000"/>
                  </a:srgbClr>
                </a:gs>
                <a:gs pos="100000">
                  <a:srgbClr val="007F7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Folha1!$A$2:$A$4</c:f>
              <c:strCache>
                <c:ptCount val="3"/>
                <c:pt idx="0">
                  <c:v>&lt;35 anos</c:v>
                </c:pt>
                <c:pt idx="1">
                  <c:v>35-49 anos</c:v>
                </c:pt>
                <c:pt idx="2">
                  <c:v>&gt;50 anos</c:v>
                </c:pt>
              </c:strCache>
            </c:strRef>
          </c:cat>
          <c:val>
            <c:numRef>
              <c:f>Folha1!$C$2:$C$4</c:f>
              <c:numCache>
                <c:formatCode>#,##0</c:formatCode>
                <c:ptCount val="3"/>
                <c:pt idx="0">
                  <c:v>120</c:v>
                </c:pt>
                <c:pt idx="1">
                  <c:v>3402</c:v>
                </c:pt>
                <c:pt idx="2">
                  <c:v>2022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6E-4172-9786-277889DE98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90490568"/>
        <c:axId val="390495488"/>
      </c:barChart>
      <c:catAx>
        <c:axId val="390490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90495488"/>
        <c:crosses val="autoZero"/>
        <c:auto val="1"/>
        <c:lblAlgn val="ctr"/>
        <c:lblOffset val="100"/>
        <c:noMultiLvlLbl val="0"/>
      </c:catAx>
      <c:valAx>
        <c:axId val="39049548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90490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994274934383202"/>
          <c:y val="0.16155773352075212"/>
          <c:w val="0.31678100393700787"/>
          <c:h val="7.1621801181102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trabalhadores não docentes</a:t>
            </a:r>
            <a:endParaRPr lang="pt-PT" sz="1600" dirty="0">
              <a:latin typeface="+mj-lt"/>
            </a:endParaRPr>
          </a:p>
        </c:rich>
      </c:tx>
      <c:layout>
        <c:manualLayout>
          <c:xMode val="edge"/>
          <c:yMode val="edge"/>
          <c:x val="0.25720590021934525"/>
          <c:y val="1.822072657862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28762732229710875"/>
          <c:y val="0.20179177993133512"/>
          <c:w val="0.55733728042081754"/>
          <c:h val="0.70450162623571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Folha1!$A$2:$A$8</c:f>
              <c:strCache>
                <c:ptCount val="7"/>
                <c:pt idx="0">
                  <c:v>Escola Profissional</c:v>
                </c:pt>
                <c:pt idx="1">
                  <c:v>Escola Secundária</c:v>
                </c:pt>
                <c:pt idx="2">
                  <c:v>EB23 e Secundária</c:v>
                </c:pt>
                <c:pt idx="3">
                  <c:v>EB23 </c:v>
                </c:pt>
                <c:pt idx="4">
                  <c:v>EB integradas</c:v>
                </c:pt>
                <c:pt idx="5">
                  <c:v>EB1 com PE</c:v>
                </c:pt>
                <c:pt idx="6">
                  <c:v>Jardim de Infância</c:v>
                </c:pt>
              </c:strCache>
            </c:strRef>
          </c:cat>
          <c:val>
            <c:numRef>
              <c:f>Folha1!$B$2:$B$8</c:f>
              <c:numCache>
                <c:formatCode>#,##0</c:formatCode>
                <c:ptCount val="7"/>
                <c:pt idx="0">
                  <c:v>109</c:v>
                </c:pt>
                <c:pt idx="1">
                  <c:v>205</c:v>
                </c:pt>
                <c:pt idx="2">
                  <c:v>660</c:v>
                </c:pt>
                <c:pt idx="3">
                  <c:v>535</c:v>
                </c:pt>
                <c:pt idx="4">
                  <c:v>316</c:v>
                </c:pt>
                <c:pt idx="5">
                  <c:v>1386</c:v>
                </c:pt>
                <c:pt idx="6">
                  <c:v>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9-481C-A78E-ECB39676FC9A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39A6B1">
                    <a:lumMod val="96000"/>
                  </a:srgbClr>
                </a:gs>
                <a:gs pos="100000">
                  <a:srgbClr val="67BCC5"/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Folha1!$A$2:$A$8</c:f>
              <c:strCache>
                <c:ptCount val="7"/>
                <c:pt idx="0">
                  <c:v>Escola Profissional</c:v>
                </c:pt>
                <c:pt idx="1">
                  <c:v>Escola Secundária</c:v>
                </c:pt>
                <c:pt idx="2">
                  <c:v>EB23 e Secundária</c:v>
                </c:pt>
                <c:pt idx="3">
                  <c:v>EB23 </c:v>
                </c:pt>
                <c:pt idx="4">
                  <c:v>EB integradas</c:v>
                </c:pt>
                <c:pt idx="5">
                  <c:v>EB1 com PE</c:v>
                </c:pt>
                <c:pt idx="6">
                  <c:v>Jardim de Infância</c:v>
                </c:pt>
              </c:strCache>
            </c:strRef>
          </c:cat>
          <c:val>
            <c:numRef>
              <c:f>Folha1!$C$2:$C$8</c:f>
              <c:numCache>
                <c:formatCode>#,##0</c:formatCode>
                <c:ptCount val="7"/>
                <c:pt idx="0">
                  <c:v>73</c:v>
                </c:pt>
                <c:pt idx="1">
                  <c:v>195</c:v>
                </c:pt>
                <c:pt idx="2">
                  <c:v>626</c:v>
                </c:pt>
                <c:pt idx="3">
                  <c:v>501</c:v>
                </c:pt>
                <c:pt idx="4">
                  <c:v>294</c:v>
                </c:pt>
                <c:pt idx="5">
                  <c:v>1313</c:v>
                </c:pt>
                <c:pt idx="6">
                  <c:v>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9-481C-A78E-ECB39676FC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98545245944578"/>
          <c:y val="0.25398180172414403"/>
          <c:w val="0.84093451064459435"/>
          <c:h val="0.496989011253433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2017/2018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75-4420-A2BE-26423E564B9F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875-4420-A2BE-26423E564B9F}"/>
              </c:ext>
            </c:extLst>
          </c:dPt>
          <c:dLbls>
            <c:dLbl>
              <c:idx val="1"/>
              <c:layout>
                <c:manualLayout>
                  <c:x val="0"/>
                  <c:y val="-4.925727012996234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75-4420-A2BE-26423E564B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3819</c:v>
                </c:pt>
                <c:pt idx="1">
                  <c:v>3657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75-4420-A2BE-26423E564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63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 w="28575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ESTABELECIMENTOS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4.3399494521706973E-2"/>
          <c:y val="0.22601668728101559"/>
          <c:w val="0.95660050547829301"/>
          <c:h val="0.642124100678917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39A6B1"/>
                </a:gs>
                <a:gs pos="100000">
                  <a:srgbClr val="50B2B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Folha1!$A$2:$A$10</c:f>
              <c:strCache>
                <c:ptCount val="9"/>
                <c:pt idx="0">
                  <c:v>JI</c:v>
                </c:pt>
                <c:pt idx="1">
                  <c:v>EB1</c:v>
                </c:pt>
                <c:pt idx="2">
                  <c:v>EB1/JI</c:v>
                </c:pt>
                <c:pt idx="3">
                  <c:v>EB23</c:v>
                </c:pt>
                <c:pt idx="4">
                  <c:v>EBI</c:v>
                </c:pt>
                <c:pt idx="5">
                  <c:v>EBI/JI</c:v>
                </c:pt>
                <c:pt idx="6">
                  <c:v>EB23/ES</c:v>
                </c:pt>
                <c:pt idx="7">
                  <c:v>ES</c:v>
                </c:pt>
                <c:pt idx="8">
                  <c:v>EP</c:v>
                </c:pt>
              </c:strCache>
            </c:strRef>
          </c:cat>
          <c:val>
            <c:numRef>
              <c:f>Folha1!$B$2:$B$10</c:f>
              <c:numCache>
                <c:formatCode>#,##0</c:formatCode>
                <c:ptCount val="9"/>
                <c:pt idx="0">
                  <c:v>37</c:v>
                </c:pt>
                <c:pt idx="1">
                  <c:v>6</c:v>
                </c:pt>
                <c:pt idx="2">
                  <c:v>81</c:v>
                </c:pt>
                <c:pt idx="3">
                  <c:v>11</c:v>
                </c:pt>
                <c:pt idx="4">
                  <c:v>1</c:v>
                </c:pt>
                <c:pt idx="5">
                  <c:v>8</c:v>
                </c:pt>
                <c:pt idx="6">
                  <c:v>12</c:v>
                </c:pt>
                <c:pt idx="7">
                  <c:v>3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Folha1!$A$2:$A$10</c:f>
              <c:strCache>
                <c:ptCount val="9"/>
                <c:pt idx="0">
                  <c:v>JI</c:v>
                </c:pt>
                <c:pt idx="1">
                  <c:v>EB1</c:v>
                </c:pt>
                <c:pt idx="2">
                  <c:v>EB1/JI</c:v>
                </c:pt>
                <c:pt idx="3">
                  <c:v>EB23</c:v>
                </c:pt>
                <c:pt idx="4">
                  <c:v>EBI</c:v>
                </c:pt>
                <c:pt idx="5">
                  <c:v>EBI/JI</c:v>
                </c:pt>
                <c:pt idx="6">
                  <c:v>EB23/ES</c:v>
                </c:pt>
                <c:pt idx="7">
                  <c:v>ES</c:v>
                </c:pt>
                <c:pt idx="8">
                  <c:v>EP</c:v>
                </c:pt>
              </c:strCache>
            </c:strRef>
          </c:cat>
          <c:val>
            <c:numRef>
              <c:f>Folha1!$C$2:$C$10</c:f>
              <c:numCache>
                <c:formatCode>#,##0</c:formatCode>
                <c:ptCount val="9"/>
                <c:pt idx="0">
                  <c:v>33</c:v>
                </c:pt>
                <c:pt idx="1">
                  <c:v>6</c:v>
                </c:pt>
                <c:pt idx="2">
                  <c:v>81</c:v>
                </c:pt>
                <c:pt idx="3">
                  <c:v>11</c:v>
                </c:pt>
                <c:pt idx="4">
                  <c:v>1</c:v>
                </c:pt>
                <c:pt idx="5">
                  <c:v>8</c:v>
                </c:pt>
                <c:pt idx="6">
                  <c:v>12</c:v>
                </c:pt>
                <c:pt idx="7">
                  <c:v>3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B-4935-83E0-F724C93BB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1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122870120100412"/>
          <c:y val="9.7862082881173568E-2"/>
          <c:w val="0.31387014604069702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297713548725589"/>
          <c:y val="0.180999215432534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452076108810814"/>
          <c:y val="0.322631101508493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39-487A-8511-3273B03EA47D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39-487A-8511-3273B03EA4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43171</c:v>
                </c:pt>
                <c:pt idx="1">
                  <c:v>44113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39-487A-8511-3273B03EA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45000"/>
          <c:min val="400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Alunos</a:t>
            </a:r>
            <a:r>
              <a:rPr lang="pt-PT" sz="1600" baseline="0" dirty="0"/>
              <a:t> </a:t>
            </a:r>
            <a:r>
              <a:rPr lang="pt-PT" sz="1600" dirty="0"/>
              <a:t>por nível/ciclo </a:t>
            </a:r>
          </a:p>
          <a:p>
            <a:pPr>
              <a:defRPr sz="1600"/>
            </a:pPr>
            <a:r>
              <a:rPr lang="pt-PT" sz="1200" dirty="0">
                <a:latin typeface="+mj-lt"/>
              </a:rPr>
              <a:t>– BÁSICO E SECUNDÁRIO [JOVENS] -</a:t>
            </a:r>
          </a:p>
        </c:rich>
      </c:tx>
      <c:layout>
        <c:manualLayout>
          <c:xMode val="edge"/>
          <c:yMode val="edge"/>
          <c:x val="0.30156876192281795"/>
          <c:y val="1.50992022552458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2521661985804419E-2"/>
          <c:y val="0.26700510098328212"/>
          <c:w val="0.95495667602839118"/>
          <c:h val="0.62659687552481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42A2AC"/>
                </a:gs>
                <a:gs pos="100000">
                  <a:srgbClr val="50B2B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Ensino Secundário</c:v>
                </c:pt>
              </c:strCache>
            </c:strRef>
          </c:cat>
          <c:val>
            <c:numRef>
              <c:f>Folha1!$B$2:$B$5</c:f>
              <c:numCache>
                <c:formatCode>#,##0</c:formatCode>
                <c:ptCount val="4"/>
                <c:pt idx="0">
                  <c:v>10294</c:v>
                </c:pt>
                <c:pt idx="1">
                  <c:v>5775</c:v>
                </c:pt>
                <c:pt idx="2">
                  <c:v>9762</c:v>
                </c:pt>
                <c:pt idx="3">
                  <c:v>9582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Ensino Secundário</c:v>
                </c:pt>
              </c:strCache>
            </c:strRef>
          </c:cat>
          <c:val>
            <c:numRef>
              <c:f>Folha1!$C$2:$C$5</c:f>
              <c:numCache>
                <c:formatCode>#,##0</c:formatCode>
                <c:ptCount val="4"/>
                <c:pt idx="0">
                  <c:v>10047</c:v>
                </c:pt>
                <c:pt idx="1">
                  <c:v>5692</c:v>
                </c:pt>
                <c:pt idx="2">
                  <c:v>9512</c:v>
                </c:pt>
                <c:pt idx="3">
                  <c:v>9422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B-4935-83E0-F724C93BB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759498313454785"/>
          <c:y val="0.1589901742371288"/>
          <c:w val="0.32575851006873058"/>
          <c:h val="6.11459225660338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297713548725589"/>
          <c:y val="0.180999215432534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452076108810814"/>
          <c:y val="0.322631101508493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39-487A-8511-3273B03EA47D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39-487A-8511-3273B03EA4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34673</c:v>
                </c:pt>
                <c:pt idx="1">
                  <c:v>35413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39-487A-8511-3273B03EA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38000"/>
          <c:min val="200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Alunos</a:t>
            </a:r>
            <a:r>
              <a:rPr lang="pt-PT" sz="1600" baseline="0" dirty="0"/>
              <a:t> </a:t>
            </a:r>
            <a:r>
              <a:rPr lang="pt-PT" sz="1600" dirty="0"/>
              <a:t>por nível/ciclo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pt-PT" sz="1200" b="1" i="0" cap="all" baseline="0" dirty="0">
                <a:effectLst/>
                <a:latin typeface="+mj-lt"/>
              </a:rPr>
              <a:t>– BÁSICO E SECUNDÁRIO [ADULTOS] -</a:t>
            </a:r>
            <a:endParaRPr lang="pt-PT" sz="1200" dirty="0">
              <a:effectLst/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endParaRPr lang="pt-PT" sz="1600" dirty="0">
              <a:latin typeface="+mj-lt"/>
            </a:endParaRPr>
          </a:p>
        </c:rich>
      </c:tx>
      <c:layout>
        <c:manualLayout>
          <c:xMode val="edge"/>
          <c:yMode val="edge"/>
          <c:x val="0.29337906665525271"/>
          <c:y val="4.1991060986171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1" i="0" u="none" strike="noStrike" kern="1200" cap="all" spc="120" normalizeH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2.6616509619587041E-2"/>
          <c:y val="0.18334154048706972"/>
          <c:w val="0.95495667602839118"/>
          <c:h val="0.62659687552481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42A2AC"/>
                </a:gs>
                <a:gs pos="100000">
                  <a:srgbClr val="50B2BC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Ensino Secundário</c:v>
                </c:pt>
              </c:strCache>
            </c:strRef>
          </c:cat>
          <c:val>
            <c:numRef>
              <c:f>Folha1!$B$2:$B$5</c:f>
              <c:numCache>
                <c:formatCode>#,##0</c:formatCode>
                <c:ptCount val="4"/>
                <c:pt idx="0">
                  <c:v>542</c:v>
                </c:pt>
                <c:pt idx="1">
                  <c:v>239</c:v>
                </c:pt>
                <c:pt idx="2">
                  <c:v>750</c:v>
                </c:pt>
                <c:pt idx="3">
                  <c:v>1272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B-4935-83E0-F724C93BBAA0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1.º Ciclo Ens. Básico</c:v>
                </c:pt>
                <c:pt idx="1">
                  <c:v>2.º Ciclo  Ens. Básico</c:v>
                </c:pt>
                <c:pt idx="2">
                  <c:v>3.º Ciclo  Ens. Básico</c:v>
                </c:pt>
                <c:pt idx="3">
                  <c:v>Ensino Secundário</c:v>
                </c:pt>
              </c:strCache>
            </c:strRef>
          </c:cat>
          <c:val>
            <c:numRef>
              <c:f>Folha1!$C$2:$C$5</c:f>
              <c:numCache>
                <c:formatCode>#,##0</c:formatCode>
                <c:ptCount val="4"/>
                <c:pt idx="0">
                  <c:v>621</c:v>
                </c:pt>
                <c:pt idx="1">
                  <c:v>216</c:v>
                </c:pt>
                <c:pt idx="2">
                  <c:v>726</c:v>
                </c:pt>
                <c:pt idx="3">
                  <c:v>1354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B-4935-83E0-F724C93BB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759498313454785"/>
          <c:y val="0.1589901742371288"/>
          <c:w val="0.32575851006873058"/>
          <c:h val="6.11459225660338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046839390561481"/>
          <c:y val="7.35275326286465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906547598235504"/>
          <c:y val="0.25814774728422529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39-487A-8511-3273B03EA47D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39-487A-8511-3273B03EA4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2917</c:v>
                </c:pt>
                <c:pt idx="1">
                  <c:v>2803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39-487A-8511-3273B03EA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3500"/>
          <c:min val="1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Alunos por oferta de educação e formação </a:t>
            </a:r>
            <a:r>
              <a:rPr lang="pt-PT" sz="1600" b="0" i="0" u="none" strike="noStrike" cap="all" normalizeH="0" baseline="0" dirty="0">
                <a:effectLst/>
              </a:rPr>
              <a:t>Ensino Secundário </a:t>
            </a:r>
            <a:r>
              <a:rPr lang="pt-PT" sz="1600" dirty="0">
                <a:latin typeface="+mj-lt"/>
              </a:rPr>
              <a:t>– jovens -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42026960223283583"/>
          <c:y val="0.26686580342643934"/>
          <c:w val="0.55733728042081754"/>
          <c:h val="0.70450162623571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Cursos Científico-Humanísticos</c:v>
                </c:pt>
                <c:pt idx="1">
                  <c:v>Cursos Profissionais</c:v>
                </c:pt>
                <c:pt idx="2">
                  <c:v>Cursos de Aprendizagem</c:v>
                </c:pt>
                <c:pt idx="3">
                  <c:v>Cursos de Educação e Formação</c:v>
                </c:pt>
              </c:strCache>
            </c:strRef>
          </c:cat>
          <c:val>
            <c:numRef>
              <c:f>Folha1!$B$2:$B$5</c:f>
              <c:numCache>
                <c:formatCode>#,##0</c:formatCode>
                <c:ptCount val="4"/>
                <c:pt idx="0">
                  <c:v>5900</c:v>
                </c:pt>
                <c:pt idx="1">
                  <c:v>3009</c:v>
                </c:pt>
                <c:pt idx="2">
                  <c:v>99</c:v>
                </c:pt>
                <c:pt idx="3">
                  <c:v>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13-4269-B3EB-32F9186FCA87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39A6B1">
                    <a:lumMod val="96000"/>
                  </a:srgbClr>
                </a:gs>
                <a:gs pos="100000">
                  <a:srgbClr val="47B8C3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Cursos Científico-Humanísticos</c:v>
                </c:pt>
                <c:pt idx="1">
                  <c:v>Cursos Profissionais</c:v>
                </c:pt>
                <c:pt idx="2">
                  <c:v>Cursos de Aprendizagem</c:v>
                </c:pt>
                <c:pt idx="3">
                  <c:v>Cursos de Educação e Formação</c:v>
                </c:pt>
              </c:strCache>
            </c:strRef>
          </c:cat>
          <c:val>
            <c:numRef>
              <c:f>Folha1!$C$2:$C$5</c:f>
              <c:numCache>
                <c:formatCode>#,##0</c:formatCode>
                <c:ptCount val="4"/>
                <c:pt idx="0">
                  <c:v>5910</c:v>
                </c:pt>
                <c:pt idx="1">
                  <c:v>3125</c:v>
                </c:pt>
                <c:pt idx="2">
                  <c:v>101</c:v>
                </c:pt>
                <c:pt idx="3">
                  <c:v>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0-4E73-8377-A7FF4EA79C8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297713548725589"/>
          <c:y val="0.180999215432534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5452076108810814"/>
          <c:y val="0.322631101508493"/>
          <c:w val="0.84093451064459435"/>
          <c:h val="0.58686929077523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 RAM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007F7D">
                      <a:shade val="30000"/>
                      <a:satMod val="115000"/>
                    </a:srgbClr>
                  </a:gs>
                  <a:gs pos="50000">
                    <a:srgbClr val="007F7D">
                      <a:shade val="67500"/>
                      <a:satMod val="115000"/>
                    </a:srgbClr>
                  </a:gs>
                  <a:gs pos="100000">
                    <a:srgbClr val="007F7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BF4-45BC-9BB8-30FC21D3F637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2A4AE"/>
                  </a:gs>
                  <a:gs pos="100000">
                    <a:srgbClr val="47B7C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BF4-45BC-9BB8-30FC21D3F6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2017/2018</c:v>
                </c:pt>
                <c:pt idx="1">
                  <c:v>2016/2017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9422</c:v>
                </c:pt>
                <c:pt idx="1">
                  <c:v>9582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F4-45BC-9BB8-30FC21D3F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159440"/>
        <c:axId val="639164032"/>
      </c:barChart>
      <c:catAx>
        <c:axId val="639159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39164032"/>
        <c:crosses val="autoZero"/>
        <c:auto val="1"/>
        <c:lblAlgn val="ctr"/>
        <c:lblOffset val="100"/>
        <c:noMultiLvlLbl val="0"/>
      </c:catAx>
      <c:valAx>
        <c:axId val="639164032"/>
        <c:scaling>
          <c:orientation val="minMax"/>
          <c:max val="11000"/>
          <c:min val="5000"/>
        </c:scaling>
        <c:delete val="1"/>
        <c:axPos val="b"/>
        <c:numFmt formatCode="#,##0" sourceLinked="1"/>
        <c:majorTickMark val="out"/>
        <c:minorTickMark val="none"/>
        <c:tickLblPos val="nextTo"/>
        <c:crossAx val="63915944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600" dirty="0"/>
              <a:t>Alunos por oferta de educação e formação </a:t>
            </a:r>
          </a:p>
          <a:p>
            <a:pPr>
              <a:defRPr sz="1600"/>
            </a:pPr>
            <a:r>
              <a:rPr lang="pt-PT" sz="1600" b="0" dirty="0"/>
              <a:t>Ensino</a:t>
            </a:r>
            <a:r>
              <a:rPr lang="pt-PT" sz="1600" b="0" baseline="0" dirty="0"/>
              <a:t> Secundário </a:t>
            </a:r>
            <a:r>
              <a:rPr lang="pt-PT" sz="1600" dirty="0">
                <a:latin typeface="+mj-lt"/>
              </a:rPr>
              <a:t>– adultos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30159617883973838"/>
          <c:y val="0.27422808709835733"/>
          <c:w val="0.67601070381391493"/>
          <c:h val="0.695462531573176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2017/2018</c:v>
                </c:pt>
              </c:strCache>
            </c:strRef>
          </c:tx>
          <c:spPr>
            <a:gradFill flip="none" rotWithShape="1">
              <a:gsLst>
                <a:gs pos="0">
                  <a:srgbClr val="007C7A">
                    <a:shade val="30000"/>
                    <a:satMod val="115000"/>
                  </a:srgbClr>
                </a:gs>
                <a:gs pos="50000">
                  <a:srgbClr val="007C7A">
                    <a:shade val="67500"/>
                    <a:satMod val="115000"/>
                  </a:srgbClr>
                </a:gs>
                <a:gs pos="100000">
                  <a:srgbClr val="007C7A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Folha1!$A$2:$A$4</c:f>
              <c:strCache>
                <c:ptCount val="3"/>
                <c:pt idx="0">
                  <c:v>Educação Formação Adultos</c:v>
                </c:pt>
                <c:pt idx="1">
                  <c:v>Formações modulares</c:v>
                </c:pt>
                <c:pt idx="2">
                  <c:v>Processos RVCC</c:v>
                </c:pt>
              </c:strCache>
            </c:strRef>
          </c:cat>
          <c:val>
            <c:numRef>
              <c:f>Folha1!$B$2:$B$4</c:f>
              <c:numCache>
                <c:formatCode>#,##0</c:formatCode>
                <c:ptCount val="3"/>
                <c:pt idx="0">
                  <c:v>1014</c:v>
                </c:pt>
                <c:pt idx="1">
                  <c:v>281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13-4269-B3EB-32F9186FCA87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2016/2017</c:v>
                </c:pt>
              </c:strCache>
            </c:strRef>
          </c:tx>
          <c:spPr>
            <a:gradFill flip="none" rotWithShape="1">
              <a:gsLst>
                <a:gs pos="0">
                  <a:srgbClr val="39A6B1">
                    <a:lumMod val="96000"/>
                  </a:srgbClr>
                </a:gs>
                <a:gs pos="100000">
                  <a:srgbClr val="47B8C3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Folha1!$A$2:$A$4</c:f>
              <c:strCache>
                <c:ptCount val="3"/>
                <c:pt idx="0">
                  <c:v>Educação Formação Adultos</c:v>
                </c:pt>
                <c:pt idx="1">
                  <c:v>Formações modulares</c:v>
                </c:pt>
                <c:pt idx="2">
                  <c:v>Processos RVCC</c:v>
                </c:pt>
              </c:strCache>
            </c:strRef>
          </c:cat>
          <c:val>
            <c:numRef>
              <c:f>Folha1!$C$2:$C$4</c:f>
              <c:numCache>
                <c:formatCode>#,##0</c:formatCode>
                <c:ptCount val="3"/>
                <c:pt idx="0">
                  <c:v>1072</c:v>
                </c:pt>
                <c:pt idx="1">
                  <c:v>159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0-4E73-8377-A7FF4EA79C8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35964624"/>
        <c:axId val="535971512"/>
      </c:barChart>
      <c:catAx>
        <c:axId val="535964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5971512"/>
        <c:crosses val="autoZero"/>
        <c:auto val="1"/>
        <c:lblAlgn val="ctr"/>
        <c:lblOffset val="100"/>
        <c:noMultiLvlLbl val="0"/>
      </c:catAx>
      <c:valAx>
        <c:axId val="53597151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53596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829603826790784"/>
          <c:y val="0.17414660803639703"/>
          <c:w val="0.31529783207608642"/>
          <c:h val="6.24557521379557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4EF80-DA28-41AB-83A6-8598BE7D442B}" type="datetimeFigureOut">
              <a:rPr lang="pt-PT" smtClean="0"/>
              <a:t>27/06/2019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EB9EA-986B-4CC9-A841-61239DB8685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772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D2CE-0A46-4B48-AC63-A23344E71B3E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D821854-01DD-4954-8700-846775F52E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4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FE88-F57F-47EE-8983-68840F0E3583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611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1EBB-8594-4E49-8282-A0FB82768915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852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Uma imagem com captura de ecrã&#10;&#10;Descrição gerada automaticamente">
            <a:extLst>
              <a:ext uri="{FF2B5EF4-FFF2-40B4-BE49-F238E27FC236}">
                <a16:creationId xmlns:a16="http://schemas.microsoft.com/office/drawing/2014/main" id="{B50B8905-AFDD-4676-8D2D-BBE5F89BEB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3817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12EB0-755D-457C-916A-D706075F0B36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24F3DE1-EEB8-48FE-B252-3DE78839B6B1}"/>
              </a:ext>
            </a:extLst>
          </p:cNvPr>
          <p:cNvGrpSpPr/>
          <p:nvPr userDrawn="1"/>
        </p:nvGrpSpPr>
        <p:grpSpPr>
          <a:xfrm>
            <a:off x="2376250" y="103614"/>
            <a:ext cx="1605411" cy="585421"/>
            <a:chOff x="2966589" y="95616"/>
            <a:chExt cx="1605411" cy="58542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46C4E88-299D-40D7-9D7F-D3517E028E24}"/>
                </a:ext>
              </a:extLst>
            </p:cNvPr>
            <p:cNvSpPr/>
            <p:nvPr userDrawn="1"/>
          </p:nvSpPr>
          <p:spPr>
            <a:xfrm>
              <a:off x="3028950" y="162133"/>
              <a:ext cx="437581" cy="412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13" name="Imagem 12">
              <a:extLst>
                <a:ext uri="{FF2B5EF4-FFF2-40B4-BE49-F238E27FC236}">
                  <a16:creationId xmlns:a16="http://schemas.microsoft.com/office/drawing/2014/main" id="{3E618C77-1175-4C5E-B163-16F4E741B4E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98" t="9358" r="1239" b="3352"/>
            <a:stretch/>
          </p:blipFill>
          <p:spPr>
            <a:xfrm>
              <a:off x="2966589" y="95616"/>
              <a:ext cx="1605411" cy="585421"/>
            </a:xfrm>
            <a:prstGeom prst="rect">
              <a:avLst/>
            </a:prstGeom>
          </p:spPr>
        </p:pic>
      </p:grpSp>
      <p:pic>
        <p:nvPicPr>
          <p:cNvPr id="15" name="Imagem 14">
            <a:extLst>
              <a:ext uri="{FF2B5EF4-FFF2-40B4-BE49-F238E27FC236}">
                <a16:creationId xmlns:a16="http://schemas.microsoft.com/office/drawing/2014/main" id="{02666583-59D9-4E32-AD83-695DF4B2DF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81" y="269514"/>
            <a:ext cx="2057400" cy="376406"/>
          </a:xfrm>
          <a:prstGeom prst="rect">
            <a:avLst/>
          </a:prstGeom>
        </p:spPr>
      </p:pic>
      <p:sp>
        <p:nvSpPr>
          <p:cNvPr id="7" name="Fluxograma: Atraso 6">
            <a:extLst>
              <a:ext uri="{FF2B5EF4-FFF2-40B4-BE49-F238E27FC236}">
                <a16:creationId xmlns:a16="http://schemas.microsoft.com/office/drawing/2014/main" id="{53262EDD-4FFE-481C-B066-3E1E25542F9E}"/>
              </a:ext>
            </a:extLst>
          </p:cNvPr>
          <p:cNvSpPr/>
          <p:nvPr userDrawn="1"/>
        </p:nvSpPr>
        <p:spPr>
          <a:xfrm rot="10800000">
            <a:off x="8676453" y="170130"/>
            <a:ext cx="467543" cy="585421"/>
          </a:xfrm>
          <a:prstGeom prst="flowChartDelay">
            <a:avLst/>
          </a:prstGeom>
          <a:solidFill>
            <a:srgbClr val="67BC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4632" y="252296"/>
            <a:ext cx="2057400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fld id="{8D350508-413E-47C7-ABDC-5F3C8417F028}" type="slidenum">
              <a:rPr lang="pt-PT" smtClean="0"/>
              <a:pPr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8243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9BBC-730D-4F60-923D-2C181D5356A4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521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88A6-4EF6-4F8F-AC3C-03F23D72561E}" type="datetime1">
              <a:rPr lang="pt-PT" smtClean="0"/>
              <a:t>27/06/2019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544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6E99-B132-4398-AC77-048120291A61}" type="datetime1">
              <a:rPr lang="pt-PT" smtClean="0"/>
              <a:t>27/06/2019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0876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397EA-06BE-4777-AD31-98AF51D74978}" type="datetime1">
              <a:rPr lang="pt-PT" smtClean="0"/>
              <a:t>27/06/2019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063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1A64-DCE3-4A94-9A88-F4DBF1E5566E}" type="datetime1">
              <a:rPr lang="pt-PT" smtClean="0"/>
              <a:t>27/06/2019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73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136AA-08EE-43FE-B073-4F2EE1422A93}" type="datetime1">
              <a:rPr lang="pt-PT" smtClean="0"/>
              <a:t>27/06/2019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62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EF182-1DC1-45ED-BC6D-79EE151BA1C5}" type="datetime1">
              <a:rPr lang="pt-PT" smtClean="0"/>
              <a:t>27/06/2019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083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D3364-57DC-4840-B1CE-A5460CFD2432}" type="datetime1">
              <a:rPr lang="pt-PT" smtClean="0"/>
              <a:t>27/06/2019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50508-413E-47C7-ABDC-5F3C8417F0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399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51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4E32AA7-31F2-4168-BFB6-7517EA38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10</a:t>
            </a:fld>
            <a:endParaRPr lang="pt-PT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1BB5B9C-82C2-4325-86D0-6529863A60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2257760"/>
              </p:ext>
            </p:extLst>
          </p:nvPr>
        </p:nvGraphicFramePr>
        <p:xfrm>
          <a:off x="564232" y="1412776"/>
          <a:ext cx="60960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luxograma: Processo 11">
            <a:extLst>
              <a:ext uri="{FF2B5EF4-FFF2-40B4-BE49-F238E27FC236}">
                <a16:creationId xmlns:a16="http://schemas.microsoft.com/office/drawing/2014/main" id="{E66D51D1-2AC4-4AAD-AD7A-087A69EDBBC8}"/>
              </a:ext>
            </a:extLst>
          </p:cNvPr>
          <p:cNvSpPr/>
          <p:nvPr/>
        </p:nvSpPr>
        <p:spPr>
          <a:xfrm>
            <a:off x="7266844" y="911230"/>
            <a:ext cx="1877156" cy="594677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761F6E5-FFC1-40B7-ACCD-D41D28C6B881}"/>
              </a:ext>
            </a:extLst>
          </p:cNvPr>
          <p:cNvSpPr txBox="1"/>
          <p:nvPr/>
        </p:nvSpPr>
        <p:spPr>
          <a:xfrm>
            <a:off x="7275553" y="1250751"/>
            <a:ext cx="188022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2014/15-2017/18</a:t>
            </a:r>
          </a:p>
          <a:p>
            <a:pPr algn="ctr"/>
            <a:endParaRPr lang="pt-PT" sz="2400" b="1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&lt;35 anos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-326,7%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-392</a:t>
            </a:r>
          </a:p>
          <a:p>
            <a:pPr algn="ctr"/>
            <a:endParaRPr lang="pt-PT" sz="24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200" dirty="0">
                <a:solidFill>
                  <a:schemeClr val="bg1"/>
                </a:solidFill>
              </a:rPr>
              <a:t>35-49 anos</a:t>
            </a:r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-13,8%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-470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50 e mais anos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+26,4%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+533</a:t>
            </a: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DA518A4-8F02-43AD-B2F0-BA53A3444933}"/>
              </a:ext>
            </a:extLst>
          </p:cNvPr>
          <p:cNvSpPr txBox="1"/>
          <p:nvPr/>
        </p:nvSpPr>
        <p:spPr>
          <a:xfrm>
            <a:off x="5076056" y="5352994"/>
            <a:ext cx="471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rgbClr val="595959"/>
                </a:solidFill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336364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944567F-4037-421F-BBD3-3C78AE7DB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11</a:t>
            </a:fld>
            <a:endParaRPr lang="pt-PT"/>
          </a:p>
        </p:txBody>
      </p:sp>
      <p:sp>
        <p:nvSpPr>
          <p:cNvPr id="7" name="Fluxograma: Processo 6">
            <a:extLst>
              <a:ext uri="{FF2B5EF4-FFF2-40B4-BE49-F238E27FC236}">
                <a16:creationId xmlns:a16="http://schemas.microsoft.com/office/drawing/2014/main" id="{54AA294E-BDD5-4585-9A75-859F7AED34A9}"/>
              </a:ext>
            </a:extLst>
          </p:cNvPr>
          <p:cNvSpPr/>
          <p:nvPr/>
        </p:nvSpPr>
        <p:spPr>
          <a:xfrm>
            <a:off x="7293362" y="908721"/>
            <a:ext cx="1850638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5E8CF05-84BA-41F1-BBFE-3857CDEFA31A}"/>
              </a:ext>
            </a:extLst>
          </p:cNvPr>
          <p:cNvSpPr txBox="1"/>
          <p:nvPr/>
        </p:nvSpPr>
        <p:spPr>
          <a:xfrm>
            <a:off x="7305119" y="1295103"/>
            <a:ext cx="1880224" cy="8479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</a:t>
            </a:r>
            <a:r>
              <a:rPr lang="pt-PT" sz="14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Total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+2,0%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+75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+5,2%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+141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Privado dependente</a:t>
            </a: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 do estado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-6,3%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-66</a:t>
            </a: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endParaRPr lang="pt-PT" sz="3200" dirty="0">
              <a:solidFill>
                <a:schemeClr val="bg1"/>
              </a:soli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Marcador de Posição de Conteúdo 5">
            <a:extLst>
              <a:ext uri="{FF2B5EF4-FFF2-40B4-BE49-F238E27FC236}">
                <a16:creationId xmlns:a16="http://schemas.microsoft.com/office/drawing/2014/main" id="{E516FADC-E742-45CA-9E20-A2DC67A76B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058595"/>
              </p:ext>
            </p:extLst>
          </p:nvPr>
        </p:nvGraphicFramePr>
        <p:xfrm>
          <a:off x="539552" y="1142229"/>
          <a:ext cx="6510741" cy="4879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CaixaDeTexto 20">
            <a:extLst>
              <a:ext uri="{FF2B5EF4-FFF2-40B4-BE49-F238E27FC236}">
                <a16:creationId xmlns:a16="http://schemas.microsoft.com/office/drawing/2014/main" id="{E7EBAC77-BAC4-4BF3-A869-A33FBB6A7B98}"/>
              </a:ext>
            </a:extLst>
          </p:cNvPr>
          <p:cNvSpPr txBox="1"/>
          <p:nvPr/>
        </p:nvSpPr>
        <p:spPr>
          <a:xfrm>
            <a:off x="4958872" y="1700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>
              <a:solidFill>
                <a:srgbClr val="39A6B1"/>
              </a:solidFill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52AE9A60-D4AB-470D-A85C-B50737F8D0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7964286"/>
              </p:ext>
            </p:extLst>
          </p:nvPr>
        </p:nvGraphicFramePr>
        <p:xfrm>
          <a:off x="1475656" y="5534725"/>
          <a:ext cx="5062299" cy="1412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tângulo: Canto Cortado 8">
            <a:extLst>
              <a:ext uri="{FF2B5EF4-FFF2-40B4-BE49-F238E27FC236}">
                <a16:creationId xmlns:a16="http://schemas.microsoft.com/office/drawing/2014/main" id="{13F9C0E9-C590-4EAF-9A64-3405D1165A0B}"/>
              </a:ext>
            </a:extLst>
          </p:cNvPr>
          <p:cNvSpPr/>
          <p:nvPr/>
        </p:nvSpPr>
        <p:spPr>
          <a:xfrm>
            <a:off x="5817962" y="5715771"/>
            <a:ext cx="867161" cy="1142229"/>
          </a:xfrm>
          <a:prstGeom prst="snip1Rect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100000">
                <a:srgbClr val="67BCC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+4,4</a:t>
            </a:r>
            <a:r>
              <a:rPr lang="pt-PT" sz="16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+162</a:t>
            </a:r>
          </a:p>
          <a:p>
            <a:pPr algn="ctr"/>
            <a:endParaRPr lang="pt-PT" sz="1400" b="1" dirty="0"/>
          </a:p>
        </p:txBody>
      </p:sp>
    </p:spTree>
    <p:extLst>
      <p:ext uri="{BB962C8B-B14F-4D97-AF65-F5344CB8AC3E}">
        <p14:creationId xmlns:p14="http://schemas.microsoft.com/office/powerpoint/2010/main" val="2431506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600786"/>
              </p:ext>
            </p:extLst>
          </p:nvPr>
        </p:nvGraphicFramePr>
        <p:xfrm>
          <a:off x="298476" y="1661291"/>
          <a:ext cx="643786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12</a:t>
            </a:fld>
            <a:endParaRPr lang="pt-PT"/>
          </a:p>
        </p:txBody>
      </p:sp>
      <p:sp>
        <p:nvSpPr>
          <p:cNvPr id="5" name="Fluxograma: Processo 4">
            <a:extLst>
              <a:ext uri="{FF2B5EF4-FFF2-40B4-BE49-F238E27FC236}">
                <a16:creationId xmlns:a16="http://schemas.microsoft.com/office/drawing/2014/main" id="{C97C63B6-F0EE-4896-8C91-AE3C88E9FC5D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0613546-904B-4776-967B-4FC43A0F64E4}"/>
              </a:ext>
            </a:extLst>
          </p:cNvPr>
          <p:cNvSpPr txBox="1"/>
          <p:nvPr/>
        </p:nvSpPr>
        <p:spPr>
          <a:xfrm>
            <a:off x="7263776" y="1162903"/>
            <a:ext cx="188022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</a:t>
            </a:r>
            <a:r>
              <a:rPr lang="pt-PT" sz="14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RAM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-19,4%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-39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-25,7%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-35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dirty="0">
                <a:solidFill>
                  <a:schemeClr val="bg1"/>
                </a:solidFill>
              </a:rPr>
              <a:t>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-6,3%</a:t>
            </a:r>
          </a:p>
          <a:p>
            <a:pPr algn="ctr"/>
            <a:r>
              <a:rPr lang="pt-PT" sz="2400" dirty="0">
                <a:solidFill>
                  <a:schemeClr val="bg1"/>
                </a:solidFill>
              </a:rPr>
              <a:t>-4</a:t>
            </a: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400" dirty="0">
              <a:solidFill>
                <a:schemeClr val="bg1"/>
              </a:solidFill>
            </a:endParaRPr>
          </a:p>
          <a:p>
            <a:pPr algn="ctr"/>
            <a:endParaRPr lang="pt-PT" sz="1400" dirty="0">
              <a:solidFill>
                <a:schemeClr val="bg1"/>
              </a:soli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B439037B-B35E-4C5F-A564-13928ADE5B54}"/>
              </a:ext>
            </a:extLst>
          </p:cNvPr>
          <p:cNvGrpSpPr/>
          <p:nvPr/>
        </p:nvGrpSpPr>
        <p:grpSpPr>
          <a:xfrm>
            <a:off x="7580892" y="2102070"/>
            <a:ext cx="722023" cy="3576967"/>
            <a:chOff x="7496218" y="1723838"/>
            <a:chExt cx="722023" cy="3576967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CE1D98AB-94D0-4030-8A18-97B7F114854F}"/>
                </a:ext>
              </a:extLst>
            </p:cNvPr>
            <p:cNvGrpSpPr/>
            <p:nvPr/>
          </p:nvGrpSpPr>
          <p:grpSpPr>
            <a:xfrm>
              <a:off x="7496218" y="1723838"/>
              <a:ext cx="658386" cy="985621"/>
              <a:chOff x="7158891" y="2764856"/>
              <a:chExt cx="658386" cy="985621"/>
            </a:xfrm>
          </p:grpSpPr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B0FD8B41-0004-480B-91AF-2942C98281D8}"/>
                  </a:ext>
                </a:extLst>
              </p:cNvPr>
              <p:cNvSpPr txBox="1"/>
              <p:nvPr/>
            </p:nvSpPr>
            <p:spPr>
              <a:xfrm>
                <a:off x="7158891" y="3488867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9C068CDB-451D-4E02-848E-BFAE16D75237}"/>
                  </a:ext>
                </a:extLst>
              </p:cNvPr>
              <p:cNvSpPr/>
              <p:nvPr/>
            </p:nvSpPr>
            <p:spPr>
              <a:xfrm>
                <a:off x="7632546" y="3010336"/>
                <a:ext cx="1847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BF44B1E5-C12F-4FBB-88B1-82B6037E159E}"/>
                  </a:ext>
                </a:extLst>
              </p:cNvPr>
              <p:cNvSpPr txBox="1"/>
              <p:nvPr/>
            </p:nvSpPr>
            <p:spPr>
              <a:xfrm>
                <a:off x="7623053" y="2764856"/>
                <a:ext cx="1847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20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3A524665-3196-4F9F-9D4F-940DF1FF797E}"/>
                </a:ext>
              </a:extLst>
            </p:cNvPr>
            <p:cNvGrpSpPr/>
            <p:nvPr/>
          </p:nvGrpSpPr>
          <p:grpSpPr>
            <a:xfrm>
              <a:off x="7852641" y="3058618"/>
              <a:ext cx="365600" cy="993983"/>
              <a:chOff x="7554667" y="3966181"/>
              <a:chExt cx="365600" cy="993983"/>
            </a:xfrm>
          </p:grpSpPr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0803D5F7-445D-488E-9221-83168BE1796D}"/>
                  </a:ext>
                </a:extLst>
              </p:cNvPr>
              <p:cNvSpPr txBox="1"/>
              <p:nvPr/>
            </p:nvSpPr>
            <p:spPr>
              <a:xfrm>
                <a:off x="7554667" y="4698554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D18E49FA-539C-4958-AF32-0B2FADCA4275}"/>
                  </a:ext>
                </a:extLst>
              </p:cNvPr>
              <p:cNvSpPr txBox="1"/>
              <p:nvPr/>
            </p:nvSpPr>
            <p:spPr>
              <a:xfrm>
                <a:off x="7735536" y="3966181"/>
                <a:ext cx="1847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21EC454A-845F-4723-ADF0-178A477F202D}"/>
                  </a:ext>
                </a:extLst>
              </p:cNvPr>
              <p:cNvSpPr/>
              <p:nvPr/>
            </p:nvSpPr>
            <p:spPr>
              <a:xfrm>
                <a:off x="7730408" y="4184300"/>
                <a:ext cx="1847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</p:grpSp>
        <p:grpSp>
          <p:nvGrpSpPr>
            <p:cNvPr id="12" name="Agrupar 11">
              <a:extLst>
                <a:ext uri="{FF2B5EF4-FFF2-40B4-BE49-F238E27FC236}">
                  <a16:creationId xmlns:a16="http://schemas.microsoft.com/office/drawing/2014/main" id="{A5000502-3FA1-4A31-A4E7-DBB5D0BDABB9}"/>
                </a:ext>
              </a:extLst>
            </p:cNvPr>
            <p:cNvGrpSpPr/>
            <p:nvPr/>
          </p:nvGrpSpPr>
          <p:grpSpPr>
            <a:xfrm>
              <a:off x="7878724" y="4289352"/>
              <a:ext cx="334389" cy="1011453"/>
              <a:chOff x="7525442" y="5187495"/>
              <a:chExt cx="334389" cy="1011453"/>
            </a:xfrm>
          </p:grpSpPr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2FA3A881-AB6E-4E07-AD93-CA2FC1A39D7D}"/>
                  </a:ext>
                </a:extLst>
              </p:cNvPr>
              <p:cNvSpPr txBox="1"/>
              <p:nvPr/>
            </p:nvSpPr>
            <p:spPr>
              <a:xfrm>
                <a:off x="7525442" y="5937338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3402192F-C6DD-4CC9-8F41-382A594BDA97}"/>
                  </a:ext>
                </a:extLst>
              </p:cNvPr>
              <p:cNvSpPr txBox="1"/>
              <p:nvPr/>
            </p:nvSpPr>
            <p:spPr>
              <a:xfrm>
                <a:off x="7648071" y="5187495"/>
                <a:ext cx="1847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A504A2FD-0AAA-42EB-A7AB-E7D87036BEA1}"/>
                  </a:ext>
                </a:extLst>
              </p:cNvPr>
              <p:cNvSpPr/>
              <p:nvPr/>
            </p:nvSpPr>
            <p:spPr>
              <a:xfrm>
                <a:off x="7675101" y="5411400"/>
                <a:ext cx="18473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8481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72E1C22-B49F-4848-9822-8C6AA51D7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13</a:t>
            </a:fld>
            <a:endParaRPr lang="pt-PT"/>
          </a:p>
        </p:txBody>
      </p:sp>
      <p:pic>
        <p:nvPicPr>
          <p:cNvPr id="5" name="Imagem 4" descr="Design (1).png">
            <a:extLst>
              <a:ext uri="{FF2B5EF4-FFF2-40B4-BE49-F238E27FC236}">
                <a16:creationId xmlns:a16="http://schemas.microsoft.com/office/drawing/2014/main" id="{219B8085-6C9A-4049-97DE-9A602CA85F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39A6B1">
                <a:tint val="45000"/>
                <a:satMod val="400000"/>
              </a:srgbClr>
            </a:duotone>
          </a:blip>
          <a:srcRect l="34050" t="22373" r="34944" b="22505"/>
          <a:stretch>
            <a:fillRect/>
          </a:stretch>
        </p:blipFill>
        <p:spPr>
          <a:xfrm>
            <a:off x="1444900" y="2464893"/>
            <a:ext cx="828000" cy="828000"/>
          </a:xfrm>
          <a:prstGeom prst="rect">
            <a:avLst/>
          </a:prstGeom>
        </p:spPr>
      </p:pic>
      <p:pic>
        <p:nvPicPr>
          <p:cNvPr id="6" name="Imagem 5" descr="Design (2).png">
            <a:extLst>
              <a:ext uri="{FF2B5EF4-FFF2-40B4-BE49-F238E27FC236}">
                <a16:creationId xmlns:a16="http://schemas.microsoft.com/office/drawing/2014/main" id="{43866B47-817D-4CE0-8AFF-F6594A64E7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39A6B1">
                <a:tint val="45000"/>
                <a:satMod val="400000"/>
              </a:srgbClr>
            </a:duotone>
          </a:blip>
          <a:srcRect l="33453" t="17867" r="36137" b="26745"/>
          <a:stretch>
            <a:fillRect/>
          </a:stretch>
        </p:blipFill>
        <p:spPr>
          <a:xfrm>
            <a:off x="1452853" y="3538311"/>
            <a:ext cx="828000" cy="848286"/>
          </a:xfrm>
          <a:prstGeom prst="rect">
            <a:avLst/>
          </a:prstGeom>
        </p:spPr>
      </p:pic>
      <p:pic>
        <p:nvPicPr>
          <p:cNvPr id="7" name="Imagem 6" descr="Design (4).png">
            <a:extLst>
              <a:ext uri="{FF2B5EF4-FFF2-40B4-BE49-F238E27FC236}">
                <a16:creationId xmlns:a16="http://schemas.microsoft.com/office/drawing/2014/main" id="{4B81B876-1B05-4645-B71A-C1701900B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39A6B1">
                <a:tint val="45000"/>
                <a:satMod val="400000"/>
              </a:srgbClr>
            </a:duotone>
          </a:blip>
          <a:srcRect l="33324" t="18698" r="35968" b="25914"/>
          <a:stretch>
            <a:fillRect/>
          </a:stretch>
        </p:blipFill>
        <p:spPr>
          <a:xfrm>
            <a:off x="1452855" y="4619683"/>
            <a:ext cx="828000" cy="840052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ADF9244-F96E-4475-946F-E5BF999D3B43}"/>
              </a:ext>
            </a:extLst>
          </p:cNvPr>
          <p:cNvSpPr txBox="1"/>
          <p:nvPr/>
        </p:nvSpPr>
        <p:spPr>
          <a:xfrm>
            <a:off x="2470619" y="2639818"/>
            <a:ext cx="512499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https://www.madeira.gov.pt/drig/Estrutura/OERAM 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 err="1"/>
              <a:t>oe.drig.sre@madeira.gov.pt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+351   291  701  090</a:t>
            </a:r>
          </a:p>
        </p:txBody>
      </p:sp>
    </p:spTree>
    <p:extLst>
      <p:ext uri="{BB962C8B-B14F-4D97-AF65-F5344CB8AC3E}">
        <p14:creationId xmlns:p14="http://schemas.microsoft.com/office/powerpoint/2010/main" val="32958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859440"/>
              </p:ext>
            </p:extLst>
          </p:nvPr>
        </p:nvGraphicFramePr>
        <p:xfrm>
          <a:off x="626906" y="1204321"/>
          <a:ext cx="6202917" cy="425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2</a:t>
            </a:fld>
            <a:endParaRPr lang="pt-PT"/>
          </a:p>
        </p:txBody>
      </p:sp>
      <p:sp>
        <p:nvSpPr>
          <p:cNvPr id="7" name="Fluxograma: Conexão Exterior à Página 6">
            <a:extLst>
              <a:ext uri="{FF2B5EF4-FFF2-40B4-BE49-F238E27FC236}">
                <a16:creationId xmlns:a16="http://schemas.microsoft.com/office/drawing/2014/main" id="{2C2B307C-FD2D-4CA2-9314-E524787B1993}"/>
              </a:ext>
            </a:extLst>
          </p:cNvPr>
          <p:cNvSpPr/>
          <p:nvPr/>
        </p:nvSpPr>
        <p:spPr>
          <a:xfrm>
            <a:off x="1074168" y="5747594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-942</a:t>
            </a:r>
          </a:p>
          <a:p>
            <a:pPr algn="ctr"/>
            <a:r>
              <a:rPr lang="pt-PT" b="1" dirty="0"/>
              <a:t>-2,1%</a:t>
            </a:r>
          </a:p>
        </p:txBody>
      </p:sp>
      <p:sp>
        <p:nvSpPr>
          <p:cNvPr id="9" name="Fluxograma: Processo 8">
            <a:extLst>
              <a:ext uri="{FF2B5EF4-FFF2-40B4-BE49-F238E27FC236}">
                <a16:creationId xmlns:a16="http://schemas.microsoft.com/office/drawing/2014/main" id="{A2D16BAA-A8C0-439A-9E35-CA36AD34E420}"/>
              </a:ext>
            </a:extLst>
          </p:cNvPr>
          <p:cNvSpPr/>
          <p:nvPr/>
        </p:nvSpPr>
        <p:spPr>
          <a:xfrm>
            <a:off x="7266844" y="902235"/>
            <a:ext cx="1877156" cy="5955765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733925A-6A0C-4100-8C0C-CE5E2CA1F5CA}"/>
              </a:ext>
            </a:extLst>
          </p:cNvPr>
          <p:cNvSpPr txBox="1"/>
          <p:nvPr/>
        </p:nvSpPr>
        <p:spPr>
          <a:xfrm>
            <a:off x="7279734" y="1602938"/>
            <a:ext cx="1880224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 e 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-8,7%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-4 128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-9,2%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-3 497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-6,9%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-631</a:t>
            </a: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dirty="0">
              <a:solidFill>
                <a:schemeClr val="bg1"/>
              </a:soli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dirty="0">
              <a:solidFill>
                <a:schemeClr val="bg1"/>
              </a:soli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BBAAD9B0-0386-49F7-AFF0-7A127B1AAC25}"/>
              </a:ext>
            </a:extLst>
          </p:cNvPr>
          <p:cNvGrpSpPr/>
          <p:nvPr/>
        </p:nvGrpSpPr>
        <p:grpSpPr>
          <a:xfrm>
            <a:off x="7619433" y="2149925"/>
            <a:ext cx="676820" cy="3566364"/>
            <a:chOff x="7496218" y="1734441"/>
            <a:chExt cx="676820" cy="3566364"/>
          </a:xfrm>
        </p:grpSpPr>
        <p:grpSp>
          <p:nvGrpSpPr>
            <p:cNvPr id="25" name="Agrupar 24">
              <a:extLst>
                <a:ext uri="{FF2B5EF4-FFF2-40B4-BE49-F238E27FC236}">
                  <a16:creationId xmlns:a16="http://schemas.microsoft.com/office/drawing/2014/main" id="{41FDE203-DB96-4F63-B492-88F02F33D0BB}"/>
                </a:ext>
              </a:extLst>
            </p:cNvPr>
            <p:cNvGrpSpPr/>
            <p:nvPr/>
          </p:nvGrpSpPr>
          <p:grpSpPr>
            <a:xfrm>
              <a:off x="7496218" y="1734441"/>
              <a:ext cx="658385" cy="975018"/>
              <a:chOff x="7158891" y="2775459"/>
              <a:chExt cx="658385" cy="975018"/>
            </a:xfrm>
          </p:grpSpPr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B4651E5E-1391-4421-9B7A-11281231D74C}"/>
                  </a:ext>
                </a:extLst>
              </p:cNvPr>
              <p:cNvSpPr txBox="1"/>
              <p:nvPr/>
            </p:nvSpPr>
            <p:spPr>
              <a:xfrm>
                <a:off x="7158891" y="3488867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Retângulo 18">
                <a:extLst>
                  <a:ext uri="{FF2B5EF4-FFF2-40B4-BE49-F238E27FC236}">
                    <a16:creationId xmlns:a16="http://schemas.microsoft.com/office/drawing/2014/main" id="{E6A8F176-9F02-4729-8999-2E9EEECEBCFD}"/>
                  </a:ext>
                </a:extLst>
              </p:cNvPr>
              <p:cNvSpPr/>
              <p:nvPr/>
            </p:nvSpPr>
            <p:spPr>
              <a:xfrm>
                <a:off x="7632546" y="3010336"/>
                <a:ext cx="18473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F3EDAED1-528B-4282-A0AD-6ABD29991F13}"/>
                  </a:ext>
                </a:extLst>
              </p:cNvPr>
              <p:cNvSpPr txBox="1"/>
              <p:nvPr/>
            </p:nvSpPr>
            <p:spPr>
              <a:xfrm>
                <a:off x="7249286" y="2775459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" name="Agrupar 25">
              <a:extLst>
                <a:ext uri="{FF2B5EF4-FFF2-40B4-BE49-F238E27FC236}">
                  <a16:creationId xmlns:a16="http://schemas.microsoft.com/office/drawing/2014/main" id="{4525EB71-7E88-4939-BCF9-D8F2D2B0551D}"/>
                </a:ext>
              </a:extLst>
            </p:cNvPr>
            <p:cNvGrpSpPr/>
            <p:nvPr/>
          </p:nvGrpSpPr>
          <p:grpSpPr>
            <a:xfrm>
              <a:off x="7617704" y="3013516"/>
              <a:ext cx="541383" cy="990815"/>
              <a:chOff x="7319730" y="3921079"/>
              <a:chExt cx="541383" cy="990815"/>
            </a:xfrm>
          </p:grpSpPr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0F6A48D8-062F-4936-829B-2B881943EF8B}"/>
                  </a:ext>
                </a:extLst>
              </p:cNvPr>
              <p:cNvSpPr txBox="1"/>
              <p:nvPr/>
            </p:nvSpPr>
            <p:spPr>
              <a:xfrm>
                <a:off x="7554667" y="4650284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32C895C8-7500-4C99-948A-2B669524BDE7}"/>
                  </a:ext>
                </a:extLst>
              </p:cNvPr>
              <p:cNvSpPr txBox="1"/>
              <p:nvPr/>
            </p:nvSpPr>
            <p:spPr>
              <a:xfrm>
                <a:off x="7319730" y="3921079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823C75C-CC86-4B8E-BEBE-1299E13BFDC1}"/>
                  </a:ext>
                </a:extLst>
              </p:cNvPr>
              <p:cNvSpPr/>
              <p:nvPr/>
            </p:nvSpPr>
            <p:spPr>
              <a:xfrm>
                <a:off x="7676383" y="4148069"/>
                <a:ext cx="18473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</p:grp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AFAFF9F7-1323-496C-9BFC-958344E2F0C1}"/>
                </a:ext>
              </a:extLst>
            </p:cNvPr>
            <p:cNvGrpSpPr/>
            <p:nvPr/>
          </p:nvGrpSpPr>
          <p:grpSpPr>
            <a:xfrm>
              <a:off x="7756532" y="4280677"/>
              <a:ext cx="416506" cy="1020128"/>
              <a:chOff x="7403250" y="5178820"/>
              <a:chExt cx="416506" cy="1020128"/>
            </a:xfrm>
          </p:grpSpPr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FDB6F09C-5218-4255-9EDE-C3DB7053E93B}"/>
                  </a:ext>
                </a:extLst>
              </p:cNvPr>
              <p:cNvSpPr txBox="1"/>
              <p:nvPr/>
            </p:nvSpPr>
            <p:spPr>
              <a:xfrm>
                <a:off x="7525442" y="5937338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6601BC7-8ED7-4EC1-9A6E-854203870E27}"/>
                  </a:ext>
                </a:extLst>
              </p:cNvPr>
              <p:cNvSpPr txBox="1"/>
              <p:nvPr/>
            </p:nvSpPr>
            <p:spPr>
              <a:xfrm>
                <a:off x="7403250" y="5178820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FBC1F08B-C9F5-4686-BE09-0883E8972407}"/>
                  </a:ext>
                </a:extLst>
              </p:cNvPr>
              <p:cNvSpPr/>
              <p:nvPr/>
            </p:nvSpPr>
            <p:spPr>
              <a:xfrm>
                <a:off x="7635026" y="5411576"/>
                <a:ext cx="18473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</p:grpSp>
      </p:grp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2BDE847-277D-467C-B037-0BEEB0463F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6156940"/>
              </p:ext>
            </p:extLst>
          </p:nvPr>
        </p:nvGraphicFramePr>
        <p:xfrm>
          <a:off x="1344671" y="5393202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799F96DC-03D1-4667-AC7F-28F4F9932AA9}"/>
              </a:ext>
            </a:extLst>
          </p:cNvPr>
          <p:cNvSpPr txBox="1"/>
          <p:nvPr/>
        </p:nvSpPr>
        <p:spPr>
          <a:xfrm>
            <a:off x="7267117" y="1064930"/>
            <a:ext cx="1905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2014/2015 – 2017/2018</a:t>
            </a:r>
          </a:p>
          <a:p>
            <a:endParaRPr lang="pt-PT" sz="1200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1A9BE03F-7457-47C2-A110-190E5E2B77F0}"/>
              </a:ext>
            </a:extLst>
          </p:cNvPr>
          <p:cNvSpPr txBox="1"/>
          <p:nvPr/>
        </p:nvSpPr>
        <p:spPr>
          <a:xfrm>
            <a:off x="7266844" y="1349744"/>
            <a:ext cx="1880224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100" dirty="0">
                <a:solidFill>
                  <a:schemeClr val="bg1"/>
                </a:solidFill>
              </a:rPr>
              <a:t>Ed. Pré-Escolar</a:t>
            </a:r>
          </a:p>
          <a:p>
            <a:pPr algn="ctr"/>
            <a:r>
              <a:rPr lang="pt-PT" sz="24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-15,3%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-1 005</a:t>
            </a: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r>
              <a:rPr lang="pt-PT" sz="1100" dirty="0">
                <a:solidFill>
                  <a:schemeClr val="bg1"/>
                </a:solidFill>
              </a:rPr>
              <a:t>1.º Ciclo</a:t>
            </a:r>
          </a:p>
          <a:p>
            <a:pPr algn="ctr"/>
            <a:r>
              <a:rPr lang="pt-PT" sz="24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-8,9%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-1 037</a:t>
            </a: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r>
              <a:rPr lang="pt-PT" sz="1100" dirty="0">
                <a:solidFill>
                  <a:schemeClr val="bg1"/>
                </a:solidFill>
              </a:rPr>
              <a:t>2.º Ciclo</a:t>
            </a:r>
          </a:p>
          <a:p>
            <a:pPr algn="ctr"/>
            <a:r>
              <a:rPr lang="pt-PT" sz="24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-12,2%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-819</a:t>
            </a: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r>
              <a:rPr lang="pt-PT" sz="1100" dirty="0">
                <a:solidFill>
                  <a:schemeClr val="bg1"/>
                </a:solidFill>
              </a:rPr>
              <a:t>3.º Ciclo</a:t>
            </a:r>
          </a:p>
          <a:p>
            <a:pPr algn="ctr"/>
            <a:r>
              <a:rPr lang="pt-PT" sz="24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-7,3%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-801</a:t>
            </a: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r>
              <a:rPr lang="pt-PT" sz="1100" dirty="0">
                <a:solidFill>
                  <a:schemeClr val="bg1"/>
                </a:solidFill>
              </a:rPr>
              <a:t>Secundário</a:t>
            </a:r>
          </a:p>
          <a:p>
            <a:pPr algn="ctr"/>
            <a:r>
              <a:rPr lang="pt-PT" sz="24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-4,1%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-466</a:t>
            </a:r>
          </a:p>
          <a:p>
            <a:pPr algn="ctr"/>
            <a:endParaRPr lang="pt-PT" sz="1400" dirty="0">
              <a:solidFill>
                <a:schemeClr val="bg1"/>
              </a:solidFill>
            </a:endParaRPr>
          </a:p>
          <a:p>
            <a:pPr algn="ctr"/>
            <a:endParaRPr lang="pt-P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7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020497"/>
              </p:ext>
            </p:extLst>
          </p:nvPr>
        </p:nvGraphicFramePr>
        <p:xfrm>
          <a:off x="626906" y="1204321"/>
          <a:ext cx="6202917" cy="425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3</a:t>
            </a:fld>
            <a:endParaRPr lang="pt-PT"/>
          </a:p>
        </p:txBody>
      </p:sp>
      <p:sp>
        <p:nvSpPr>
          <p:cNvPr id="9" name="Fluxograma: Processo 8">
            <a:extLst>
              <a:ext uri="{FF2B5EF4-FFF2-40B4-BE49-F238E27FC236}">
                <a16:creationId xmlns:a16="http://schemas.microsoft.com/office/drawing/2014/main" id="{A2D16BAA-A8C0-439A-9E35-CA36AD34E420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733925A-6A0C-4100-8C0C-CE5E2CA1F5CA}"/>
              </a:ext>
            </a:extLst>
          </p:cNvPr>
          <p:cNvSpPr txBox="1"/>
          <p:nvPr/>
        </p:nvSpPr>
        <p:spPr>
          <a:xfrm>
            <a:off x="7263776" y="1110192"/>
            <a:ext cx="1880224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2BDE847-277D-467C-B037-0BEEB0463F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0523164"/>
              </p:ext>
            </p:extLst>
          </p:nvPr>
        </p:nvGraphicFramePr>
        <p:xfrm>
          <a:off x="1331640" y="5415645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Fluxograma: Conexão Exterior à Página 28">
            <a:extLst>
              <a:ext uri="{FF2B5EF4-FFF2-40B4-BE49-F238E27FC236}">
                <a16:creationId xmlns:a16="http://schemas.microsoft.com/office/drawing/2014/main" id="{456BA703-7E46-4F63-B13D-59F4C6CEDD37}"/>
              </a:ext>
            </a:extLst>
          </p:cNvPr>
          <p:cNvSpPr/>
          <p:nvPr/>
        </p:nvSpPr>
        <p:spPr>
          <a:xfrm>
            <a:off x="1068328" y="5770037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-740</a:t>
            </a:r>
          </a:p>
          <a:p>
            <a:pPr algn="ctr"/>
            <a:r>
              <a:rPr lang="pt-PT" b="1" dirty="0"/>
              <a:t>-2,1%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010AAC8-EF14-4F52-B670-65B2DD46BB52}"/>
              </a:ext>
            </a:extLst>
          </p:cNvPr>
          <p:cNvSpPr txBox="1"/>
          <p:nvPr/>
        </p:nvSpPr>
        <p:spPr>
          <a:xfrm>
            <a:off x="7470578" y="1888944"/>
            <a:ext cx="1466620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Público e 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-7,7%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-2 879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-7,5%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-2 335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-8,4%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-544</a:t>
            </a:r>
          </a:p>
          <a:p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80985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4054"/>
              </p:ext>
            </p:extLst>
          </p:nvPr>
        </p:nvGraphicFramePr>
        <p:xfrm>
          <a:off x="539552" y="1124744"/>
          <a:ext cx="6202917" cy="425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4</a:t>
            </a:fld>
            <a:endParaRPr lang="pt-PT"/>
          </a:p>
        </p:txBody>
      </p:sp>
      <p:sp>
        <p:nvSpPr>
          <p:cNvPr id="9" name="Fluxograma: Processo 8">
            <a:extLst>
              <a:ext uri="{FF2B5EF4-FFF2-40B4-BE49-F238E27FC236}">
                <a16:creationId xmlns:a16="http://schemas.microsoft.com/office/drawing/2014/main" id="{A2D16BAA-A8C0-439A-9E35-CA36AD34E420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733925A-6A0C-4100-8C0C-CE5E2CA1F5CA}"/>
              </a:ext>
            </a:extLst>
          </p:cNvPr>
          <p:cNvSpPr txBox="1"/>
          <p:nvPr/>
        </p:nvSpPr>
        <p:spPr>
          <a:xfrm>
            <a:off x="7296011" y="1394966"/>
            <a:ext cx="1880224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 e 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-7,7%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-243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-8,0%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-252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+45,0%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+9</a:t>
            </a: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2BDE847-277D-467C-B037-0BEEB0463F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595225"/>
              </p:ext>
            </p:extLst>
          </p:nvPr>
        </p:nvGraphicFramePr>
        <p:xfrm>
          <a:off x="1365109" y="5301208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Fluxograma: Conexão Exterior à Página 6">
            <a:extLst>
              <a:ext uri="{FF2B5EF4-FFF2-40B4-BE49-F238E27FC236}">
                <a16:creationId xmlns:a16="http://schemas.microsoft.com/office/drawing/2014/main" id="{8B6C36BF-7F7D-4BF5-B0C0-7B2B93FFE467}"/>
              </a:ext>
            </a:extLst>
          </p:cNvPr>
          <p:cNvSpPr/>
          <p:nvPr/>
        </p:nvSpPr>
        <p:spPr>
          <a:xfrm>
            <a:off x="1050048" y="5589240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+114</a:t>
            </a:r>
          </a:p>
          <a:p>
            <a:pPr algn="ctr"/>
            <a:r>
              <a:rPr lang="pt-PT" b="1" dirty="0"/>
              <a:t>+4,1%</a:t>
            </a:r>
          </a:p>
        </p:txBody>
      </p:sp>
    </p:spTree>
    <p:extLst>
      <p:ext uri="{BB962C8B-B14F-4D97-AF65-F5344CB8AC3E}">
        <p14:creationId xmlns:p14="http://schemas.microsoft.com/office/powerpoint/2010/main" val="2802154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B5D59FB-CED0-4589-8F92-23735253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5</a:t>
            </a:fld>
            <a:endParaRPr lang="pt-PT"/>
          </a:p>
        </p:txBody>
      </p:sp>
      <p:graphicFrame>
        <p:nvGraphicFramePr>
          <p:cNvPr id="5" name="Marcador de Posição de Conteúdo 5">
            <a:extLst>
              <a:ext uri="{FF2B5EF4-FFF2-40B4-BE49-F238E27FC236}">
                <a16:creationId xmlns:a16="http://schemas.microsoft.com/office/drawing/2014/main" id="{2C66D265-A765-4EFD-8178-230ACD8EDD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607789"/>
              </p:ext>
            </p:extLst>
          </p:nvPr>
        </p:nvGraphicFramePr>
        <p:xfrm>
          <a:off x="251520" y="1191441"/>
          <a:ext cx="6448640" cy="4257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luxograma: Processo 6">
            <a:extLst>
              <a:ext uri="{FF2B5EF4-FFF2-40B4-BE49-F238E27FC236}">
                <a16:creationId xmlns:a16="http://schemas.microsoft.com/office/drawing/2014/main" id="{15275DF6-F0BB-4C90-99E3-D5E023EA5B7E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DE34537B-C80F-4577-B819-CB87E4DB7CC8}"/>
              </a:ext>
            </a:extLst>
          </p:cNvPr>
          <p:cNvSpPr txBox="1"/>
          <p:nvPr/>
        </p:nvSpPr>
        <p:spPr>
          <a:xfrm>
            <a:off x="7269955" y="1340768"/>
            <a:ext cx="1880224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1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b="1" dirty="0">
                <a:solidFill>
                  <a:schemeClr val="bg1"/>
                </a:solidFill>
              </a:rPr>
              <a:t>TOTAL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-1,9%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- 181</a:t>
            </a:r>
          </a:p>
          <a:p>
            <a:pPr algn="ctr"/>
            <a:endParaRPr lang="pt-PT" sz="1200" dirty="0">
              <a:solidFill>
                <a:schemeClr val="bg1"/>
              </a:solidFill>
            </a:endParaRPr>
          </a:p>
          <a:p>
            <a:pPr algn="ctr"/>
            <a:r>
              <a:rPr lang="pt-PT" sz="1600" b="1" dirty="0">
                <a:solidFill>
                  <a:schemeClr val="bg1"/>
                </a:solidFill>
              </a:rPr>
              <a:t>C.E.F.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-8,0%</a:t>
            </a:r>
          </a:p>
          <a:p>
            <a:pPr algn="ctr"/>
            <a:endParaRPr lang="pt-PT" sz="1200" dirty="0">
              <a:solidFill>
                <a:schemeClr val="bg1"/>
              </a:solidFill>
            </a:endParaRPr>
          </a:p>
          <a:p>
            <a:pPr algn="ctr"/>
            <a:r>
              <a:rPr lang="pt-PT" sz="1400" b="1" dirty="0">
                <a:solidFill>
                  <a:schemeClr val="bg1"/>
                </a:solidFill>
              </a:rPr>
              <a:t>C. Aprendizagem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-10,8%</a:t>
            </a:r>
          </a:p>
          <a:p>
            <a:pPr algn="ctr"/>
            <a:endParaRPr lang="pt-PT" sz="1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b="1" dirty="0">
                <a:solidFill>
                  <a:schemeClr val="bg1"/>
                </a:solidFill>
              </a:rPr>
              <a:t>C. Profissionais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-9,8%</a:t>
            </a:r>
          </a:p>
          <a:p>
            <a:pPr algn="ctr"/>
            <a:endParaRPr lang="pt-PT" sz="1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b="1" dirty="0">
                <a:solidFill>
                  <a:schemeClr val="bg1"/>
                </a:solidFill>
              </a:rPr>
              <a:t>C.C.H.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+3,8%</a:t>
            </a:r>
          </a:p>
          <a:p>
            <a:pPr algn="ctr"/>
            <a:endParaRPr lang="pt-PT" sz="1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dirty="0">
              <a:solidFill>
                <a:schemeClr val="bg1"/>
              </a:soli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3200" dirty="0">
              <a:solidFill>
                <a:schemeClr val="bg1"/>
              </a:soli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FCE4ACD1-8A46-4245-B0EA-D7C8701088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8250953"/>
              </p:ext>
            </p:extLst>
          </p:nvPr>
        </p:nvGraphicFramePr>
        <p:xfrm>
          <a:off x="2207656" y="5250268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Fluxograma: Conexão Exterior à Página 7">
            <a:extLst>
              <a:ext uri="{FF2B5EF4-FFF2-40B4-BE49-F238E27FC236}">
                <a16:creationId xmlns:a16="http://schemas.microsoft.com/office/drawing/2014/main" id="{41B3925D-9839-43A3-B8BC-044173C0795B}"/>
              </a:ext>
            </a:extLst>
          </p:cNvPr>
          <p:cNvSpPr/>
          <p:nvPr/>
        </p:nvSpPr>
        <p:spPr>
          <a:xfrm>
            <a:off x="1979712" y="5604660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-160</a:t>
            </a:r>
          </a:p>
          <a:p>
            <a:pPr algn="ctr"/>
            <a:r>
              <a:rPr lang="pt-PT" b="1" dirty="0"/>
              <a:t>-1,7%</a:t>
            </a:r>
          </a:p>
        </p:txBody>
      </p:sp>
    </p:spTree>
    <p:extLst>
      <p:ext uri="{BB962C8B-B14F-4D97-AF65-F5344CB8AC3E}">
        <p14:creationId xmlns:p14="http://schemas.microsoft.com/office/powerpoint/2010/main" val="77751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B5D59FB-CED0-4589-8F92-23735253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6</a:t>
            </a:fld>
            <a:endParaRPr lang="pt-PT"/>
          </a:p>
        </p:txBody>
      </p:sp>
      <p:graphicFrame>
        <p:nvGraphicFramePr>
          <p:cNvPr id="5" name="Marcador de Posição de Conteúdo 5">
            <a:extLst>
              <a:ext uri="{FF2B5EF4-FFF2-40B4-BE49-F238E27FC236}">
                <a16:creationId xmlns:a16="http://schemas.microsoft.com/office/drawing/2014/main" id="{2C66D265-A765-4EFD-8178-230ACD8EDD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036988"/>
              </p:ext>
            </p:extLst>
          </p:nvPr>
        </p:nvGraphicFramePr>
        <p:xfrm>
          <a:off x="251520" y="1258996"/>
          <a:ext cx="6408712" cy="425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luxograma: Processo 6">
            <a:extLst>
              <a:ext uri="{FF2B5EF4-FFF2-40B4-BE49-F238E27FC236}">
                <a16:creationId xmlns:a16="http://schemas.microsoft.com/office/drawing/2014/main" id="{15275DF6-F0BB-4C90-99E3-D5E023EA5B7E}"/>
              </a:ext>
            </a:extLst>
          </p:cNvPr>
          <p:cNvSpPr/>
          <p:nvPr/>
        </p:nvSpPr>
        <p:spPr>
          <a:xfrm>
            <a:off x="7086600" y="908721"/>
            <a:ext cx="2057400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58351ED-CD70-4223-BF63-EC3112F669C3}"/>
              </a:ext>
            </a:extLst>
          </p:cNvPr>
          <p:cNvSpPr txBox="1"/>
          <p:nvPr/>
        </p:nvSpPr>
        <p:spPr>
          <a:xfrm>
            <a:off x="7175188" y="1268760"/>
            <a:ext cx="188022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400" b="1" dirty="0">
              <a:solidFill>
                <a:schemeClr val="bg1"/>
              </a:solidFill>
            </a:endParaRP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TOTAL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-17,4%</a:t>
            </a:r>
          </a:p>
          <a:p>
            <a:pPr algn="ctr"/>
            <a:r>
              <a:rPr lang="pt-PT" dirty="0">
                <a:solidFill>
                  <a:schemeClr val="bg1"/>
                </a:solidFill>
              </a:rPr>
              <a:t>-285</a:t>
            </a:r>
          </a:p>
          <a:p>
            <a:pPr algn="ctr"/>
            <a:endParaRPr lang="pt-PT" sz="1200" dirty="0">
              <a:solidFill>
                <a:schemeClr val="bg1"/>
              </a:solidFill>
            </a:endParaRP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Processos RVCC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+321,4%</a:t>
            </a:r>
          </a:p>
          <a:p>
            <a:pPr algn="ctr"/>
            <a:r>
              <a:rPr lang="pt-PT" dirty="0">
                <a:solidFill>
                  <a:schemeClr val="bg1"/>
                </a:solidFill>
              </a:rPr>
              <a:t>+45</a:t>
            </a:r>
          </a:p>
          <a:p>
            <a:pPr algn="ctr"/>
            <a:endParaRPr lang="pt-PT" sz="1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Formações Modulares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+41,2%</a:t>
            </a:r>
          </a:p>
          <a:p>
            <a:pPr algn="ctr"/>
            <a:r>
              <a:rPr lang="pt-PT" dirty="0">
                <a:solidFill>
                  <a:schemeClr val="bg1"/>
                </a:solidFill>
              </a:rPr>
              <a:t>+82</a:t>
            </a:r>
          </a:p>
          <a:p>
            <a:pPr algn="ctr"/>
            <a:endParaRPr lang="pt-PT" sz="1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C. Educação Formação Adultos</a:t>
            </a:r>
          </a:p>
          <a:p>
            <a:pPr algn="ctr"/>
            <a:r>
              <a:rPr lang="pt-PT" sz="28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-28,9%</a:t>
            </a:r>
          </a:p>
          <a:p>
            <a:pPr algn="ctr"/>
            <a:r>
              <a:rPr lang="pt-PT" dirty="0">
                <a:solidFill>
                  <a:schemeClr val="bg1"/>
                </a:solidFill>
              </a:rPr>
              <a:t>-412</a:t>
            </a:r>
            <a:endParaRPr lang="pt-PT" sz="24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920AC5B-C898-DD41-A8C6-E66ED1592F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641074"/>
              </p:ext>
            </p:extLst>
          </p:nvPr>
        </p:nvGraphicFramePr>
        <p:xfrm>
          <a:off x="1863609" y="5373216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Fluxograma: Conexão Exterior à Página 7">
            <a:extLst>
              <a:ext uri="{FF2B5EF4-FFF2-40B4-BE49-F238E27FC236}">
                <a16:creationId xmlns:a16="http://schemas.microsoft.com/office/drawing/2014/main" id="{C020078D-141B-954D-AF23-68868C39A103}"/>
              </a:ext>
            </a:extLst>
          </p:cNvPr>
          <p:cNvSpPr/>
          <p:nvPr/>
        </p:nvSpPr>
        <p:spPr>
          <a:xfrm>
            <a:off x="1440492" y="5727608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+82</a:t>
            </a:r>
          </a:p>
          <a:p>
            <a:pPr algn="ctr"/>
            <a:r>
              <a:rPr lang="pt-PT" b="1" dirty="0"/>
              <a:t>+6,4%</a:t>
            </a:r>
          </a:p>
        </p:txBody>
      </p:sp>
    </p:spTree>
    <p:extLst>
      <p:ext uri="{BB962C8B-B14F-4D97-AF65-F5344CB8AC3E}">
        <p14:creationId xmlns:p14="http://schemas.microsoft.com/office/powerpoint/2010/main" val="421334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130038"/>
              </p:ext>
            </p:extLst>
          </p:nvPr>
        </p:nvGraphicFramePr>
        <p:xfrm>
          <a:off x="467544" y="1496928"/>
          <a:ext cx="6437863" cy="4772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7</a:t>
            </a:fld>
            <a:endParaRPr lang="pt-PT"/>
          </a:p>
        </p:txBody>
      </p:sp>
      <p:sp>
        <p:nvSpPr>
          <p:cNvPr id="9" name="Fluxograma: Processo 8">
            <a:extLst>
              <a:ext uri="{FF2B5EF4-FFF2-40B4-BE49-F238E27FC236}">
                <a16:creationId xmlns:a16="http://schemas.microsoft.com/office/drawing/2014/main" id="{A2D16BAA-A8C0-439A-9E35-CA36AD34E420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F6A28EE-299F-4972-BCD1-5EAEF8C0CE68}"/>
              </a:ext>
            </a:extLst>
          </p:cNvPr>
          <p:cNvSpPr/>
          <p:nvPr/>
        </p:nvSpPr>
        <p:spPr>
          <a:xfrm>
            <a:off x="7227300" y="2083031"/>
            <a:ext cx="195624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500" b="1" dirty="0">
                <a:solidFill>
                  <a:schemeClr val="bg1"/>
                </a:solidFill>
              </a:rPr>
              <a:t>Diferença Percentual </a:t>
            </a:r>
          </a:p>
          <a:p>
            <a:pPr algn="ctr"/>
            <a:r>
              <a:rPr lang="pt-PT" sz="12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400" b="1" dirty="0">
              <a:solidFill>
                <a:schemeClr val="bg1"/>
              </a:solidFill>
            </a:endParaRPr>
          </a:p>
          <a:p>
            <a:pPr algn="ctr"/>
            <a:endParaRPr lang="pt-PT" sz="1400" b="1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Ensino Básico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-3,1%</a:t>
            </a: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Ensino Secundário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-0,5%</a:t>
            </a:r>
          </a:p>
          <a:p>
            <a:pPr algn="ctr"/>
            <a:endParaRPr lang="pt-PT" sz="1400" dirty="0">
              <a:solidFill>
                <a:schemeClr val="bg1"/>
              </a:solidFill>
            </a:endParaRPr>
          </a:p>
          <a:p>
            <a:pPr algn="ctr"/>
            <a:endParaRPr lang="pt-PT" sz="14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52923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Posição de Conteúdo 5">
            <a:extLst>
              <a:ext uri="{FF2B5EF4-FFF2-40B4-BE49-F238E27FC236}">
                <a16:creationId xmlns:a16="http://schemas.microsoft.com/office/drawing/2014/main" id="{F1B01050-9B97-4842-B91D-45A687786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551827"/>
              </p:ext>
            </p:extLst>
          </p:nvPr>
        </p:nvGraphicFramePr>
        <p:xfrm>
          <a:off x="516888" y="1216368"/>
          <a:ext cx="643786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44276-B0C9-46DB-9459-BCBD755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8</a:t>
            </a:fld>
            <a:endParaRPr lang="pt-PT" dirty="0"/>
          </a:p>
        </p:txBody>
      </p:sp>
      <p:sp>
        <p:nvSpPr>
          <p:cNvPr id="5" name="Fluxograma: Processo 4">
            <a:extLst>
              <a:ext uri="{FF2B5EF4-FFF2-40B4-BE49-F238E27FC236}">
                <a16:creationId xmlns:a16="http://schemas.microsoft.com/office/drawing/2014/main" id="{C97C63B6-F0EE-4896-8C91-AE3C88E9FC5D}"/>
              </a:ext>
            </a:extLst>
          </p:cNvPr>
          <p:cNvSpPr/>
          <p:nvPr/>
        </p:nvSpPr>
        <p:spPr>
          <a:xfrm>
            <a:off x="7293362" y="908721"/>
            <a:ext cx="1850638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0613546-904B-4776-967B-4FC43A0F64E4}"/>
              </a:ext>
            </a:extLst>
          </p:cNvPr>
          <p:cNvSpPr txBox="1"/>
          <p:nvPr/>
        </p:nvSpPr>
        <p:spPr>
          <a:xfrm>
            <a:off x="7283988" y="1364188"/>
            <a:ext cx="188022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2014/2015 – 2017/2018</a:t>
            </a: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  <a:p>
            <a:pPr algn="ctr"/>
            <a:endParaRPr lang="pt-PT" sz="1600" b="1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 e 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-4,3%</a:t>
            </a: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-278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-5,6%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-329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Privado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+7,9%</a:t>
            </a:r>
            <a:endParaRPr lang="pt-PT" sz="14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+51</a:t>
            </a:r>
          </a:p>
          <a:p>
            <a:pPr algn="ctr"/>
            <a:endParaRPr lang="pt-PT" sz="8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800" dirty="0">
              <a:solidFill>
                <a:schemeClr val="bg1"/>
              </a:solidFill>
            </a:endParaRPr>
          </a:p>
          <a:p>
            <a:pPr algn="ctr"/>
            <a:endParaRPr lang="pt-PT" sz="800" dirty="0">
              <a:solidFill>
                <a:schemeClr val="bg1"/>
              </a:solidFill>
            </a:endParaRPr>
          </a:p>
          <a:p>
            <a:pPr algn="ctr"/>
            <a:endParaRPr lang="pt-PT" sz="8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000" dirty="0">
              <a:solidFill>
                <a:schemeClr val="bg1"/>
              </a:solidFill>
            </a:endParaRPr>
          </a:p>
          <a:p>
            <a:pPr algn="ctr"/>
            <a:endParaRPr lang="pt-PT" sz="1000" dirty="0">
              <a:solidFill>
                <a:schemeClr val="bg1"/>
              </a:solidFill>
            </a:endParaRPr>
          </a:p>
          <a:p>
            <a:pPr algn="ctr"/>
            <a:endParaRPr lang="pt-PT" sz="10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1100" dirty="0">
              <a:solidFill>
                <a:schemeClr val="bg1"/>
              </a:soli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sp>
        <p:nvSpPr>
          <p:cNvPr id="23" name="Fluxograma: Conexão Exterior à Página 22">
            <a:extLst>
              <a:ext uri="{FF2B5EF4-FFF2-40B4-BE49-F238E27FC236}">
                <a16:creationId xmlns:a16="http://schemas.microsoft.com/office/drawing/2014/main" id="{320F420D-57D7-4CAB-A916-842C40FAB221}"/>
              </a:ext>
            </a:extLst>
          </p:cNvPr>
          <p:cNvSpPr/>
          <p:nvPr/>
        </p:nvSpPr>
        <p:spPr>
          <a:xfrm>
            <a:off x="1074168" y="5747594"/>
            <a:ext cx="757646" cy="827315"/>
          </a:xfrm>
          <a:prstGeom prst="flowChartOffpageConnector">
            <a:avLst/>
          </a:prstGeom>
          <a:gradFill flip="none" rotWithShape="1">
            <a:gsLst>
              <a:gs pos="0">
                <a:srgbClr val="008482">
                  <a:shade val="30000"/>
                  <a:satMod val="115000"/>
                </a:srgbClr>
              </a:gs>
              <a:gs pos="50000">
                <a:srgbClr val="00969A"/>
              </a:gs>
              <a:gs pos="100000">
                <a:srgbClr val="50B2B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dirty="0"/>
              <a:t>-23</a:t>
            </a:r>
          </a:p>
          <a:p>
            <a:pPr algn="ctr"/>
            <a:r>
              <a:rPr lang="pt-PT" b="1" dirty="0"/>
              <a:t>-0,4%</a:t>
            </a:r>
          </a:p>
        </p:txBody>
      </p:sp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id="{C3AD95A0-4AF6-45EF-B849-B9B31843E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137687"/>
              </p:ext>
            </p:extLst>
          </p:nvPr>
        </p:nvGraphicFramePr>
        <p:xfrm>
          <a:off x="1563216" y="5570397"/>
          <a:ext cx="5062299" cy="11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199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4E32AA7-31F2-4168-BFB6-7517EA38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50508-413E-47C7-ABDC-5F3C8417F028}" type="slidenum">
              <a:rPr lang="pt-PT" smtClean="0"/>
              <a:t>9</a:t>
            </a:fld>
            <a:endParaRPr lang="pt-PT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1BB5B9C-82C2-4325-86D0-6529863A60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164749"/>
              </p:ext>
            </p:extLst>
          </p:nvPr>
        </p:nvGraphicFramePr>
        <p:xfrm>
          <a:off x="611560" y="128135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luxograma: Processo 11">
            <a:extLst>
              <a:ext uri="{FF2B5EF4-FFF2-40B4-BE49-F238E27FC236}">
                <a16:creationId xmlns:a16="http://schemas.microsoft.com/office/drawing/2014/main" id="{E66D51D1-2AC4-4AAD-AD7A-087A69EDBBC8}"/>
              </a:ext>
            </a:extLst>
          </p:cNvPr>
          <p:cNvSpPr/>
          <p:nvPr/>
        </p:nvSpPr>
        <p:spPr>
          <a:xfrm>
            <a:off x="7266844" y="908721"/>
            <a:ext cx="1877156" cy="5949280"/>
          </a:xfrm>
          <a:prstGeom prst="flowChartProcess">
            <a:avLst/>
          </a:prstGeom>
          <a:solidFill>
            <a:srgbClr val="3D9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89991BD4-9411-46BA-9758-DC2488FF8193}"/>
              </a:ext>
            </a:extLst>
          </p:cNvPr>
          <p:cNvGrpSpPr/>
          <p:nvPr/>
        </p:nvGrpSpPr>
        <p:grpSpPr>
          <a:xfrm>
            <a:off x="7375438" y="2711119"/>
            <a:ext cx="959943" cy="1398195"/>
            <a:chOff x="7258298" y="2477852"/>
            <a:chExt cx="959943" cy="1398195"/>
          </a:xfrm>
        </p:grpSpPr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5703714D-4DEA-4E1F-AEA4-2905F7AB51B1}"/>
                </a:ext>
              </a:extLst>
            </p:cNvPr>
            <p:cNvSpPr txBox="1"/>
            <p:nvPr/>
          </p:nvSpPr>
          <p:spPr>
            <a:xfrm>
              <a:off x="7258298" y="2477852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pt-PT" sz="1100" dirty="0">
                <a:solidFill>
                  <a:schemeClr val="bg1"/>
                </a:solidFill>
              </a:endParaRPr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30542C6D-8306-4E5C-B2BF-0F97DE004DDB}"/>
                </a:ext>
              </a:extLst>
            </p:cNvPr>
            <p:cNvGrpSpPr/>
            <p:nvPr/>
          </p:nvGrpSpPr>
          <p:grpSpPr>
            <a:xfrm>
              <a:off x="7279813" y="2861972"/>
              <a:ext cx="938428" cy="1014075"/>
              <a:chOff x="6981839" y="3769535"/>
              <a:chExt cx="938428" cy="1014075"/>
            </a:xfrm>
          </p:grpSpPr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7021FC6-0798-4FBA-9E4A-497DDE19571A}"/>
                  </a:ext>
                </a:extLst>
              </p:cNvPr>
              <p:cNvSpPr txBox="1"/>
              <p:nvPr/>
            </p:nvSpPr>
            <p:spPr>
              <a:xfrm>
                <a:off x="6981839" y="4522000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1DADF621-6B73-4B45-B2F9-325DE00DFBD3}"/>
                  </a:ext>
                </a:extLst>
              </p:cNvPr>
              <p:cNvSpPr txBox="1"/>
              <p:nvPr/>
            </p:nvSpPr>
            <p:spPr>
              <a:xfrm>
                <a:off x="7735536" y="3769535"/>
                <a:ext cx="1847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pt-PT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3BD0388A-2ACD-4529-A679-8296EDBE2539}"/>
                  </a:ext>
                </a:extLst>
              </p:cNvPr>
              <p:cNvSpPr/>
              <p:nvPr/>
            </p:nvSpPr>
            <p:spPr>
              <a:xfrm>
                <a:off x="7730409" y="3987654"/>
                <a:ext cx="18473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endParaRPr lang="pt-PT" sz="2400" b="1" cap="none" spc="0" dirty="0">
                  <a:ln w="12700" cmpd="sng">
                    <a:solidFill>
                      <a:schemeClr val="bg1"/>
                    </a:solidFill>
                    <a:prstDash val="solid"/>
                  </a:ln>
                  <a:gradFill flip="none" rotWithShape="1">
                    <a:gsLst>
                      <a:gs pos="0">
                        <a:srgbClr val="00969A"/>
                      </a:gs>
                      <a:gs pos="100000">
                        <a:srgbClr val="94CFD6">
                          <a:shade val="100000"/>
                          <a:satMod val="115000"/>
                        </a:srgbClr>
                      </a:gs>
                    </a:gsLst>
                    <a:lin ang="5400000" scaled="1"/>
                    <a:tileRect/>
                  </a:gradFill>
                  <a:effectLst/>
                </a:endParaRPr>
              </a:p>
            </p:txBody>
          </p:sp>
        </p:grpSp>
      </p:grp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C365180B-379E-4130-91A5-78D1E2C660BF}"/>
              </a:ext>
            </a:extLst>
          </p:cNvPr>
          <p:cNvSpPr txBox="1"/>
          <p:nvPr/>
        </p:nvSpPr>
        <p:spPr>
          <a:xfrm>
            <a:off x="7263776" y="1124744"/>
            <a:ext cx="1880224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>
                <a:solidFill>
                  <a:schemeClr val="bg1"/>
                </a:solidFill>
              </a:rPr>
              <a:t>Variação </a:t>
            </a:r>
          </a:p>
          <a:p>
            <a:pPr algn="ctr"/>
            <a:r>
              <a:rPr lang="pt-PT" sz="1100" b="1" dirty="0">
                <a:solidFill>
                  <a:schemeClr val="bg1"/>
                </a:solidFill>
              </a:rPr>
              <a:t>2014/15-2017/18</a:t>
            </a:r>
          </a:p>
          <a:p>
            <a:pPr algn="ctr"/>
            <a:endParaRPr lang="pt-PT" sz="2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Docentes – 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-5,6%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-329</a:t>
            </a:r>
          </a:p>
          <a:p>
            <a:pPr algn="ctr"/>
            <a:endParaRPr lang="pt-PT" sz="20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Quadro - Ensino 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-4,5%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-241</a:t>
            </a:r>
          </a:p>
          <a:p>
            <a:pPr algn="ctr"/>
            <a:endParaRPr lang="pt-PT" sz="20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Contratados</a:t>
            </a: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 - Ensino Público</a:t>
            </a:r>
          </a:p>
          <a:p>
            <a:pPr algn="ctr"/>
            <a:r>
              <a:rPr lang="pt-PT" sz="3200" b="1" dirty="0">
                <a:ln w="12700" cmpd="sng">
                  <a:solidFill>
                    <a:schemeClr val="bg1"/>
                  </a:solidFill>
                  <a:prstDash val="solid"/>
                </a:ln>
                <a:gradFill flip="none" rotWithShape="1">
                  <a:gsLst>
                    <a:gs pos="0">
                      <a:srgbClr val="00969A"/>
                    </a:gs>
                    <a:gs pos="100000">
                      <a:srgbClr val="94CFD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</a:rPr>
              <a:t>-15,6%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-88</a:t>
            </a:r>
          </a:p>
          <a:p>
            <a:pPr algn="ctr"/>
            <a:endParaRPr lang="pt-PT" sz="2000" dirty="0">
              <a:solidFill>
                <a:schemeClr val="bg1"/>
              </a:solidFill>
            </a:endParaRPr>
          </a:p>
          <a:p>
            <a:pPr algn="ctr"/>
            <a:endParaRPr lang="pt-PT" sz="3200" b="1" dirty="0">
              <a:ln w="12700" cmpd="sng">
                <a:solidFill>
                  <a:schemeClr val="bg1"/>
                </a:solidFill>
                <a:prstDash val="solid"/>
              </a:ln>
              <a:gradFill flip="none" rotWithShape="1">
                <a:gsLst>
                  <a:gs pos="0">
                    <a:srgbClr val="00969A"/>
                  </a:gs>
                  <a:gs pos="100000">
                    <a:srgbClr val="94CFD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</a:endParaRPr>
          </a:p>
          <a:p>
            <a:pPr algn="ctr"/>
            <a:endParaRPr lang="pt-PT" sz="2000" dirty="0">
              <a:solidFill>
                <a:schemeClr val="bg1"/>
              </a:solidFill>
            </a:endParaRPr>
          </a:p>
          <a:p>
            <a:pPr algn="ctr"/>
            <a:endParaRPr lang="pt-P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52964395-120F-4F3B-AAE2-C811E08557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2199013"/>
              </p:ext>
            </p:extLst>
          </p:nvPr>
        </p:nvGraphicFramePr>
        <p:xfrm>
          <a:off x="804374" y="5445009"/>
          <a:ext cx="5710371" cy="1412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2786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7544</TotalTime>
  <Words>520</Words>
  <Application>Microsoft Office PowerPoint</Application>
  <PresentationFormat>Apresentação no Ecrã (4:3)</PresentationFormat>
  <Paragraphs>281</Paragraphs>
  <Slides>13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8" baseType="lpstr">
      <vt:lpstr>Aharoni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 Antonio Ferreira Goncalves</dc:creator>
  <cp:lastModifiedBy>Marco Antonio Ferreira Goncalves</cp:lastModifiedBy>
  <cp:revision>116</cp:revision>
  <dcterms:created xsi:type="dcterms:W3CDTF">2019-05-15T10:50:03Z</dcterms:created>
  <dcterms:modified xsi:type="dcterms:W3CDTF">2019-06-27T10:35:26Z</dcterms:modified>
</cp:coreProperties>
</file>