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2" r:id="rId11"/>
    <p:sldId id="266" r:id="rId12"/>
    <p:sldId id="264" r:id="rId13"/>
    <p:sldId id="265" r:id="rId14"/>
    <p:sldId id="267" r:id="rId15"/>
    <p:sldId id="271" r:id="rId16"/>
    <p:sldId id="268" r:id="rId17"/>
    <p:sldId id="269" r:id="rId1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A8B6"/>
    <a:srgbClr val="D6E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0E170-6534-445B-8757-3E33AE6D3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8D54C9-9EFB-44ED-A1B6-3A3062CB5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72839C0-C6F9-49B4-8A4A-B945DA48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583E1A0-3A6C-4861-9369-F79910C0F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8C511BE-2287-425C-B12C-1082696E3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2817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A1F13-36AD-4C9C-966D-342D37028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D7483B5-2F20-42D8-81D3-15C34FA1D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AAAD04E-17E1-4C7B-868B-558D6047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6E4D9AD-57FA-4C66-AEFC-E8820933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2D34EAD-DB33-48A3-B76D-4AF990AF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082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0238C8-1383-4A0F-B787-C54E4C0EE5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B8CD96F-602A-42FF-99BC-93CB10508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175D4C9-7EA8-4995-B636-4F4E12B6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33BC485-E50F-40EB-A63C-B8FB648B6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39C46D7-A03B-4092-8821-91CE21D9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376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98D42-0668-4C01-9A70-0840966A4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AE7680-3394-44E6-A8C4-7529629F7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3910DDB-5A07-4C1B-862D-931E29EB5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AB2EFCC-BE48-408A-AA8F-56F03685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EFCD4A-E895-4DF7-A3AA-7DBD7FE42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874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CBD1F-1244-4C31-9068-3828A18C7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AB43B6C-9470-4222-A753-86CEF7CEC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3026440-3306-4E0B-BBD1-9A23B820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CF02020-304F-443D-810C-F1EA9467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FCD8FE9-DFFD-43FD-9C05-80B3F08A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260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8013A2-5C15-45B7-95D3-81E08FAA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CD74007-6E01-4DB4-9013-D82ABC334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B302E4E3-472A-47C5-B715-3FBEC26C7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8AB5773-15FF-4793-89D4-CF78963A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43370E1-6B34-4FFC-B952-C2101E22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2430DC9-1F8E-400B-BBA0-057BF5E2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756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B36FD9-F19A-4D8A-9B99-14C99FC98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9737478-584C-471C-84A6-C7B02D761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974BCBF-A7C0-43E7-AA53-4E5B46388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A5EAA2E-E268-427F-A8CF-4C0F973382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16B0D44F-B028-4B98-B6D2-29A378EBA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C4F22D97-6DB7-4C80-845F-EC588E125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A57567A7-FB75-4766-8AB0-9ED532C44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85531A8-8377-4B09-B490-920670C2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515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17180-1B66-44AC-A453-DBFD6561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E409001-31D2-4ED6-9A3B-0425F46A1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EE9FC32-1950-4D08-8B9D-457F33797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B9AA238-BF73-4EE4-B682-7E18EA44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189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663E03AF-05CD-47A6-8EB0-9C07D8E9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549A4A93-A485-48E8-B908-8EFC9E7D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3676DB3-F049-4521-818B-3462BC937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095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7F421-620B-4A13-ABAA-8AC27F045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90B7646-D718-402C-9C40-AB59D3AF7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4782BD9-8639-4CE7-8BB4-54DA816ED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7862FA1-2B24-4C00-BA42-ABB7AE16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6A63494-9159-4F8F-B03E-6CDED7C58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ED11350-EDAC-4126-92C0-721DE8D7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832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391FD1-565A-49BF-B855-BCCE57336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30C27EF-DD88-4C76-B05E-4B6AB5C277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75C2912-9F80-4CD2-AC0D-089208BDA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69DFAA9-62F7-42CC-899F-1122E9BD5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67190C7-607D-46B6-A349-A2CBB854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A2E6D50-D5CE-430D-AAB8-DA97B4DB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221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92FA6BBA-4B9E-48D6-A98D-86105D48C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B503F05-1C1C-4901-89F5-B0D88FB70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E00151F-FA59-4E32-8EE4-CDB1F2E80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44C41-B71F-4A0D-A41F-7FBC2E5721ED}" type="datetimeFigureOut">
              <a:rPr lang="pt-PT" smtClean="0"/>
              <a:t>21/04/2020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F03262A-A6F7-48C3-AE1E-D7C149EDA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44B826-DBA9-44C5-9ED2-E2E14174A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DD9D-E8BF-434E-B639-E7A7660BF14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428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5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94D74-9D6B-4DD4-978B-05854F7D0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2623"/>
            <a:ext cx="9144000" cy="2387600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Estudantes à Saída do Secundário – 2018/2019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24CDCD-9FF1-4A21-BE2C-889CEA515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89418"/>
            <a:ext cx="9144000" cy="1346982"/>
          </a:xfrm>
        </p:spPr>
        <p:txBody>
          <a:bodyPr/>
          <a:lstStyle/>
          <a:p>
            <a:r>
              <a:rPr lang="pt-PT" dirty="0">
                <a:solidFill>
                  <a:schemeClr val="accent4">
                    <a:lumMod val="75000"/>
                  </a:schemeClr>
                </a:solidFill>
              </a:rPr>
              <a:t>OTES – Observatório dos Trajetos do Ensino Secundário</a:t>
            </a:r>
          </a:p>
          <a:p>
            <a:r>
              <a:rPr lang="pt-PT" dirty="0">
                <a:solidFill>
                  <a:schemeClr val="accent4">
                    <a:lumMod val="75000"/>
                  </a:schemeClr>
                </a:solidFill>
              </a:rPr>
              <a:t>- Resultados Provisórios-</a:t>
            </a:r>
          </a:p>
        </p:txBody>
      </p:sp>
      <p:pic>
        <p:nvPicPr>
          <p:cNvPr id="1026" name="Picture 2" descr="Uma imagem com faca&#10;&#10;Descrição gerada automaticamente">
            <a:extLst>
              <a:ext uri="{FF2B5EF4-FFF2-40B4-BE49-F238E27FC236}">
                <a16:creationId xmlns:a16="http://schemas.microsoft.com/office/drawing/2014/main" id="{640D1F77-2631-4934-BFC7-5AA8B31F6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683" y="777082"/>
            <a:ext cx="710565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186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669022" y="2160227"/>
            <a:ext cx="5200437" cy="3378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58,9%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CCH e 15,2% dos CP frequentam explicações: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fazem-no para “Preparar-se para os exames”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32,4%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) e por “Terem notas muito baixas e precisar de levantá-las”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31,4%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);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76,0%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frequentam explicações de Matemática/ Estatística/ Matemática Aplicada e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33,5%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de Português.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712748C-B66B-4E80-AC16-61F030E4DE89}"/>
              </a:ext>
            </a:extLst>
          </p:cNvPr>
          <p:cNvSpPr txBox="1"/>
          <p:nvPr/>
        </p:nvSpPr>
        <p:spPr>
          <a:xfrm>
            <a:off x="669022" y="1621131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Frequência de explicações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1F3706-9307-4895-81EA-6766BF643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25466"/>
            <a:ext cx="5940488" cy="3845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49C8D735-17CD-4178-AE58-7FA3F6D6822A}"/>
              </a:ext>
            </a:extLst>
          </p:cNvPr>
          <p:cNvSpPr txBox="1"/>
          <p:nvPr/>
        </p:nvSpPr>
        <p:spPr>
          <a:xfrm>
            <a:off x="5286662" y="1874660"/>
            <a:ext cx="7361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tx2">
                    <a:lumMod val="75000"/>
                  </a:schemeClr>
                </a:solidFill>
              </a:rPr>
              <a:t>Frequência de explicações por oferta de educação e formação</a:t>
            </a:r>
          </a:p>
        </p:txBody>
      </p:sp>
    </p:spTree>
    <p:extLst>
      <p:ext uri="{BB962C8B-B14F-4D97-AF65-F5344CB8AC3E}">
        <p14:creationId xmlns:p14="http://schemas.microsoft.com/office/powerpoint/2010/main" val="3509615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78"/>
            <a:ext cx="10515600" cy="1325563"/>
          </a:xfrm>
        </p:spPr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7B9D648E-8512-4347-8DCB-1845C2A8CB60}"/>
              </a:ext>
            </a:extLst>
          </p:cNvPr>
          <p:cNvGrpSpPr/>
          <p:nvPr/>
        </p:nvGrpSpPr>
        <p:grpSpPr>
          <a:xfrm>
            <a:off x="2471584" y="1410273"/>
            <a:ext cx="8544221" cy="4763613"/>
            <a:chOff x="893507" y="1410273"/>
            <a:chExt cx="8544221" cy="4763613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F168CD0F-9087-4E0A-91F6-8E1FA25BC549}"/>
                </a:ext>
              </a:extLst>
            </p:cNvPr>
            <p:cNvGrpSpPr/>
            <p:nvPr/>
          </p:nvGrpSpPr>
          <p:grpSpPr>
            <a:xfrm>
              <a:off x="893507" y="3165950"/>
              <a:ext cx="2197506" cy="1654983"/>
              <a:chOff x="893507" y="1322405"/>
              <a:chExt cx="2197506" cy="1654983"/>
            </a:xfrm>
          </p:grpSpPr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E6D5A1DA-B342-4A55-BB45-89FBDE15451F}"/>
                  </a:ext>
                </a:extLst>
              </p:cNvPr>
              <p:cNvSpPr txBox="1"/>
              <p:nvPr/>
            </p:nvSpPr>
            <p:spPr>
              <a:xfrm>
                <a:off x="1984884" y="2023281"/>
                <a:ext cx="110612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2400" b="1" dirty="0">
                    <a:solidFill>
                      <a:schemeClr val="bg2">
                        <a:lumMod val="25000"/>
                      </a:schemeClr>
                    </a:solidFill>
                  </a:rPr>
                  <a:t>63,0%</a:t>
                </a:r>
              </a:p>
              <a:p>
                <a:pPr algn="ctr"/>
                <a:r>
                  <a:rPr lang="pt-PT" sz="1600" dirty="0">
                    <a:solidFill>
                      <a:schemeClr val="bg2">
                        <a:lumMod val="25000"/>
                      </a:schemeClr>
                    </a:solidFill>
                  </a:rPr>
                  <a:t> Leu 1 ou + livros</a:t>
                </a:r>
              </a:p>
            </p:txBody>
          </p:sp>
          <p:pic>
            <p:nvPicPr>
              <p:cNvPr id="4" name="Gráfico 3" descr="Cego">
                <a:extLst>
                  <a:ext uri="{FF2B5EF4-FFF2-40B4-BE49-F238E27FC236}">
                    <a16:creationId xmlns:a16="http://schemas.microsoft.com/office/drawing/2014/main" id="{10F6A9DE-8DAE-4C2C-A20E-16A21615C9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63563" y="1322405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6" name="Gráfico 5" descr="Olho">
                <a:extLst>
                  <a:ext uri="{FF2B5EF4-FFF2-40B4-BE49-F238E27FC236}">
                    <a16:creationId xmlns:a16="http://schemas.microsoft.com/office/drawing/2014/main" id="{B80A3C72-66DB-4D36-84A9-0240D068B7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106558" y="1322405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235B6B2F-4098-4C58-91EC-4D7807BF8EF5}"/>
                  </a:ext>
                </a:extLst>
              </p:cNvPr>
              <p:cNvSpPr txBox="1"/>
              <p:nvPr/>
            </p:nvSpPr>
            <p:spPr>
              <a:xfrm>
                <a:off x="893507" y="2008533"/>
                <a:ext cx="110612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2400" b="1" dirty="0">
                    <a:solidFill>
                      <a:schemeClr val="bg2">
                        <a:lumMod val="25000"/>
                      </a:schemeClr>
                    </a:solidFill>
                  </a:rPr>
                  <a:t>37,0%</a:t>
                </a:r>
              </a:p>
              <a:p>
                <a:pPr algn="ctr"/>
                <a:r>
                  <a:rPr lang="pt-PT" sz="1600" dirty="0">
                    <a:solidFill>
                      <a:schemeClr val="bg2">
                        <a:lumMod val="25000"/>
                      </a:schemeClr>
                    </a:solidFill>
                  </a:rPr>
                  <a:t>Não leu livros</a:t>
                </a:r>
              </a:p>
            </p:txBody>
          </p:sp>
        </p:grp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95A9C07F-00CC-4336-92FD-5CD7542D6F88}"/>
                </a:ext>
              </a:extLst>
            </p:cNvPr>
            <p:cNvSpPr txBox="1"/>
            <p:nvPr/>
          </p:nvSpPr>
          <p:spPr>
            <a:xfrm>
              <a:off x="4458930" y="1410273"/>
              <a:ext cx="19861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/>
                <a:t>CCH: </a:t>
              </a:r>
              <a:r>
                <a:rPr lang="pt-PT" b="1" dirty="0"/>
                <a:t>73,6%</a:t>
              </a:r>
              <a:r>
                <a:rPr lang="pt-PT" dirty="0"/>
                <a:t> </a:t>
              </a:r>
            </a:p>
          </p:txBody>
        </p:sp>
        <p:cxnSp>
          <p:nvCxnSpPr>
            <p:cNvPr id="9" name="Conexão reta unidirecional 8">
              <a:extLst>
                <a:ext uri="{FF2B5EF4-FFF2-40B4-BE49-F238E27FC236}">
                  <a16:creationId xmlns:a16="http://schemas.microsoft.com/office/drawing/2014/main" id="{C709AAF3-E6D7-47C7-A67B-777ECD871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05432" y="1622323"/>
              <a:ext cx="1268362" cy="14550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Gráfico 21" descr="Mulher">
              <a:extLst>
                <a:ext uri="{FF2B5EF4-FFF2-40B4-BE49-F238E27FC236}">
                  <a16:creationId xmlns:a16="http://schemas.microsoft.com/office/drawing/2014/main" id="{4D616731-610B-4F57-918C-CD2137E92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224792" y="2423898"/>
              <a:ext cx="623119" cy="623119"/>
            </a:xfrm>
            <a:prstGeom prst="rect">
              <a:avLst/>
            </a:prstGeom>
          </p:spPr>
        </p:pic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38514B16-6AB9-4564-BCEF-665E30236C31}"/>
                </a:ext>
              </a:extLst>
            </p:cNvPr>
            <p:cNvSpPr txBox="1"/>
            <p:nvPr/>
          </p:nvSpPr>
          <p:spPr>
            <a:xfrm>
              <a:off x="4715798" y="2550791"/>
              <a:ext cx="19861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b="1" dirty="0"/>
                <a:t>71,0% </a:t>
              </a:r>
            </a:p>
          </p:txBody>
        </p:sp>
        <p:cxnSp>
          <p:nvCxnSpPr>
            <p:cNvPr id="16" name="Conexão reta unidirecional 15">
              <a:extLst>
                <a:ext uri="{FF2B5EF4-FFF2-40B4-BE49-F238E27FC236}">
                  <a16:creationId xmlns:a16="http://schemas.microsoft.com/office/drawing/2014/main" id="{82A4C0D7-57C2-4268-854F-EDD2ACC0CC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0958" y="2772697"/>
              <a:ext cx="1152836" cy="6321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xão reta unidirecional 24">
              <a:extLst>
                <a:ext uri="{FF2B5EF4-FFF2-40B4-BE49-F238E27FC236}">
                  <a16:creationId xmlns:a16="http://schemas.microsoft.com/office/drawing/2014/main" id="{A03B1DDB-6978-4802-ADD3-6D6466DB87A4}"/>
                </a:ext>
              </a:extLst>
            </p:cNvPr>
            <p:cNvCxnSpPr>
              <a:stCxn id="14" idx="3"/>
            </p:cNvCxnSpPr>
            <p:nvPr/>
          </p:nvCxnSpPr>
          <p:spPr>
            <a:xfrm>
              <a:off x="3091013" y="4343880"/>
              <a:ext cx="1082781" cy="4623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E9743750-69A5-4F97-8A8B-8243DC5F7E60}"/>
                </a:ext>
              </a:extLst>
            </p:cNvPr>
            <p:cNvSpPr txBox="1"/>
            <p:nvPr/>
          </p:nvSpPr>
          <p:spPr>
            <a:xfrm>
              <a:off x="4370441" y="3438484"/>
              <a:ext cx="19861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/>
                <a:t>=&lt; 17 anos: </a:t>
              </a:r>
              <a:r>
                <a:rPr lang="pt-PT" b="1" dirty="0"/>
                <a:t>70,4% </a:t>
              </a:r>
            </a:p>
          </p:txBody>
        </p:sp>
        <p:cxnSp>
          <p:nvCxnSpPr>
            <p:cNvPr id="27" name="Conexão reta unidirecional 26">
              <a:extLst>
                <a:ext uri="{FF2B5EF4-FFF2-40B4-BE49-F238E27FC236}">
                  <a16:creationId xmlns:a16="http://schemas.microsoft.com/office/drawing/2014/main" id="{0E40E1C5-056D-4556-8A02-C018C33686EF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>
              <a:off x="3020958" y="3623150"/>
              <a:ext cx="1040529" cy="2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B15EBE45-D3B0-43F3-9453-1E711E118076}"/>
                </a:ext>
              </a:extLst>
            </p:cNvPr>
            <p:cNvSpPr txBox="1"/>
            <p:nvPr/>
          </p:nvSpPr>
          <p:spPr>
            <a:xfrm>
              <a:off x="4182390" y="4621519"/>
              <a:ext cx="52553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/>
                <a:t>Média global das classificações (=&gt;18 valores): </a:t>
              </a:r>
              <a:r>
                <a:rPr lang="pt-PT" b="1" dirty="0"/>
                <a:t>72,4%</a:t>
              </a:r>
              <a:r>
                <a:rPr lang="pt-PT" dirty="0"/>
                <a:t> </a:t>
              </a:r>
            </a:p>
          </p:txBody>
        </p:sp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C415591C-BA85-4378-98D4-E8A9A51DC072}"/>
                </a:ext>
              </a:extLst>
            </p:cNvPr>
            <p:cNvSpPr txBox="1"/>
            <p:nvPr/>
          </p:nvSpPr>
          <p:spPr>
            <a:xfrm>
              <a:off x="4246924" y="5804554"/>
              <a:ext cx="4924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/>
                <a:t>Familiares com escolaridade mais elevada: </a:t>
              </a:r>
              <a:r>
                <a:rPr lang="pt-PT" b="1" dirty="0"/>
                <a:t>70,5% </a:t>
              </a:r>
            </a:p>
          </p:txBody>
        </p:sp>
        <p:cxnSp>
          <p:nvCxnSpPr>
            <p:cNvPr id="35" name="Conexão reta unidirecional 34">
              <a:extLst>
                <a:ext uri="{FF2B5EF4-FFF2-40B4-BE49-F238E27FC236}">
                  <a16:creationId xmlns:a16="http://schemas.microsoft.com/office/drawing/2014/main" id="{5CCE6B4A-62B3-4D2C-8ADB-F334DD50B173}"/>
                </a:ext>
              </a:extLst>
            </p:cNvPr>
            <p:cNvCxnSpPr>
              <a:cxnSpLocks/>
            </p:cNvCxnSpPr>
            <p:nvPr/>
          </p:nvCxnSpPr>
          <p:spPr>
            <a:xfrm>
              <a:off x="3020958" y="4918261"/>
              <a:ext cx="1040529" cy="10469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6AE0B324-3C7C-4477-B4BB-669F681632EB}"/>
              </a:ext>
            </a:extLst>
          </p:cNvPr>
          <p:cNvSpPr txBox="1"/>
          <p:nvPr/>
        </p:nvSpPr>
        <p:spPr>
          <a:xfrm>
            <a:off x="858819" y="1565166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Os alunos e a leitura</a:t>
            </a:r>
          </a:p>
        </p:txBody>
      </p:sp>
    </p:spTree>
    <p:extLst>
      <p:ext uri="{BB962C8B-B14F-4D97-AF65-F5344CB8AC3E}">
        <p14:creationId xmlns:p14="http://schemas.microsoft.com/office/powerpoint/2010/main" val="503003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78"/>
            <a:ext cx="10515600" cy="1325563"/>
          </a:xfrm>
        </p:spPr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3. Expetativas escolares à saída do secundário</a:t>
            </a:r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559724" y="1379541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Expetativas gerais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1310011" y="4779364"/>
            <a:ext cx="95625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 análise por oferta de educação e formação indicia diferentes expetativas escolares dos alunos;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68,4%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alunos quer continuar a estudar após completar o 12.º ano ou equivalente.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CCH: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86,4%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pretende continuar a estudar e apenas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4,5%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deixar de estudar;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CEF tipo 6: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71,4%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pretende continuar a estudar;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CEF tipo 5: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58,3%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pretende deixar de estudar.</a:t>
            </a:r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6A0FC5A7-FB31-4397-A8BA-DFDD50150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513" y="1748873"/>
            <a:ext cx="8649730" cy="270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071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78"/>
            <a:ext cx="10515600" cy="1325563"/>
          </a:xfrm>
        </p:spPr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3. Expetativas escolares à saída do secundário</a:t>
            </a:r>
            <a:endParaRPr lang="pt-PT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A298738-1E27-49B0-8681-7B0C5A086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191" y="2055957"/>
            <a:ext cx="8902626" cy="3554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5265EA31-BF53-4AEA-8A89-7657790FC35D}"/>
              </a:ext>
            </a:extLst>
          </p:cNvPr>
          <p:cNvGrpSpPr/>
          <p:nvPr/>
        </p:nvGrpSpPr>
        <p:grpSpPr>
          <a:xfrm>
            <a:off x="283843" y="2964820"/>
            <a:ext cx="2518750" cy="1855910"/>
            <a:chOff x="5973892" y="462013"/>
            <a:chExt cx="1242454" cy="753137"/>
          </a:xfrm>
        </p:grpSpPr>
        <p:sp>
          <p:nvSpPr>
            <p:cNvPr id="11" name="Seta: Para a Direita 10">
              <a:extLst>
                <a:ext uri="{FF2B5EF4-FFF2-40B4-BE49-F238E27FC236}">
                  <a16:creationId xmlns:a16="http://schemas.microsoft.com/office/drawing/2014/main" id="{0CF1EA31-9494-4D16-A291-5757D0E643F0}"/>
                </a:ext>
              </a:extLst>
            </p:cNvPr>
            <p:cNvSpPr/>
            <p:nvPr/>
          </p:nvSpPr>
          <p:spPr>
            <a:xfrm>
              <a:off x="5973892" y="462013"/>
              <a:ext cx="1242454" cy="75313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A4C98758-9FD3-43D7-9A82-FEBCEF8C1AFD}"/>
                </a:ext>
              </a:extLst>
            </p:cNvPr>
            <p:cNvSpPr txBox="1"/>
            <p:nvPr/>
          </p:nvSpPr>
          <p:spPr>
            <a:xfrm>
              <a:off x="6020062" y="729886"/>
              <a:ext cx="972513" cy="270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bg2"/>
                  </a:solidFill>
                </a:rPr>
                <a:t>Razões para NÃO prosseguir estudos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233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337" y="38295"/>
            <a:ext cx="10515600" cy="1325563"/>
          </a:xfrm>
        </p:spPr>
        <p:txBody>
          <a:bodyPr>
            <a:normAutofit/>
          </a:bodyPr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3. Expetativas escolares à saída do secundário</a:t>
            </a:r>
            <a:endParaRPr lang="pt-PT" dirty="0"/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6C0E3926-3B58-4791-AF1D-0FC962F73A94}"/>
              </a:ext>
            </a:extLst>
          </p:cNvPr>
          <p:cNvGrpSpPr/>
          <p:nvPr/>
        </p:nvGrpSpPr>
        <p:grpSpPr>
          <a:xfrm>
            <a:off x="260303" y="2196710"/>
            <a:ext cx="2521640" cy="1899523"/>
            <a:chOff x="5973892" y="462013"/>
            <a:chExt cx="1242454" cy="753137"/>
          </a:xfrm>
        </p:grpSpPr>
        <p:sp>
          <p:nvSpPr>
            <p:cNvPr id="19" name="Seta: Para a Direita 18">
              <a:extLst>
                <a:ext uri="{FF2B5EF4-FFF2-40B4-BE49-F238E27FC236}">
                  <a16:creationId xmlns:a16="http://schemas.microsoft.com/office/drawing/2014/main" id="{C0A068D3-C8AE-482C-8B03-93AC93DB99A8}"/>
                </a:ext>
              </a:extLst>
            </p:cNvPr>
            <p:cNvSpPr/>
            <p:nvPr/>
          </p:nvSpPr>
          <p:spPr>
            <a:xfrm>
              <a:off x="5973892" y="462013"/>
              <a:ext cx="1242454" cy="75313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F0A7F369-9689-4DD5-98BE-0E11DFBF6B1A}"/>
                </a:ext>
              </a:extLst>
            </p:cNvPr>
            <p:cNvSpPr txBox="1"/>
            <p:nvPr/>
          </p:nvSpPr>
          <p:spPr>
            <a:xfrm>
              <a:off x="6020062" y="729886"/>
              <a:ext cx="972513" cy="384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bg2"/>
                  </a:solidFill>
                </a:rPr>
                <a:t>Formação esperada no pós-secundário</a:t>
              </a:r>
            </a:p>
          </p:txBody>
        </p:sp>
      </p:grp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CDC37C2-93A0-4E41-A97B-6D1255827E55}"/>
              </a:ext>
            </a:extLst>
          </p:cNvPr>
          <p:cNvSpPr txBox="1"/>
          <p:nvPr/>
        </p:nvSpPr>
        <p:spPr>
          <a:xfrm>
            <a:off x="613500" y="5395896"/>
            <a:ext cx="10107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Alunos com média global mais elevada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superior a 18 valores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) pretendem ir para a universidade;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C11716E-74C9-4779-AF10-FD7B060C0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855" y="1803031"/>
            <a:ext cx="8658147" cy="291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5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0872793C-9D5F-4E59-BD53-9BC3A7E90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65" y="4015143"/>
            <a:ext cx="4088346" cy="240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78"/>
            <a:ext cx="10515600" cy="1325563"/>
          </a:xfrm>
        </p:spPr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3. Expetativas escolares à saída do secundário</a:t>
            </a:r>
            <a:endParaRPr lang="pt-PT" dirty="0"/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6C0E3926-3B58-4791-AF1D-0FC962F73A94}"/>
              </a:ext>
            </a:extLst>
          </p:cNvPr>
          <p:cNvGrpSpPr/>
          <p:nvPr/>
        </p:nvGrpSpPr>
        <p:grpSpPr>
          <a:xfrm>
            <a:off x="217863" y="2936099"/>
            <a:ext cx="2429039" cy="1921483"/>
            <a:chOff x="5906337" y="462013"/>
            <a:chExt cx="1310009" cy="753137"/>
          </a:xfrm>
        </p:grpSpPr>
        <p:sp>
          <p:nvSpPr>
            <p:cNvPr id="19" name="Seta: Para a Direita 18">
              <a:extLst>
                <a:ext uri="{FF2B5EF4-FFF2-40B4-BE49-F238E27FC236}">
                  <a16:creationId xmlns:a16="http://schemas.microsoft.com/office/drawing/2014/main" id="{C0A068D3-C8AE-482C-8B03-93AC93DB99A8}"/>
                </a:ext>
              </a:extLst>
            </p:cNvPr>
            <p:cNvSpPr/>
            <p:nvPr/>
          </p:nvSpPr>
          <p:spPr>
            <a:xfrm>
              <a:off x="5973892" y="462013"/>
              <a:ext cx="1242454" cy="753137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F0A7F369-9689-4DD5-98BE-0E11DFBF6B1A}"/>
                </a:ext>
              </a:extLst>
            </p:cNvPr>
            <p:cNvSpPr txBox="1"/>
            <p:nvPr/>
          </p:nvSpPr>
          <p:spPr>
            <a:xfrm>
              <a:off x="5906337" y="719675"/>
              <a:ext cx="1195805" cy="229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bg2"/>
                  </a:solidFill>
                </a:rPr>
                <a:t>Área de Formação/</a:t>
              </a:r>
            </a:p>
            <a:p>
              <a:pPr algn="ctr"/>
              <a:r>
                <a:rPr lang="pt-PT" sz="1600" b="1" dirty="0">
                  <a:solidFill>
                    <a:schemeClr val="bg2"/>
                  </a:solidFill>
                </a:rPr>
                <a:t> Curso pretendido</a:t>
              </a:r>
            </a:p>
          </p:txBody>
        </p:sp>
      </p:grpSp>
      <p:pic>
        <p:nvPicPr>
          <p:cNvPr id="4098" name="Picture 2">
            <a:extLst>
              <a:ext uri="{FF2B5EF4-FFF2-40B4-BE49-F238E27FC236}">
                <a16:creationId xmlns:a16="http://schemas.microsoft.com/office/drawing/2014/main" id="{1D9F5FF3-86C8-429E-B813-811E87293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65" y="1497843"/>
            <a:ext cx="4088346" cy="239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C4A5EB8F-AA39-4F4A-A273-37540BD32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556" y="1497843"/>
            <a:ext cx="4094626" cy="239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DF9AC5B7-F19A-4595-B014-60B568DA5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837" y="4021424"/>
            <a:ext cx="4088345" cy="239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16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78"/>
            <a:ext cx="10515600" cy="1325563"/>
          </a:xfrm>
        </p:spPr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3. Expetativas escolares à saída do secundário</a:t>
            </a:r>
            <a:endParaRPr lang="pt-PT" dirty="0"/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6C0E3926-3B58-4791-AF1D-0FC962F73A94}"/>
              </a:ext>
            </a:extLst>
          </p:cNvPr>
          <p:cNvGrpSpPr/>
          <p:nvPr/>
        </p:nvGrpSpPr>
        <p:grpSpPr>
          <a:xfrm>
            <a:off x="279619" y="1482915"/>
            <a:ext cx="3455098" cy="1871580"/>
            <a:chOff x="5973892" y="462013"/>
            <a:chExt cx="1242454" cy="75313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9" name="Seta: Para a Direita 18">
              <a:extLst>
                <a:ext uri="{FF2B5EF4-FFF2-40B4-BE49-F238E27FC236}">
                  <a16:creationId xmlns:a16="http://schemas.microsoft.com/office/drawing/2014/main" id="{C0A068D3-C8AE-482C-8B03-93AC93DB99A8}"/>
                </a:ext>
              </a:extLst>
            </p:cNvPr>
            <p:cNvSpPr/>
            <p:nvPr/>
          </p:nvSpPr>
          <p:spPr>
            <a:xfrm>
              <a:off x="5973892" y="462013"/>
              <a:ext cx="1242454" cy="753137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F0A7F369-9689-4DD5-98BE-0E11DFBF6B1A}"/>
                </a:ext>
              </a:extLst>
            </p:cNvPr>
            <p:cNvSpPr txBox="1"/>
            <p:nvPr/>
          </p:nvSpPr>
          <p:spPr>
            <a:xfrm>
              <a:off x="6019444" y="688482"/>
              <a:ext cx="1021885" cy="334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bg2">
                      <a:lumMod val="75000"/>
                    </a:schemeClr>
                  </a:solidFill>
                </a:rPr>
                <a:t>Principais razões para a escolha da área formação/curso pretendido</a:t>
              </a:r>
            </a:p>
          </p:txBody>
        </p:sp>
      </p:grp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CDC37C2-93A0-4E41-A97B-6D1255827E55}"/>
              </a:ext>
            </a:extLst>
          </p:cNvPr>
          <p:cNvSpPr txBox="1"/>
          <p:nvPr/>
        </p:nvSpPr>
        <p:spPr>
          <a:xfrm>
            <a:off x="3897347" y="4700389"/>
            <a:ext cx="7955708" cy="1900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CCH: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73,1%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Grupo “Especialistas das Profissões Intelectuais e Científicas”;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CP: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34,0%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Grupo “Pessoal Administrativo e Similares/ Pessoal dos Serviços e Vendedores”;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CEF Tipo 5: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47,4%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Grupo “Pessoal Administrativo e Similares/ Pessoal dos Serviços e Vendedores”;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CEF Tipo 6: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54,4%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Grupo “Especialistas das Profissões Intelectuais e Científicas”.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46A4C43-C4B4-4AA1-BA7B-5282184E1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717" y="1278677"/>
            <a:ext cx="6902246" cy="3393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Agrupar 14">
            <a:extLst>
              <a:ext uri="{FF2B5EF4-FFF2-40B4-BE49-F238E27FC236}">
                <a16:creationId xmlns:a16="http://schemas.microsoft.com/office/drawing/2014/main" id="{7D835C50-8615-4DCF-8E7C-A21E02DCD63E}"/>
              </a:ext>
            </a:extLst>
          </p:cNvPr>
          <p:cNvGrpSpPr/>
          <p:nvPr/>
        </p:nvGrpSpPr>
        <p:grpSpPr>
          <a:xfrm>
            <a:off x="338945" y="4571678"/>
            <a:ext cx="3455098" cy="1871580"/>
            <a:chOff x="5973892" y="462013"/>
            <a:chExt cx="1242454" cy="753137"/>
          </a:xfrm>
          <a:solidFill>
            <a:schemeClr val="bg1">
              <a:lumMod val="75000"/>
            </a:schemeClr>
          </a:solidFill>
        </p:grpSpPr>
        <p:sp>
          <p:nvSpPr>
            <p:cNvPr id="16" name="Seta: Para a Direita 15">
              <a:extLst>
                <a:ext uri="{FF2B5EF4-FFF2-40B4-BE49-F238E27FC236}">
                  <a16:creationId xmlns:a16="http://schemas.microsoft.com/office/drawing/2014/main" id="{DFF05944-D96B-4ACD-B135-67E7FBD07CF1}"/>
                </a:ext>
              </a:extLst>
            </p:cNvPr>
            <p:cNvSpPr/>
            <p:nvPr/>
          </p:nvSpPr>
          <p:spPr>
            <a:xfrm>
              <a:off x="5973892" y="462013"/>
              <a:ext cx="1242454" cy="753137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sp>
          <p:nvSpPr>
            <p:cNvPr id="17" name="CaixaDeTexto 16">
              <a:extLst>
                <a:ext uri="{FF2B5EF4-FFF2-40B4-BE49-F238E27FC236}">
                  <a16:creationId xmlns:a16="http://schemas.microsoft.com/office/drawing/2014/main" id="{FDB42218-B787-4023-A829-2C61C8F59E9F}"/>
                </a:ext>
              </a:extLst>
            </p:cNvPr>
            <p:cNvSpPr txBox="1"/>
            <p:nvPr/>
          </p:nvSpPr>
          <p:spPr>
            <a:xfrm>
              <a:off x="6019444" y="688482"/>
              <a:ext cx="1021885" cy="334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600" b="1" dirty="0">
                  <a:solidFill>
                    <a:schemeClr val="accent4">
                      <a:lumMod val="75000"/>
                    </a:schemeClr>
                  </a:solidFill>
                </a:rPr>
                <a:t>Expetativas profissionais/ Grupo profissional aos 30 anos de idade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0441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BBBD266C-42B0-4749-BC54-6B10C859D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324" y="2846541"/>
            <a:ext cx="4191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>
            <a:extLst>
              <a:ext uri="{FF2B5EF4-FFF2-40B4-BE49-F238E27FC236}">
                <a16:creationId xmlns:a16="http://schemas.microsoft.com/office/drawing/2014/main" id="{536C33E7-FB1F-444F-A7A1-E15DC16EF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324" y="3592360"/>
            <a:ext cx="4191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>
            <a:extLst>
              <a:ext uri="{FF2B5EF4-FFF2-40B4-BE49-F238E27FC236}">
                <a16:creationId xmlns:a16="http://schemas.microsoft.com/office/drawing/2014/main" id="{66597DC6-1730-421E-8AF7-F0F3633E6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068" y="4380245"/>
            <a:ext cx="419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EB4432B6-AFB6-4359-B28B-6CA12D68EF3E}"/>
              </a:ext>
            </a:extLst>
          </p:cNvPr>
          <p:cNvSpPr/>
          <p:nvPr/>
        </p:nvSpPr>
        <p:spPr>
          <a:xfrm>
            <a:off x="3792938" y="2846541"/>
            <a:ext cx="4931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rPr>
              <a:t>https://www.madeira.gov.pt/drig/Estrutura/OERAM</a:t>
            </a:r>
            <a:r>
              <a:rPr lang="pt-PT" b="1" dirty="0">
                <a:solidFill>
                  <a:srgbClr val="FF0000"/>
                </a:solidFill>
                <a:latin typeface="Calibri Light" panose="020F0302020204030204" pitchFamily="34" charset="0"/>
              </a:rPr>
              <a:t> </a:t>
            </a:r>
            <a:r>
              <a:rPr lang="pt-PT" dirty="0">
                <a:solidFill>
                  <a:srgbClr val="000000"/>
                </a:solidFill>
                <a:latin typeface="Calibri Light" panose="020F0302020204030204" pitchFamily="34" charset="0"/>
              </a:rPr>
              <a:t>​</a:t>
            </a:r>
            <a:endParaRPr lang="pt-PT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B059CFB-7DCF-457A-9C8F-03E4CBD194A0}"/>
              </a:ext>
            </a:extLst>
          </p:cNvPr>
          <p:cNvSpPr/>
          <p:nvPr/>
        </p:nvSpPr>
        <p:spPr>
          <a:xfrm>
            <a:off x="3792938" y="3613356"/>
            <a:ext cx="270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rPr>
              <a:t>oe.drig.sre@madeira.gov.pt</a:t>
            </a:r>
            <a:endParaRPr lang="pt-PT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D366141-A51F-4A82-B770-E920A6C558A9}"/>
              </a:ext>
            </a:extLst>
          </p:cNvPr>
          <p:cNvSpPr/>
          <p:nvPr/>
        </p:nvSpPr>
        <p:spPr>
          <a:xfrm>
            <a:off x="3792938" y="4439538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rPr>
              <a:t>+351 291  701  090</a:t>
            </a:r>
            <a:endParaRPr lang="pt-PT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1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5090D-1F74-401E-87C5-C014662DC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Enquadramento OTES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6543113-D343-4A15-802D-B25585E9C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054" y="1690688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1ª edição do OTES na RAM em 2019, coordenado na RAM pela Direção Regional de Administração Escolar,  através do Observatório de Educação da RAM (DRAE/OERAM) em colaboração com a Direção-Geral de Estatísticas de Educação e Ciência (coordenador a nível nacional); </a:t>
            </a:r>
          </a:p>
          <a:p>
            <a:pPr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Visa monitorizar e acompanhar os trajetos escolares e profissionais de jovens que frequentam (ou frequentaram) o ensino secundário em escolas públicas e privadas;</a:t>
            </a:r>
          </a:p>
          <a:p>
            <a:pPr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Analisa o trajeto escolar dos estudantes do ensino secundário em 3 momentos distintos do percurso:</a:t>
            </a:r>
          </a:p>
          <a:p>
            <a:pPr lvl="1"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Inquérito aos estudantes à Entrada do Secundário;</a:t>
            </a:r>
          </a:p>
          <a:p>
            <a:pPr lvl="1"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Inquérito aos estudantes à Saída do Secundário;</a:t>
            </a:r>
          </a:p>
          <a:p>
            <a:pPr lvl="1" algn="just">
              <a:lnSpc>
                <a:spcPct val="150000"/>
              </a:lnSpc>
            </a:pPr>
            <a:r>
              <a:rPr lang="pt-PT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Inquérito aos jovens no Pós-Secundário.</a:t>
            </a:r>
          </a:p>
        </p:txBody>
      </p:sp>
    </p:spTree>
    <p:extLst>
      <p:ext uri="{BB962C8B-B14F-4D97-AF65-F5344CB8AC3E}">
        <p14:creationId xmlns:p14="http://schemas.microsoft.com/office/powerpoint/2010/main" val="3683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1705A6-8832-47A7-8862-A49CE16C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OTES- Inquérito à Saída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791AD08-A85F-44A7-8B5C-019A94C3E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 2019, foi aplicado o Inquérito à Saída do Secundário</a:t>
            </a:r>
          </a:p>
          <a:p>
            <a:pPr lvl="1" algn="just">
              <a:lnSpc>
                <a:spcPct val="150000"/>
              </a:lnSpc>
            </a:pPr>
            <a:r>
              <a:rPr lang="pt-PT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abrangendo os alunos que frequentaram em 2018/2019 o 12.º ano ou equivalente em estabelecimentos de ensino públicos e privados;</a:t>
            </a:r>
          </a:p>
          <a:p>
            <a:pPr lvl="1" algn="just">
              <a:lnSpc>
                <a:spcPct val="150000"/>
              </a:lnSpc>
            </a:pPr>
            <a:endParaRPr lang="pt-PT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pt-PT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 2018/19 existiam 2751 alunos em condições de participar no inquérito;</a:t>
            </a:r>
          </a:p>
          <a:p>
            <a:pPr lvl="1" algn="just">
              <a:lnSpc>
                <a:spcPct val="150000"/>
              </a:lnSpc>
            </a:pPr>
            <a:endParaRPr lang="pt-PT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pt-PT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Recolhe informação sobre: origem socioeconómica, motivações associadas às opções escolares, desempenho escolar, expetativas escolares/ profissionais e hábitos de leitura;</a:t>
            </a:r>
          </a:p>
          <a:p>
            <a:pPr lvl="1" algn="just">
              <a:lnSpc>
                <a:spcPct val="150000"/>
              </a:lnSpc>
            </a:pPr>
            <a:endParaRPr lang="pt-PT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pt-PT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Taxa de resposta da RAM: </a:t>
            </a:r>
            <a:r>
              <a:rPr lang="pt-PT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69,4%.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1954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1. Perfil do Aluno</a:t>
            </a:r>
            <a:endParaRPr lang="pt-PT" dirty="0"/>
          </a:p>
        </p:txBody>
      </p:sp>
      <p:pic>
        <p:nvPicPr>
          <p:cNvPr id="5" name="Marcador de Posição de Conteúdo 4" descr="Homem">
            <a:extLst>
              <a:ext uri="{FF2B5EF4-FFF2-40B4-BE49-F238E27FC236}">
                <a16:creationId xmlns:a16="http://schemas.microsoft.com/office/drawing/2014/main" id="{D9813BA3-6031-4660-A8E2-113C0C48D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2712" y="2377351"/>
            <a:ext cx="914400" cy="914400"/>
          </a:xfrm>
        </p:spPr>
      </p:pic>
      <p:pic>
        <p:nvPicPr>
          <p:cNvPr id="7" name="Gráfico 6" descr="Mulher">
            <a:extLst>
              <a:ext uri="{FF2B5EF4-FFF2-40B4-BE49-F238E27FC236}">
                <a16:creationId xmlns:a16="http://schemas.microsoft.com/office/drawing/2014/main" id="{61784957-8CE8-4383-B8FC-A1B53DA570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58980" y="2377351"/>
            <a:ext cx="914400" cy="9144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45AA8FA-28EE-4017-B57E-B41F130516F6}"/>
              </a:ext>
            </a:extLst>
          </p:cNvPr>
          <p:cNvSpPr txBox="1"/>
          <p:nvPr/>
        </p:nvSpPr>
        <p:spPr>
          <a:xfrm>
            <a:off x="1034389" y="329175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49,1%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366EB94-C908-4AFB-BD2F-E003E8C43067}"/>
              </a:ext>
            </a:extLst>
          </p:cNvPr>
          <p:cNvSpPr txBox="1"/>
          <p:nvPr/>
        </p:nvSpPr>
        <p:spPr>
          <a:xfrm>
            <a:off x="1839723" y="329175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51,9%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75FD50F-9677-482D-8A59-7460FF0F1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670" y="2185645"/>
            <a:ext cx="3630647" cy="223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57CED0B9-4630-4B97-BA85-7F523AD6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791" y="2023034"/>
            <a:ext cx="3341338" cy="281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363C86C-997A-4B54-929D-C0825A2CCE9B}"/>
              </a:ext>
            </a:extLst>
          </p:cNvPr>
          <p:cNvSpPr txBox="1"/>
          <p:nvPr/>
        </p:nvSpPr>
        <p:spPr>
          <a:xfrm>
            <a:off x="8084791" y="1766203"/>
            <a:ext cx="353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Oferta de educação e formação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1120262" y="1753033"/>
            <a:ext cx="1610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Sexo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9D26203-4F5D-4C7E-BF92-817E54EFAF3F}"/>
              </a:ext>
            </a:extLst>
          </p:cNvPr>
          <p:cNvSpPr txBox="1"/>
          <p:nvPr/>
        </p:nvSpPr>
        <p:spPr>
          <a:xfrm>
            <a:off x="4205718" y="1816313"/>
            <a:ext cx="2695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Idade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160636" y="4863167"/>
            <a:ext cx="11957222" cy="1777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Raparigas frequentam principalmente Cursos Científico-Humanísticos (CCH) (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67,0%,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mais 11,9 p.p. do que os rapazes);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Os desvios em relação à idade ideal de frequência no 12.º ano são maiores nos rapazes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25,8%,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com &gt;=19 anos);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Os alunos que frequentam CCH são em média mais novos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75,1%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com =&lt;17 anos), seguido de Cursos Profissionais (CP)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Cursos de Educação e Formação tipo 6 (CEF tipo 6) e Cursos de Educação e Formação tipo 5 (CEF tipo 5), respetivamente com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23,9%, 23,6% e 8,3%.</a:t>
            </a: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2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1. Perfil do Aluno</a:t>
            </a:r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838200" y="1721860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Condição Socioeconómica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6719967" y="782015"/>
            <a:ext cx="496638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Nível de escolaridade: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36,0%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provêm de núcleos familiares com o 2º e 3º CEB, seguido de 25,9% com ensino secundário;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58,2%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que frequentam CCH têm famílias mais escolarizadas (ensino secundário ou superior).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Condição perante o trabalho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67,1%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pertencem a agregados familiares em que ambos os responsáveis exercem profissão;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24,5%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apenas um dos responsáveis trabalha e outro está desempregado ou inativo;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8,4%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ambos os responsáveis estão desempregados ou inativos.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Grupo profissional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19,9%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pessoal dos serviços e vendedores;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19,7%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especialistas das profissões intelectuais e científicas;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12,0%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Técnicos e profissionais de nível intermédio.</a:t>
            </a:r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7FF802C4-F8F1-4E44-BA73-59DA540C4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47" y="2653705"/>
            <a:ext cx="6084624" cy="321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9A17D95-D4D7-4C1A-A9A9-8E3E9EE6C950}"/>
              </a:ext>
            </a:extLst>
          </p:cNvPr>
          <p:cNvSpPr txBox="1"/>
          <p:nvPr/>
        </p:nvSpPr>
        <p:spPr>
          <a:xfrm>
            <a:off x="656817" y="2306359"/>
            <a:ext cx="5933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/>
              <a:t>Nível de escolaridade dominante da família</a:t>
            </a:r>
          </a:p>
        </p:txBody>
      </p:sp>
    </p:spTree>
    <p:extLst>
      <p:ext uri="{BB962C8B-B14F-4D97-AF65-F5344CB8AC3E}">
        <p14:creationId xmlns:p14="http://schemas.microsoft.com/office/powerpoint/2010/main" val="428040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634230" y="1782395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Duração do trajeto escolar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6716154" y="631952"/>
            <a:ext cx="5230039" cy="5963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Têm trajeto escolar sem nenhum desvio: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55,2%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CCH ;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46,0%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das raparigas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35,8%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rapazes);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estudantes cujo nível de escolaridade da família é mais elevada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52,4%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ensino superior, face a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29,9%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com &lt;=1ºCEB);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alunos que se classificam como muito assíduos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42,8%,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face muito pouco assíduos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15,8%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);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alunos que se encontram exclusivamente a estudar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44,9%,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face a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17,4%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que estudavam e trabalhavam).</a:t>
            </a:r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63E5612C-9EE6-49C9-BF07-D71664966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614136"/>
            <a:ext cx="564832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5019B5D-061C-4713-8E46-94B5024629F3}"/>
              </a:ext>
            </a:extLst>
          </p:cNvPr>
          <p:cNvSpPr txBox="1"/>
          <p:nvPr/>
        </p:nvSpPr>
        <p:spPr>
          <a:xfrm>
            <a:off x="656817" y="2306359"/>
            <a:ext cx="5230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/>
              <a:t>Número de anos de desvio etário no trajeto escolar</a:t>
            </a:r>
          </a:p>
        </p:txBody>
      </p:sp>
    </p:spTree>
    <p:extLst>
      <p:ext uri="{BB962C8B-B14F-4D97-AF65-F5344CB8AC3E}">
        <p14:creationId xmlns:p14="http://schemas.microsoft.com/office/powerpoint/2010/main" val="365094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osango 28">
            <a:extLst>
              <a:ext uri="{FF2B5EF4-FFF2-40B4-BE49-F238E27FC236}">
                <a16:creationId xmlns:a16="http://schemas.microsoft.com/office/drawing/2014/main" id="{13C58D9C-2BD7-4901-B804-CF3BDD42C72D}"/>
              </a:ext>
            </a:extLst>
          </p:cNvPr>
          <p:cNvSpPr/>
          <p:nvPr/>
        </p:nvSpPr>
        <p:spPr>
          <a:xfrm>
            <a:off x="10421634" y="2908296"/>
            <a:ext cx="1675229" cy="14967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Losango 27">
            <a:extLst>
              <a:ext uri="{FF2B5EF4-FFF2-40B4-BE49-F238E27FC236}">
                <a16:creationId xmlns:a16="http://schemas.microsoft.com/office/drawing/2014/main" id="{F3CFEA0D-CB4F-4FF7-8EC3-C8A7C0C2A93B}"/>
              </a:ext>
            </a:extLst>
          </p:cNvPr>
          <p:cNvSpPr/>
          <p:nvPr/>
        </p:nvSpPr>
        <p:spPr>
          <a:xfrm>
            <a:off x="8554797" y="2940433"/>
            <a:ext cx="1675229" cy="14967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Losango 25">
            <a:extLst>
              <a:ext uri="{FF2B5EF4-FFF2-40B4-BE49-F238E27FC236}">
                <a16:creationId xmlns:a16="http://schemas.microsoft.com/office/drawing/2014/main" id="{4DBAE425-9199-41DB-9ABC-6BB38F3EFC32}"/>
              </a:ext>
            </a:extLst>
          </p:cNvPr>
          <p:cNvSpPr/>
          <p:nvPr/>
        </p:nvSpPr>
        <p:spPr>
          <a:xfrm>
            <a:off x="6641504" y="2925844"/>
            <a:ext cx="1675229" cy="14967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634230" y="1782395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Trajeto escolar durante o secundário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6365389" y="176737"/>
            <a:ext cx="53823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Têm trajeto escolar durante o secundário sem nenhum desvio: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86,2%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dos CCH;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84,7%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das raparigas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73,4%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dos rapazes);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os que se encontram exclusivamente a estudar (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80,6%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, face a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63,8%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que estudavam e trabalhavam).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Principais razões para desvio etário durante o percurso do secundário:</a:t>
            </a:r>
            <a:endParaRPr lang="pt-PT" sz="1600" dirty="0">
              <a:solidFill>
                <a:schemeClr val="bg2">
                  <a:lumMod val="25000"/>
                </a:schemeClr>
              </a:solidFill>
              <a:highlight>
                <a:srgbClr val="FFFF00"/>
              </a:highlight>
            </a:endParaRPr>
          </a:p>
        </p:txBody>
      </p:sp>
      <p:pic>
        <p:nvPicPr>
          <p:cNvPr id="4097" name="Picture 1">
            <a:extLst>
              <a:ext uri="{FF2B5EF4-FFF2-40B4-BE49-F238E27FC236}">
                <a16:creationId xmlns:a16="http://schemas.microsoft.com/office/drawing/2014/main" id="{2F36F8E8-3313-4AF8-88EF-21203FB4A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48" y="2614136"/>
            <a:ext cx="6048375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AD86D11-9F91-408E-9135-E557F7EE1AC6}"/>
              </a:ext>
            </a:extLst>
          </p:cNvPr>
          <p:cNvSpPr txBox="1"/>
          <p:nvPr/>
        </p:nvSpPr>
        <p:spPr>
          <a:xfrm>
            <a:off x="656815" y="2343430"/>
            <a:ext cx="5230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/>
              <a:t>Número de anos de desvio etário no trajeto do secundário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60114D0-A90D-4AE5-A57A-A4E309FF3077}"/>
              </a:ext>
            </a:extLst>
          </p:cNvPr>
          <p:cNvSpPr txBox="1"/>
          <p:nvPr/>
        </p:nvSpPr>
        <p:spPr>
          <a:xfrm>
            <a:off x="6393320" y="5168109"/>
            <a:ext cx="1949652" cy="7927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58,1%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- 10.º ano 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31,9%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- 11.º ano</a:t>
            </a:r>
            <a:endParaRPr lang="pt-PT" sz="2000" dirty="0"/>
          </a:p>
        </p:txBody>
      </p:sp>
      <p:cxnSp>
        <p:nvCxnSpPr>
          <p:cNvPr id="10" name="Conexão reta unidirecional 9">
            <a:extLst>
              <a:ext uri="{FF2B5EF4-FFF2-40B4-BE49-F238E27FC236}">
                <a16:creationId xmlns:a16="http://schemas.microsoft.com/office/drawing/2014/main" id="{790D2596-7DB7-4873-A891-3803599B8D3B}"/>
              </a:ext>
            </a:extLst>
          </p:cNvPr>
          <p:cNvCxnSpPr>
            <a:cxnSpLocks/>
          </p:cNvCxnSpPr>
          <p:nvPr/>
        </p:nvCxnSpPr>
        <p:spPr>
          <a:xfrm>
            <a:off x="7454403" y="4453732"/>
            <a:ext cx="1" cy="562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85442AB-B0B6-4951-A854-BE0FE1C3BD5A}"/>
              </a:ext>
            </a:extLst>
          </p:cNvPr>
          <p:cNvSpPr txBox="1"/>
          <p:nvPr/>
        </p:nvSpPr>
        <p:spPr>
          <a:xfrm>
            <a:off x="8548676" y="4929217"/>
            <a:ext cx="3503223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457200" lvl="2" algn="ctr"/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Principais razões:</a:t>
            </a:r>
          </a:p>
          <a:p>
            <a:pPr marL="2857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33,5%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estudavam pouco;</a:t>
            </a:r>
          </a:p>
          <a:p>
            <a:pPr marL="2857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18,1%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as matérias eram difíceis;</a:t>
            </a:r>
          </a:p>
          <a:p>
            <a:pPr marL="2857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10,0%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não gostavam das matérias/curso;</a:t>
            </a:r>
          </a:p>
          <a:p>
            <a:pPr marL="285750" lvl="1" indent="-285750">
              <a:buFont typeface="Wingdings" panose="05000000000000000000" pitchFamily="2" charset="2"/>
              <a:buChar char="ü"/>
            </a:pP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9,3% 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não gostavam de andar na escola.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243A7F1-1F52-4721-99A1-BCE56588FD6E}"/>
              </a:ext>
            </a:extLst>
          </p:cNvPr>
          <p:cNvSpPr txBox="1"/>
          <p:nvPr/>
        </p:nvSpPr>
        <p:spPr>
          <a:xfrm>
            <a:off x="6515197" y="3122021"/>
            <a:ext cx="1949652" cy="1094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2"/>
                </a:solidFill>
              </a:rPr>
              <a:t>52,8% </a:t>
            </a:r>
          </a:p>
          <a:p>
            <a:pPr algn="ctr"/>
            <a:r>
              <a:rPr lang="pt-PT" sz="1600" dirty="0">
                <a:solidFill>
                  <a:schemeClr val="bg2"/>
                </a:solidFill>
              </a:rPr>
              <a:t>reprovações/</a:t>
            </a:r>
          </a:p>
          <a:p>
            <a:pPr algn="ctr"/>
            <a:r>
              <a:rPr lang="pt-PT" sz="1600" dirty="0">
                <a:solidFill>
                  <a:schemeClr val="bg2"/>
                </a:solidFill>
              </a:rPr>
              <a:t>módulos em </a:t>
            </a:r>
          </a:p>
          <a:p>
            <a:pPr algn="ctr"/>
            <a:r>
              <a:rPr lang="pt-PT" sz="1600" dirty="0">
                <a:solidFill>
                  <a:schemeClr val="bg2"/>
                </a:solidFill>
              </a:rPr>
              <a:t>atraso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4225E31-709A-44AA-9425-893DA2D666E6}"/>
              </a:ext>
            </a:extLst>
          </p:cNvPr>
          <p:cNvSpPr txBox="1"/>
          <p:nvPr/>
        </p:nvSpPr>
        <p:spPr>
          <a:xfrm>
            <a:off x="8548676" y="3228816"/>
            <a:ext cx="1721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2"/>
                </a:solidFill>
              </a:rPr>
              <a:t>29,8%</a:t>
            </a:r>
          </a:p>
          <a:p>
            <a:pPr algn="ctr"/>
            <a:r>
              <a:rPr lang="pt-PT" sz="1600" b="1" dirty="0">
                <a:solidFill>
                  <a:schemeClr val="bg2"/>
                </a:solidFill>
              </a:rPr>
              <a:t> </a:t>
            </a:r>
            <a:r>
              <a:rPr lang="pt-PT" sz="1600" dirty="0">
                <a:solidFill>
                  <a:schemeClr val="bg2"/>
                </a:solidFill>
              </a:rPr>
              <a:t>mudança de curso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17E5236-94D6-4AB1-A4C1-64BDDA167907}"/>
              </a:ext>
            </a:extLst>
          </p:cNvPr>
          <p:cNvSpPr txBox="1"/>
          <p:nvPr/>
        </p:nvSpPr>
        <p:spPr>
          <a:xfrm>
            <a:off x="10389339" y="3171999"/>
            <a:ext cx="1712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2"/>
                </a:solidFill>
              </a:rPr>
              <a:t>13,1% </a:t>
            </a:r>
          </a:p>
          <a:p>
            <a:pPr algn="ctr"/>
            <a:r>
              <a:rPr lang="pt-PT" sz="1600" dirty="0">
                <a:solidFill>
                  <a:schemeClr val="bg2"/>
                </a:solidFill>
              </a:rPr>
              <a:t>melhoria</a:t>
            </a:r>
          </a:p>
          <a:p>
            <a:pPr algn="ctr"/>
            <a:r>
              <a:rPr lang="pt-PT" sz="1600" dirty="0">
                <a:solidFill>
                  <a:schemeClr val="bg2"/>
                </a:solidFill>
              </a:rPr>
              <a:t> de notas</a:t>
            </a:r>
          </a:p>
        </p:txBody>
      </p:sp>
      <p:cxnSp>
        <p:nvCxnSpPr>
          <p:cNvPr id="23" name="Conexão reta unidirecional 22">
            <a:extLst>
              <a:ext uri="{FF2B5EF4-FFF2-40B4-BE49-F238E27FC236}">
                <a16:creationId xmlns:a16="http://schemas.microsoft.com/office/drawing/2014/main" id="{C65FE965-7B39-419E-BCAB-8673133EC43C}"/>
              </a:ext>
            </a:extLst>
          </p:cNvPr>
          <p:cNvCxnSpPr>
            <a:cxnSpLocks/>
          </p:cNvCxnSpPr>
          <p:nvPr/>
        </p:nvCxnSpPr>
        <p:spPr>
          <a:xfrm>
            <a:off x="7792374" y="4115457"/>
            <a:ext cx="1351626" cy="689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5055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F204B6-3A0A-4C25-AFDA-E37472234031}"/>
              </a:ext>
            </a:extLst>
          </p:cNvPr>
          <p:cNvSpPr txBox="1"/>
          <p:nvPr/>
        </p:nvSpPr>
        <p:spPr>
          <a:xfrm>
            <a:off x="658578" y="1732282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Rendimento escolar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F37E5C-A805-4323-9483-DA7D3502E158}"/>
              </a:ext>
            </a:extLst>
          </p:cNvPr>
          <p:cNvSpPr txBox="1"/>
          <p:nvPr/>
        </p:nvSpPr>
        <p:spPr>
          <a:xfrm>
            <a:off x="342058" y="5876601"/>
            <a:ext cx="11507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i="1" u="sng" dirty="0">
                <a:solidFill>
                  <a:schemeClr val="accent1"/>
                </a:solidFill>
              </a:rPr>
              <a:t>NOTAS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Cerca de </a:t>
            </a:r>
            <a:r>
              <a:rPr lang="pt-PT" sz="1600" b="1" dirty="0">
                <a:solidFill>
                  <a:schemeClr val="bg2">
                    <a:lumMod val="25000"/>
                  </a:schemeClr>
                </a:solidFill>
              </a:rPr>
              <a:t>75%</a:t>
            </a:r>
            <a:r>
              <a:rPr lang="pt-PT" sz="1600" dirty="0">
                <a:solidFill>
                  <a:schemeClr val="bg2">
                    <a:lumMod val="25000"/>
                  </a:schemeClr>
                </a:solidFill>
              </a:rPr>
              <a:t> dos alunos tinham um rendimento positivo a todas as disciplinas ou módulos frequentados;</a:t>
            </a: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8B19E265-8AAF-4AF1-88A5-B12A718C4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512" y="2304375"/>
            <a:ext cx="8072915" cy="336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6590247-A202-42E8-B2B0-A5819B774DE9}"/>
              </a:ext>
            </a:extLst>
          </p:cNvPr>
          <p:cNvSpPr txBox="1"/>
          <p:nvPr/>
        </p:nvSpPr>
        <p:spPr>
          <a:xfrm>
            <a:off x="3394885" y="1996598"/>
            <a:ext cx="7361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tx2">
                    <a:lumMod val="75000"/>
                  </a:schemeClr>
                </a:solidFill>
              </a:rPr>
              <a:t>Número de disciplinas ou módulos com um nível de rendimento escolar insuficiente</a:t>
            </a:r>
          </a:p>
        </p:txBody>
      </p:sp>
    </p:spTree>
    <p:extLst>
      <p:ext uri="{BB962C8B-B14F-4D97-AF65-F5344CB8AC3E}">
        <p14:creationId xmlns:p14="http://schemas.microsoft.com/office/powerpoint/2010/main" val="3776465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DBCA-0C8A-421B-A6FB-C412B1CD6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accent1">
                    <a:lumMod val="40000"/>
                    <a:lumOff val="60000"/>
                  </a:schemeClr>
                </a:solidFill>
                <a:latin typeface="Bahnschrift Light Condensed" panose="020B0502040204020203" pitchFamily="34" charset="0"/>
              </a:rPr>
              <a:t>OTES- Inquérito à Saída</a:t>
            </a:r>
            <a:b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</a:br>
            <a:r>
              <a:rPr lang="pt-PT" dirty="0">
                <a:solidFill>
                  <a:srgbClr val="002060"/>
                </a:solidFill>
                <a:latin typeface="Bahnschrift Light Condensed" panose="020B0502040204020203" pitchFamily="34" charset="0"/>
              </a:rPr>
              <a:t>2. Desempenho escolar</a:t>
            </a:r>
            <a:endParaRPr lang="pt-PT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8951DD6F-ADE8-4AE0-A6E2-9936CBCF73DE}"/>
              </a:ext>
            </a:extLst>
          </p:cNvPr>
          <p:cNvGrpSpPr/>
          <p:nvPr/>
        </p:nvGrpSpPr>
        <p:grpSpPr>
          <a:xfrm>
            <a:off x="-288286" y="2509023"/>
            <a:ext cx="6369056" cy="2942789"/>
            <a:chOff x="5881669" y="44274"/>
            <a:chExt cx="5447038" cy="2107453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732619C0-4BC7-4D46-80D3-48C45BB283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6065" y="44274"/>
              <a:ext cx="4012642" cy="2107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24C76D41-E8F0-4354-AAAB-635706F7439B}"/>
                </a:ext>
              </a:extLst>
            </p:cNvPr>
            <p:cNvGrpSpPr/>
            <p:nvPr/>
          </p:nvGrpSpPr>
          <p:grpSpPr>
            <a:xfrm>
              <a:off x="5881669" y="214940"/>
              <a:ext cx="1781012" cy="753137"/>
              <a:chOff x="5619313" y="462013"/>
              <a:chExt cx="1781012" cy="753137"/>
            </a:xfrm>
          </p:grpSpPr>
          <p:sp>
            <p:nvSpPr>
              <p:cNvPr id="4" name="Seta: Para a Direita 3">
                <a:extLst>
                  <a:ext uri="{FF2B5EF4-FFF2-40B4-BE49-F238E27FC236}">
                    <a16:creationId xmlns:a16="http://schemas.microsoft.com/office/drawing/2014/main" id="{7515C6C5-112F-4813-B9E7-FEAE86C18566}"/>
                  </a:ext>
                </a:extLst>
              </p:cNvPr>
              <p:cNvSpPr/>
              <p:nvPr/>
            </p:nvSpPr>
            <p:spPr>
              <a:xfrm>
                <a:off x="5973892" y="462013"/>
                <a:ext cx="1242454" cy="753137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13A7EA3A-39B5-4710-BE4F-02C8E0382CF1}"/>
                  </a:ext>
                </a:extLst>
              </p:cNvPr>
              <p:cNvSpPr txBox="1"/>
              <p:nvPr/>
            </p:nvSpPr>
            <p:spPr>
              <a:xfrm>
                <a:off x="5619313" y="723900"/>
                <a:ext cx="178101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1400" b="1" dirty="0">
                    <a:solidFill>
                      <a:schemeClr val="bg2"/>
                    </a:solidFill>
                  </a:rPr>
                  <a:t>Português</a:t>
                </a:r>
              </a:p>
            </p:txBody>
          </p:sp>
        </p:grpSp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B73C7896-FFA9-40E7-ADE3-415F7034482D}"/>
              </a:ext>
            </a:extLst>
          </p:cNvPr>
          <p:cNvGrpSpPr/>
          <p:nvPr/>
        </p:nvGrpSpPr>
        <p:grpSpPr>
          <a:xfrm>
            <a:off x="5723849" y="365125"/>
            <a:ext cx="6269034" cy="3120981"/>
            <a:chOff x="6186566" y="2151727"/>
            <a:chExt cx="5268962" cy="2289568"/>
          </a:xfrm>
        </p:grpSpPr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2E927BAC-3884-42CC-AE85-CFD59788B1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2050" y="2151727"/>
              <a:ext cx="4013478" cy="2289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602963E5-7DBC-43F9-B6E0-1A9221C04C67}"/>
                </a:ext>
              </a:extLst>
            </p:cNvPr>
            <p:cNvGrpSpPr/>
            <p:nvPr/>
          </p:nvGrpSpPr>
          <p:grpSpPr>
            <a:xfrm>
              <a:off x="6186566" y="2357764"/>
              <a:ext cx="1457614" cy="899881"/>
              <a:chOff x="5927440" y="462014"/>
              <a:chExt cx="1362862" cy="553138"/>
            </a:xfrm>
          </p:grpSpPr>
          <p:sp>
            <p:nvSpPr>
              <p:cNvPr id="17" name="Seta: Para a Direita 16">
                <a:extLst>
                  <a:ext uri="{FF2B5EF4-FFF2-40B4-BE49-F238E27FC236}">
                    <a16:creationId xmlns:a16="http://schemas.microsoft.com/office/drawing/2014/main" id="{43A1BEC8-4A75-4D96-B164-854CA0084412}"/>
                  </a:ext>
                </a:extLst>
              </p:cNvPr>
              <p:cNvSpPr/>
              <p:nvPr/>
            </p:nvSpPr>
            <p:spPr>
              <a:xfrm>
                <a:off x="5973891" y="462014"/>
                <a:ext cx="1316411" cy="55313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2E02CB95-6AD2-4B38-AEAC-5342B3B40275}"/>
                  </a:ext>
                </a:extLst>
              </p:cNvPr>
              <p:cNvSpPr txBox="1"/>
              <p:nvPr/>
            </p:nvSpPr>
            <p:spPr>
              <a:xfrm>
                <a:off x="5927440" y="615641"/>
                <a:ext cx="1036486" cy="293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1400" b="1" dirty="0">
                    <a:solidFill>
                      <a:schemeClr val="bg2"/>
                    </a:solidFill>
                  </a:rPr>
                  <a:t>Língua Estrangeira</a:t>
                </a:r>
              </a:p>
            </p:txBody>
          </p:sp>
        </p:grpSp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821F3E8F-38C7-4570-822E-B303DB1A97DD}"/>
              </a:ext>
            </a:extLst>
          </p:cNvPr>
          <p:cNvGrpSpPr/>
          <p:nvPr/>
        </p:nvGrpSpPr>
        <p:grpSpPr>
          <a:xfrm>
            <a:off x="5736206" y="3539209"/>
            <a:ext cx="6194239" cy="3120980"/>
            <a:chOff x="6081221" y="4441295"/>
            <a:chExt cx="5374307" cy="2201765"/>
          </a:xfrm>
        </p:grpSpPr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A1570967-AEEA-4DDB-A0F3-DF54FD6AA8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2050" y="4441295"/>
              <a:ext cx="4013478" cy="2201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C940B8AE-7F2E-4CE6-9315-3A40B22885CF}"/>
                </a:ext>
              </a:extLst>
            </p:cNvPr>
            <p:cNvGrpSpPr/>
            <p:nvPr/>
          </p:nvGrpSpPr>
          <p:grpSpPr>
            <a:xfrm>
              <a:off x="6081221" y="4786251"/>
              <a:ext cx="1781012" cy="753137"/>
              <a:chOff x="5653384" y="462013"/>
              <a:chExt cx="1781012" cy="753137"/>
            </a:xfrm>
          </p:grpSpPr>
          <p:sp>
            <p:nvSpPr>
              <p:cNvPr id="20" name="Seta: Para a Direita 19">
                <a:extLst>
                  <a:ext uri="{FF2B5EF4-FFF2-40B4-BE49-F238E27FC236}">
                    <a16:creationId xmlns:a16="http://schemas.microsoft.com/office/drawing/2014/main" id="{EBF3398F-A58D-4D23-9906-7518D865B213}"/>
                  </a:ext>
                </a:extLst>
              </p:cNvPr>
              <p:cNvSpPr/>
              <p:nvPr/>
            </p:nvSpPr>
            <p:spPr>
              <a:xfrm>
                <a:off x="5973892" y="462013"/>
                <a:ext cx="1242454" cy="753137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C8F5E2C5-9E60-4E40-878B-76B9309551C3}"/>
                  </a:ext>
                </a:extLst>
              </p:cNvPr>
              <p:cNvSpPr txBox="1"/>
              <p:nvPr/>
            </p:nvSpPr>
            <p:spPr>
              <a:xfrm>
                <a:off x="5653384" y="716988"/>
                <a:ext cx="178101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1400" b="1" dirty="0">
                    <a:solidFill>
                      <a:schemeClr val="bg2"/>
                    </a:solidFill>
                  </a:rPr>
                  <a:t>Matemática</a:t>
                </a:r>
              </a:p>
            </p:txBody>
          </p:sp>
        </p:grpSp>
      </p:grp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712748C-B66B-4E80-AC16-61F030E4DE89}"/>
              </a:ext>
            </a:extLst>
          </p:cNvPr>
          <p:cNvSpPr txBox="1"/>
          <p:nvPr/>
        </p:nvSpPr>
        <p:spPr>
          <a:xfrm>
            <a:off x="669022" y="1621131"/>
            <a:ext cx="481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b="1" dirty="0">
                <a:solidFill>
                  <a:schemeClr val="bg2">
                    <a:lumMod val="25000"/>
                  </a:schemeClr>
                </a:solidFill>
              </a:rPr>
              <a:t>Média global das avaliações</a:t>
            </a:r>
          </a:p>
        </p:txBody>
      </p:sp>
    </p:spTree>
    <p:extLst>
      <p:ext uri="{BB962C8B-B14F-4D97-AF65-F5344CB8AC3E}">
        <p14:creationId xmlns:p14="http://schemas.microsoft.com/office/powerpoint/2010/main" val="4247184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1123</Words>
  <Application>Microsoft Office PowerPoint</Application>
  <PresentationFormat>Ecrã Panorâmico</PresentationFormat>
  <Paragraphs>144</Paragraphs>
  <Slides>17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3" baseType="lpstr">
      <vt:lpstr>Arial</vt:lpstr>
      <vt:lpstr>Bahnschrift Light Condensed</vt:lpstr>
      <vt:lpstr>Calibri</vt:lpstr>
      <vt:lpstr>Calibri Light</vt:lpstr>
      <vt:lpstr>Wingdings</vt:lpstr>
      <vt:lpstr>Tema do Office</vt:lpstr>
      <vt:lpstr>Estudantes à Saída do Secundário – 2018/2019</vt:lpstr>
      <vt:lpstr>Enquadramento OTES</vt:lpstr>
      <vt:lpstr>OTES- Inquérito à Saída</vt:lpstr>
      <vt:lpstr>OTES- Inquérito à Saída 1. Perfil do Aluno</vt:lpstr>
      <vt:lpstr>OTES- Inquérito à Saída 1. Perfil do Aluno</vt:lpstr>
      <vt:lpstr>OTES- Inquérito à Saída 2. Desempenho escolar</vt:lpstr>
      <vt:lpstr>OTES- Inquérito à Saída 2. Desempenho escolar</vt:lpstr>
      <vt:lpstr>OTES- Inquérito à Saída 2. Desempenho escolar</vt:lpstr>
      <vt:lpstr>OTES- Inquérito à Saída 2. Desempenho escolar</vt:lpstr>
      <vt:lpstr>OTES- Inquérito à Saída 2. Desempenho escolar</vt:lpstr>
      <vt:lpstr>OTES- Inquérito à Saída 2. Desempenho escolar</vt:lpstr>
      <vt:lpstr>OTES- Inquérito à Saída 3. Expetativas escolares à saída do secundário</vt:lpstr>
      <vt:lpstr>OTES- Inquérito à Saída 3. Expetativas escolares à saída do secundário</vt:lpstr>
      <vt:lpstr>OTES- Inquérito à Saída 3. Expetativas escolares à saída do secundário</vt:lpstr>
      <vt:lpstr>OTES- Inquérito à Saída 3. Expetativas escolares à saída do secundário</vt:lpstr>
      <vt:lpstr>OTES- Inquérito à Saída 3. Expetativas escolares à saída do secundário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Estudantes à saída do Secundário – 2018/2019</dc:title>
  <dc:creator>Goncalo Drumond</dc:creator>
  <cp:lastModifiedBy>Goncalo Drumond</cp:lastModifiedBy>
  <cp:revision>50</cp:revision>
  <dcterms:created xsi:type="dcterms:W3CDTF">2020-03-19T14:58:10Z</dcterms:created>
  <dcterms:modified xsi:type="dcterms:W3CDTF">2020-04-21T15:36:45Z</dcterms:modified>
</cp:coreProperties>
</file>