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9" r:id="rId2"/>
    <p:sldId id="401" r:id="rId3"/>
    <p:sldId id="422" r:id="rId4"/>
    <p:sldId id="429" r:id="rId5"/>
    <p:sldId id="423" r:id="rId6"/>
    <p:sldId id="424" r:id="rId7"/>
    <p:sldId id="425" r:id="rId8"/>
    <p:sldId id="426" r:id="rId9"/>
    <p:sldId id="441" r:id="rId10"/>
    <p:sldId id="427" r:id="rId11"/>
    <p:sldId id="430" r:id="rId12"/>
    <p:sldId id="428" r:id="rId13"/>
    <p:sldId id="431" r:id="rId14"/>
    <p:sldId id="442" r:id="rId15"/>
    <p:sldId id="432" r:id="rId16"/>
    <p:sldId id="433" r:id="rId17"/>
    <p:sldId id="434" r:id="rId18"/>
    <p:sldId id="435" r:id="rId19"/>
    <p:sldId id="436" r:id="rId20"/>
    <p:sldId id="437" r:id="rId21"/>
    <p:sldId id="440" r:id="rId22"/>
    <p:sldId id="439" r:id="rId23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D5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C321C5-4BE9-4A69-927F-9D45F77B0131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F95A06A5-1411-411F-93C6-F5A7BD8DA029}">
      <dgm:prSet phldrT="[Texto]"/>
      <dgm:spPr/>
      <dgm:t>
        <a:bodyPr/>
        <a:lstStyle/>
        <a:p>
          <a:r>
            <a:rPr lang="pt-PT" u="sng" dirty="0"/>
            <a:t>Desconhecemos</a:t>
          </a:r>
          <a:endParaRPr lang="en-GB" u="sng" dirty="0"/>
        </a:p>
      </dgm:t>
    </dgm:pt>
    <dgm:pt modelId="{20DE0878-0A0D-4EB1-91BC-7BE59A7928E0}" type="parTrans" cxnId="{1F39DED2-96AF-4026-87D7-398AD9E84C57}">
      <dgm:prSet/>
      <dgm:spPr/>
      <dgm:t>
        <a:bodyPr/>
        <a:lstStyle/>
        <a:p>
          <a:endParaRPr lang="en-GB"/>
        </a:p>
      </dgm:t>
    </dgm:pt>
    <dgm:pt modelId="{3A502312-60AB-4B8C-9E4E-91DCCAE781A5}" type="sibTrans" cxnId="{1F39DED2-96AF-4026-87D7-398AD9E84C57}">
      <dgm:prSet/>
      <dgm:spPr/>
      <dgm:t>
        <a:bodyPr/>
        <a:lstStyle/>
        <a:p>
          <a:endParaRPr lang="en-GB"/>
        </a:p>
      </dgm:t>
    </dgm:pt>
    <dgm:pt modelId="{C3134B12-6F40-445C-9508-8DBE26DCFC25}">
      <dgm:prSet phldrT="[Texto]"/>
      <dgm:spPr/>
      <dgm:t>
        <a:bodyPr/>
        <a:lstStyle/>
        <a:p>
          <a:r>
            <a:rPr lang="pt-PT" dirty="0"/>
            <a:t>Envelope Financeiro Afeto à R.A.M.</a:t>
          </a:r>
          <a:endParaRPr lang="en-GB" dirty="0"/>
        </a:p>
      </dgm:t>
    </dgm:pt>
    <dgm:pt modelId="{6EB42FC1-8B82-44F8-9A0F-3D6CEB00F792}" type="parTrans" cxnId="{7D3E088D-614F-48E3-B83A-5D019763104F}">
      <dgm:prSet/>
      <dgm:spPr/>
      <dgm:t>
        <a:bodyPr/>
        <a:lstStyle/>
        <a:p>
          <a:endParaRPr lang="en-GB"/>
        </a:p>
      </dgm:t>
    </dgm:pt>
    <dgm:pt modelId="{2584211D-3C8C-414A-AEE0-0D6EAE9D7303}" type="sibTrans" cxnId="{7D3E088D-614F-48E3-B83A-5D019763104F}">
      <dgm:prSet/>
      <dgm:spPr/>
      <dgm:t>
        <a:bodyPr/>
        <a:lstStyle/>
        <a:p>
          <a:endParaRPr lang="en-GB"/>
        </a:p>
      </dgm:t>
    </dgm:pt>
    <dgm:pt modelId="{A64647AD-16AA-4B7B-B407-AF613421437E}">
      <dgm:prSet phldrT="[Texto]"/>
      <dgm:spPr/>
      <dgm:t>
        <a:bodyPr/>
        <a:lstStyle/>
        <a:p>
          <a:r>
            <a:rPr lang="pt-PT" dirty="0"/>
            <a:t>Regulamentos</a:t>
          </a:r>
          <a:endParaRPr lang="en-GB" dirty="0"/>
        </a:p>
      </dgm:t>
    </dgm:pt>
    <dgm:pt modelId="{D5F1E59A-0569-43B8-87EF-5B0DDF6197D9}" type="parTrans" cxnId="{3757185F-E1AA-42AF-AA11-894F6447EEDC}">
      <dgm:prSet/>
      <dgm:spPr/>
      <dgm:t>
        <a:bodyPr/>
        <a:lstStyle/>
        <a:p>
          <a:endParaRPr lang="en-GB"/>
        </a:p>
      </dgm:t>
    </dgm:pt>
    <dgm:pt modelId="{C24769E4-D4EF-49C1-A326-F8DDE5F4C0E3}" type="sibTrans" cxnId="{3757185F-E1AA-42AF-AA11-894F6447EEDC}">
      <dgm:prSet/>
      <dgm:spPr/>
      <dgm:t>
        <a:bodyPr/>
        <a:lstStyle/>
        <a:p>
          <a:endParaRPr lang="en-GB"/>
        </a:p>
      </dgm:t>
    </dgm:pt>
    <dgm:pt modelId="{B43BFE6E-7C1D-4B55-AF10-A52A6D04A62A}">
      <dgm:prSet phldrT="[Texto]"/>
      <dgm:spPr/>
      <dgm:t>
        <a:bodyPr/>
        <a:lstStyle/>
        <a:p>
          <a:r>
            <a:rPr lang="pt-PT" u="sng" dirty="0"/>
            <a:t>Conhecemos</a:t>
          </a:r>
          <a:endParaRPr lang="en-GB" u="sng" dirty="0"/>
        </a:p>
      </dgm:t>
    </dgm:pt>
    <dgm:pt modelId="{D88AB369-3355-4B24-8416-905CDF2D5880}" type="parTrans" cxnId="{7BF10197-5FF5-4632-8CA4-D73BBC97F6F5}">
      <dgm:prSet/>
      <dgm:spPr/>
      <dgm:t>
        <a:bodyPr/>
        <a:lstStyle/>
        <a:p>
          <a:endParaRPr lang="en-GB"/>
        </a:p>
      </dgm:t>
    </dgm:pt>
    <dgm:pt modelId="{3FE0622F-F0E8-4182-8FF0-B1BE7960998A}" type="sibTrans" cxnId="{7BF10197-5FF5-4632-8CA4-D73BBC97F6F5}">
      <dgm:prSet/>
      <dgm:spPr/>
      <dgm:t>
        <a:bodyPr/>
        <a:lstStyle/>
        <a:p>
          <a:endParaRPr lang="en-GB"/>
        </a:p>
      </dgm:t>
    </dgm:pt>
    <dgm:pt modelId="{71ABCFAA-7C0F-4030-9A9C-D1398DE3E17D}">
      <dgm:prSet phldrT="[Texto]"/>
      <dgm:spPr/>
      <dgm:t>
        <a:bodyPr/>
        <a:lstStyle/>
        <a:p>
          <a:r>
            <a:rPr lang="pt-PT" dirty="0"/>
            <a:t>Fundos Europeus reforçados até 2029</a:t>
          </a:r>
          <a:endParaRPr lang="en-GB" dirty="0"/>
        </a:p>
      </dgm:t>
    </dgm:pt>
    <dgm:pt modelId="{8C1135FE-01AD-4FC8-A1E0-2C38CA2BFBC6}" type="parTrans" cxnId="{EF7D4E7A-310E-4959-BC63-82C28EB931DD}">
      <dgm:prSet/>
      <dgm:spPr/>
      <dgm:t>
        <a:bodyPr/>
        <a:lstStyle/>
        <a:p>
          <a:endParaRPr lang="en-GB"/>
        </a:p>
      </dgm:t>
    </dgm:pt>
    <dgm:pt modelId="{1C4F6F2E-AF8B-4CE2-AACE-AE0F1E4ABAC1}" type="sibTrans" cxnId="{EF7D4E7A-310E-4959-BC63-82C28EB931DD}">
      <dgm:prSet/>
      <dgm:spPr/>
      <dgm:t>
        <a:bodyPr/>
        <a:lstStyle/>
        <a:p>
          <a:endParaRPr lang="en-GB"/>
        </a:p>
      </dgm:t>
    </dgm:pt>
    <dgm:pt modelId="{504E505B-3CBF-4211-9BD0-1D6C95B7A5FD}">
      <dgm:prSet phldrT="[Texto]"/>
      <dgm:spPr/>
      <dgm:t>
        <a:bodyPr/>
        <a:lstStyle/>
        <a:p>
          <a:r>
            <a:rPr lang="pt-PT" dirty="0"/>
            <a:t>Prioridades estratégicas e eixos de intervenção da UE</a:t>
          </a:r>
          <a:endParaRPr lang="en-GB" dirty="0"/>
        </a:p>
      </dgm:t>
    </dgm:pt>
    <dgm:pt modelId="{928FCD24-1C9A-4C76-B06A-7F709CF7B764}" type="parTrans" cxnId="{CED408E7-FA46-45F6-83AC-EEC2F27E659B}">
      <dgm:prSet/>
      <dgm:spPr/>
      <dgm:t>
        <a:bodyPr/>
        <a:lstStyle/>
        <a:p>
          <a:endParaRPr lang="en-GB"/>
        </a:p>
      </dgm:t>
    </dgm:pt>
    <dgm:pt modelId="{6F0CC539-EDF8-4EFC-9348-4B7FF1FCEA05}" type="sibTrans" cxnId="{CED408E7-FA46-45F6-83AC-EEC2F27E659B}">
      <dgm:prSet/>
      <dgm:spPr/>
      <dgm:t>
        <a:bodyPr/>
        <a:lstStyle/>
        <a:p>
          <a:endParaRPr lang="en-GB"/>
        </a:p>
      </dgm:t>
    </dgm:pt>
    <dgm:pt modelId="{0AE13A36-C4DC-41EA-BFE5-4B1059EBD527}">
      <dgm:prSet phldrT="[Texto]"/>
      <dgm:spPr/>
      <dgm:t>
        <a:bodyPr/>
        <a:lstStyle/>
        <a:p>
          <a:r>
            <a:rPr lang="pt-PT" dirty="0"/>
            <a:t>Prioridades</a:t>
          </a:r>
          <a:endParaRPr lang="en-GB" dirty="0"/>
        </a:p>
      </dgm:t>
    </dgm:pt>
    <dgm:pt modelId="{E596F518-A877-4D83-AF3A-C9FA4726D08E}" type="parTrans" cxnId="{5C6280CE-5625-47D0-B113-5D0651DD0E3F}">
      <dgm:prSet/>
      <dgm:spPr/>
      <dgm:t>
        <a:bodyPr/>
        <a:lstStyle/>
        <a:p>
          <a:endParaRPr lang="en-GB"/>
        </a:p>
      </dgm:t>
    </dgm:pt>
    <dgm:pt modelId="{76F20EEC-9D1C-4B09-B7D0-149189FE6AFC}" type="sibTrans" cxnId="{5C6280CE-5625-47D0-B113-5D0651DD0E3F}">
      <dgm:prSet/>
      <dgm:spPr/>
      <dgm:t>
        <a:bodyPr/>
        <a:lstStyle/>
        <a:p>
          <a:endParaRPr lang="en-GB"/>
        </a:p>
      </dgm:t>
    </dgm:pt>
    <dgm:pt modelId="{3426D0F8-46BB-4246-92BC-57A6CDAEEB5D}">
      <dgm:prSet phldrT="[Texto]"/>
      <dgm:spPr/>
      <dgm:t>
        <a:bodyPr/>
        <a:lstStyle/>
        <a:p>
          <a:r>
            <a:rPr lang="pt-PT" dirty="0"/>
            <a:t>Programação</a:t>
          </a:r>
          <a:endParaRPr lang="en-GB" dirty="0"/>
        </a:p>
      </dgm:t>
    </dgm:pt>
    <dgm:pt modelId="{078CA70C-89F7-43CF-923F-4D09AE26FDE8}" type="parTrans" cxnId="{36669B3F-4203-4559-A283-21C5B5B0F1FC}">
      <dgm:prSet/>
      <dgm:spPr/>
      <dgm:t>
        <a:bodyPr/>
        <a:lstStyle/>
        <a:p>
          <a:endParaRPr lang="en-GB"/>
        </a:p>
      </dgm:t>
    </dgm:pt>
    <dgm:pt modelId="{EBF79184-5EBA-4C6F-A5EC-1202AF759E37}" type="sibTrans" cxnId="{36669B3F-4203-4559-A283-21C5B5B0F1FC}">
      <dgm:prSet/>
      <dgm:spPr/>
      <dgm:t>
        <a:bodyPr/>
        <a:lstStyle/>
        <a:p>
          <a:endParaRPr lang="en-GB"/>
        </a:p>
      </dgm:t>
    </dgm:pt>
    <dgm:pt modelId="{7DEBFC01-0D78-4C40-BBE9-C95EAED1561E}">
      <dgm:prSet phldrT="[Texto]"/>
      <dgm:spPr/>
      <dgm:t>
        <a:bodyPr/>
        <a:lstStyle/>
        <a:p>
          <a:r>
            <a:rPr lang="pt-PT" dirty="0"/>
            <a:t>Envelope financeiro Nacional</a:t>
          </a:r>
          <a:endParaRPr lang="en-GB" dirty="0"/>
        </a:p>
      </dgm:t>
    </dgm:pt>
    <dgm:pt modelId="{7B6D8BA3-BB5E-44A0-AAF7-1119B21C2A97}" type="parTrans" cxnId="{3D91A300-82A0-4421-9F76-8399652AD1E3}">
      <dgm:prSet/>
      <dgm:spPr/>
      <dgm:t>
        <a:bodyPr/>
        <a:lstStyle/>
        <a:p>
          <a:endParaRPr lang="en-GB"/>
        </a:p>
      </dgm:t>
    </dgm:pt>
    <dgm:pt modelId="{F2FD9D8F-BFA4-43B9-94E2-8DC6F1082834}" type="sibTrans" cxnId="{3D91A300-82A0-4421-9F76-8399652AD1E3}">
      <dgm:prSet/>
      <dgm:spPr/>
      <dgm:t>
        <a:bodyPr/>
        <a:lstStyle/>
        <a:p>
          <a:endParaRPr lang="en-GB"/>
        </a:p>
      </dgm:t>
    </dgm:pt>
    <dgm:pt modelId="{CAEF7958-BC90-4107-A2C6-E3EB1536B0AB}" type="pres">
      <dgm:prSet presAssocID="{DCC321C5-4BE9-4A69-927F-9D45F77B0131}" presName="Name0" presStyleCnt="0">
        <dgm:presLayoutVars>
          <dgm:dir/>
          <dgm:resizeHandles val="exact"/>
        </dgm:presLayoutVars>
      </dgm:prSet>
      <dgm:spPr/>
    </dgm:pt>
    <dgm:pt modelId="{E63B9B67-192A-4C68-9EA1-68CD6CA258FA}" type="pres">
      <dgm:prSet presAssocID="{F95A06A5-1411-411F-93C6-F5A7BD8DA029}" presName="node" presStyleLbl="node1" presStyleIdx="0" presStyleCnt="2">
        <dgm:presLayoutVars>
          <dgm:bulletEnabled val="1"/>
        </dgm:presLayoutVars>
      </dgm:prSet>
      <dgm:spPr/>
    </dgm:pt>
    <dgm:pt modelId="{C9E20CEA-36BE-4FC0-88C1-36850C1FC55D}" type="pres">
      <dgm:prSet presAssocID="{3A502312-60AB-4B8C-9E4E-91DCCAE781A5}" presName="sibTrans" presStyleCnt="0"/>
      <dgm:spPr/>
    </dgm:pt>
    <dgm:pt modelId="{EC28CA59-B284-4FDC-919D-7C9358166DDC}" type="pres">
      <dgm:prSet presAssocID="{B43BFE6E-7C1D-4B55-AF10-A52A6D04A62A}" presName="node" presStyleLbl="node1" presStyleIdx="1" presStyleCnt="2">
        <dgm:presLayoutVars>
          <dgm:bulletEnabled val="1"/>
        </dgm:presLayoutVars>
      </dgm:prSet>
      <dgm:spPr/>
    </dgm:pt>
  </dgm:ptLst>
  <dgm:cxnLst>
    <dgm:cxn modelId="{3D91A300-82A0-4421-9F76-8399652AD1E3}" srcId="{B43BFE6E-7C1D-4B55-AF10-A52A6D04A62A}" destId="{7DEBFC01-0D78-4C40-BBE9-C95EAED1561E}" srcOrd="2" destOrd="0" parTransId="{7B6D8BA3-BB5E-44A0-AAF7-1119B21C2A97}" sibTransId="{F2FD9D8F-BFA4-43B9-94E2-8DC6F1082834}"/>
    <dgm:cxn modelId="{4A16570C-F952-4D29-A4C0-8166ECF0C47D}" type="presOf" srcId="{F95A06A5-1411-411F-93C6-F5A7BD8DA029}" destId="{E63B9B67-192A-4C68-9EA1-68CD6CA258FA}" srcOrd="0" destOrd="0" presId="urn:microsoft.com/office/officeart/2005/8/layout/hList6"/>
    <dgm:cxn modelId="{44F56E30-AA1E-4AFD-9887-01F02E56B3FF}" type="presOf" srcId="{C3134B12-6F40-445C-9508-8DBE26DCFC25}" destId="{E63B9B67-192A-4C68-9EA1-68CD6CA258FA}" srcOrd="0" destOrd="1" presId="urn:microsoft.com/office/officeart/2005/8/layout/hList6"/>
    <dgm:cxn modelId="{36669B3F-4203-4559-A283-21C5B5B0F1FC}" srcId="{F95A06A5-1411-411F-93C6-F5A7BD8DA029}" destId="{3426D0F8-46BB-4246-92BC-57A6CDAEEB5D}" srcOrd="3" destOrd="0" parTransId="{078CA70C-89F7-43CF-923F-4D09AE26FDE8}" sibTransId="{EBF79184-5EBA-4C6F-A5EC-1202AF759E37}"/>
    <dgm:cxn modelId="{3757185F-E1AA-42AF-AA11-894F6447EEDC}" srcId="{F95A06A5-1411-411F-93C6-F5A7BD8DA029}" destId="{A64647AD-16AA-4B7B-B407-AF613421437E}" srcOrd="1" destOrd="0" parTransId="{D5F1E59A-0569-43B8-87EF-5B0DDF6197D9}" sibTransId="{C24769E4-D4EF-49C1-A326-F8DDE5F4C0E3}"/>
    <dgm:cxn modelId="{76B4C16B-3B17-4660-8BFC-F9754DA6C5DD}" type="presOf" srcId="{71ABCFAA-7C0F-4030-9A9C-D1398DE3E17D}" destId="{EC28CA59-B284-4FDC-919D-7C9358166DDC}" srcOrd="0" destOrd="1" presId="urn:microsoft.com/office/officeart/2005/8/layout/hList6"/>
    <dgm:cxn modelId="{AAAA4A54-77B7-46A1-8CD6-1C9C3F0C7831}" type="presOf" srcId="{DCC321C5-4BE9-4A69-927F-9D45F77B0131}" destId="{CAEF7958-BC90-4107-A2C6-E3EB1536B0AB}" srcOrd="0" destOrd="0" presId="urn:microsoft.com/office/officeart/2005/8/layout/hList6"/>
    <dgm:cxn modelId="{EF7D4E7A-310E-4959-BC63-82C28EB931DD}" srcId="{B43BFE6E-7C1D-4B55-AF10-A52A6D04A62A}" destId="{71ABCFAA-7C0F-4030-9A9C-D1398DE3E17D}" srcOrd="0" destOrd="0" parTransId="{8C1135FE-01AD-4FC8-A1E0-2C38CA2BFBC6}" sibTransId="{1C4F6F2E-AF8B-4CE2-AACE-AE0F1E4ABAC1}"/>
    <dgm:cxn modelId="{B4C50A7F-6904-4DF1-B67F-1194EAC66A7D}" type="presOf" srcId="{3426D0F8-46BB-4246-92BC-57A6CDAEEB5D}" destId="{E63B9B67-192A-4C68-9EA1-68CD6CA258FA}" srcOrd="0" destOrd="4" presId="urn:microsoft.com/office/officeart/2005/8/layout/hList6"/>
    <dgm:cxn modelId="{7D3E088D-614F-48E3-B83A-5D019763104F}" srcId="{F95A06A5-1411-411F-93C6-F5A7BD8DA029}" destId="{C3134B12-6F40-445C-9508-8DBE26DCFC25}" srcOrd="0" destOrd="0" parTransId="{6EB42FC1-8B82-44F8-9A0F-3D6CEB00F792}" sibTransId="{2584211D-3C8C-414A-AEE0-0D6EAE9D7303}"/>
    <dgm:cxn modelId="{7BF10197-5FF5-4632-8CA4-D73BBC97F6F5}" srcId="{DCC321C5-4BE9-4A69-927F-9D45F77B0131}" destId="{B43BFE6E-7C1D-4B55-AF10-A52A6D04A62A}" srcOrd="1" destOrd="0" parTransId="{D88AB369-3355-4B24-8416-905CDF2D5880}" sibTransId="{3FE0622F-F0E8-4182-8FF0-B1BE7960998A}"/>
    <dgm:cxn modelId="{7F89D2AD-1AF6-4957-B945-3BAC1E68369D}" type="presOf" srcId="{7DEBFC01-0D78-4C40-BBE9-C95EAED1561E}" destId="{EC28CA59-B284-4FDC-919D-7C9358166DDC}" srcOrd="0" destOrd="3" presId="urn:microsoft.com/office/officeart/2005/8/layout/hList6"/>
    <dgm:cxn modelId="{5C6280CE-5625-47D0-B113-5D0651DD0E3F}" srcId="{F95A06A5-1411-411F-93C6-F5A7BD8DA029}" destId="{0AE13A36-C4DC-41EA-BFE5-4B1059EBD527}" srcOrd="2" destOrd="0" parTransId="{E596F518-A877-4D83-AF3A-C9FA4726D08E}" sibTransId="{76F20EEC-9D1C-4B09-B7D0-149189FE6AFC}"/>
    <dgm:cxn modelId="{1193C5D0-1D29-47BF-87F9-F5AB38B986D2}" type="presOf" srcId="{0AE13A36-C4DC-41EA-BFE5-4B1059EBD527}" destId="{E63B9B67-192A-4C68-9EA1-68CD6CA258FA}" srcOrd="0" destOrd="3" presId="urn:microsoft.com/office/officeart/2005/8/layout/hList6"/>
    <dgm:cxn modelId="{1F39DED2-96AF-4026-87D7-398AD9E84C57}" srcId="{DCC321C5-4BE9-4A69-927F-9D45F77B0131}" destId="{F95A06A5-1411-411F-93C6-F5A7BD8DA029}" srcOrd="0" destOrd="0" parTransId="{20DE0878-0A0D-4EB1-91BC-7BE59A7928E0}" sibTransId="{3A502312-60AB-4B8C-9E4E-91DCCAE781A5}"/>
    <dgm:cxn modelId="{2D8C76D3-C3B1-46D2-99D9-7B6B6FCBCDD3}" type="presOf" srcId="{B43BFE6E-7C1D-4B55-AF10-A52A6D04A62A}" destId="{EC28CA59-B284-4FDC-919D-7C9358166DDC}" srcOrd="0" destOrd="0" presId="urn:microsoft.com/office/officeart/2005/8/layout/hList6"/>
    <dgm:cxn modelId="{CED408E7-FA46-45F6-83AC-EEC2F27E659B}" srcId="{B43BFE6E-7C1D-4B55-AF10-A52A6D04A62A}" destId="{504E505B-3CBF-4211-9BD0-1D6C95B7A5FD}" srcOrd="1" destOrd="0" parTransId="{928FCD24-1C9A-4C76-B06A-7F709CF7B764}" sibTransId="{6F0CC539-EDF8-4EFC-9348-4B7FF1FCEA05}"/>
    <dgm:cxn modelId="{ABC240F0-2E57-48D5-A6E2-194981E83561}" type="presOf" srcId="{504E505B-3CBF-4211-9BD0-1D6C95B7A5FD}" destId="{EC28CA59-B284-4FDC-919D-7C9358166DDC}" srcOrd="0" destOrd="2" presId="urn:microsoft.com/office/officeart/2005/8/layout/hList6"/>
    <dgm:cxn modelId="{C539D9F7-BDA0-41E1-AE33-8A285E5B6421}" type="presOf" srcId="{A64647AD-16AA-4B7B-B407-AF613421437E}" destId="{E63B9B67-192A-4C68-9EA1-68CD6CA258FA}" srcOrd="0" destOrd="2" presId="urn:microsoft.com/office/officeart/2005/8/layout/hList6"/>
    <dgm:cxn modelId="{FD5DBDDD-CAEE-4A34-ADDD-8C2DE07A3C42}" type="presParOf" srcId="{CAEF7958-BC90-4107-A2C6-E3EB1536B0AB}" destId="{E63B9B67-192A-4C68-9EA1-68CD6CA258FA}" srcOrd="0" destOrd="0" presId="urn:microsoft.com/office/officeart/2005/8/layout/hList6"/>
    <dgm:cxn modelId="{D14A83A1-FAAB-4D81-977C-3EAFE00001DA}" type="presParOf" srcId="{CAEF7958-BC90-4107-A2C6-E3EB1536B0AB}" destId="{C9E20CEA-36BE-4FC0-88C1-36850C1FC55D}" srcOrd="1" destOrd="0" presId="urn:microsoft.com/office/officeart/2005/8/layout/hList6"/>
    <dgm:cxn modelId="{22F620AA-08EB-481A-828C-A4BDC9A85A30}" type="presParOf" srcId="{CAEF7958-BC90-4107-A2C6-E3EB1536B0AB}" destId="{EC28CA59-B284-4FDC-919D-7C9358166DDC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2019DE-F2C9-4329-9CF0-27B5BE56374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</dgm:pt>
    <dgm:pt modelId="{0212968E-388D-42A2-B05A-E162517117C4}">
      <dgm:prSet phldrT="[Texto]"/>
      <dgm:spPr/>
      <dgm:t>
        <a:bodyPr/>
        <a:lstStyle/>
        <a:p>
          <a:r>
            <a:rPr lang="pt-PT" dirty="0"/>
            <a:t>Inovação, conhecimento, qualidade, sustentabilidade, empreendedorismo, internacionalização, cooperação e formação.</a:t>
          </a:r>
          <a:endParaRPr lang="en-GB" dirty="0"/>
        </a:p>
      </dgm:t>
    </dgm:pt>
    <dgm:pt modelId="{ED2BAAB3-BB42-4EC3-A359-DB160EAF164D}" type="parTrans" cxnId="{6F535619-5FF3-4ACD-8C4C-EDDAF6C39596}">
      <dgm:prSet/>
      <dgm:spPr/>
      <dgm:t>
        <a:bodyPr/>
        <a:lstStyle/>
        <a:p>
          <a:endParaRPr lang="en-GB"/>
        </a:p>
      </dgm:t>
    </dgm:pt>
    <dgm:pt modelId="{7CC935E9-C2B8-4A45-A38C-1F3BF1767593}" type="sibTrans" cxnId="{6F535619-5FF3-4ACD-8C4C-EDDAF6C39596}">
      <dgm:prSet/>
      <dgm:spPr/>
      <dgm:t>
        <a:bodyPr/>
        <a:lstStyle/>
        <a:p>
          <a:endParaRPr lang="en-GB"/>
        </a:p>
      </dgm:t>
    </dgm:pt>
    <dgm:pt modelId="{1AF4AF5A-ABA2-4909-9544-26EB0C121C3E}">
      <dgm:prSet phldrT="[Texto]"/>
      <dgm:spPr/>
      <dgm:t>
        <a:bodyPr/>
        <a:lstStyle/>
        <a:p>
          <a:r>
            <a:rPr lang="pt-PT" dirty="0"/>
            <a:t>Recursos disponíveis para os fatores estratégicos de competitividade empresarial (o ciclo anterior privilegiou, os grandes investimentos infraestruturais).</a:t>
          </a:r>
          <a:endParaRPr lang="en-GB" dirty="0"/>
        </a:p>
      </dgm:t>
    </dgm:pt>
    <dgm:pt modelId="{D25A5625-DC73-4354-8384-0AF4EF697E7A}" type="parTrans" cxnId="{859FC6B8-4E1F-467B-BF6C-0AFDEB04A4B0}">
      <dgm:prSet/>
      <dgm:spPr/>
      <dgm:t>
        <a:bodyPr/>
        <a:lstStyle/>
        <a:p>
          <a:endParaRPr lang="en-GB"/>
        </a:p>
      </dgm:t>
    </dgm:pt>
    <dgm:pt modelId="{35EC2DAD-4E03-4721-B58D-C765021F1E80}" type="sibTrans" cxnId="{859FC6B8-4E1F-467B-BF6C-0AFDEB04A4B0}">
      <dgm:prSet/>
      <dgm:spPr/>
      <dgm:t>
        <a:bodyPr/>
        <a:lstStyle/>
        <a:p>
          <a:endParaRPr lang="en-GB"/>
        </a:p>
      </dgm:t>
    </dgm:pt>
    <dgm:pt modelId="{9F55A4EA-217F-4A9F-9709-FF4F4BED0DC8}">
      <dgm:prSet phldrT="[Texto]"/>
      <dgm:spPr/>
      <dgm:t>
        <a:bodyPr/>
        <a:lstStyle/>
        <a:p>
          <a:r>
            <a:rPr lang="pt-PT" dirty="0"/>
            <a:t>Redes de cooperação entre PME, e entre estas e não PME.</a:t>
          </a:r>
          <a:endParaRPr lang="en-GB" dirty="0"/>
        </a:p>
      </dgm:t>
    </dgm:pt>
    <dgm:pt modelId="{D7585915-AC1F-4BE4-AE95-9AB53FA31444}" type="parTrans" cxnId="{170BDBC1-6887-46CE-A906-C0AD000DCD57}">
      <dgm:prSet/>
      <dgm:spPr/>
      <dgm:t>
        <a:bodyPr/>
        <a:lstStyle/>
        <a:p>
          <a:endParaRPr lang="en-GB"/>
        </a:p>
      </dgm:t>
    </dgm:pt>
    <dgm:pt modelId="{A209A136-F063-40ED-A586-7A4864C3E67F}" type="sibTrans" cxnId="{170BDBC1-6887-46CE-A906-C0AD000DCD57}">
      <dgm:prSet/>
      <dgm:spPr/>
      <dgm:t>
        <a:bodyPr/>
        <a:lstStyle/>
        <a:p>
          <a:endParaRPr lang="en-GB"/>
        </a:p>
      </dgm:t>
    </dgm:pt>
    <dgm:pt modelId="{53266958-C5F6-444D-9D89-972361968E89}">
      <dgm:prSet phldrT="[Texto]"/>
      <dgm:spPr/>
      <dgm:t>
        <a:bodyPr/>
        <a:lstStyle/>
        <a:p>
          <a:r>
            <a:rPr lang="pt-PT" dirty="0"/>
            <a:t>O CCE defende que a RAM adote ativamente um esforço de cooperação entre as diversas RUP, Macaronésia e lobby junto das diversas regiões e instâncias, nomeadamente EU.</a:t>
          </a:r>
          <a:endParaRPr lang="en-GB" dirty="0"/>
        </a:p>
      </dgm:t>
    </dgm:pt>
    <dgm:pt modelId="{92FF811A-64AE-48A2-B662-85817650E5F1}" type="parTrans" cxnId="{0DF0F655-D712-4FFC-A3ED-F2A713E89183}">
      <dgm:prSet/>
      <dgm:spPr/>
      <dgm:t>
        <a:bodyPr/>
        <a:lstStyle/>
        <a:p>
          <a:endParaRPr lang="en-GB"/>
        </a:p>
      </dgm:t>
    </dgm:pt>
    <dgm:pt modelId="{303CD435-FDC0-4EAC-A366-EC54465B01AA}" type="sibTrans" cxnId="{0DF0F655-D712-4FFC-A3ED-F2A713E89183}">
      <dgm:prSet/>
      <dgm:spPr/>
      <dgm:t>
        <a:bodyPr/>
        <a:lstStyle/>
        <a:p>
          <a:endParaRPr lang="en-GB"/>
        </a:p>
      </dgm:t>
    </dgm:pt>
    <dgm:pt modelId="{E5465EEC-B634-4F84-8B5B-90CFBD7D3D42}" type="pres">
      <dgm:prSet presAssocID="{8E2019DE-F2C9-4329-9CF0-27B5BE56374B}" presName="Name0" presStyleCnt="0">
        <dgm:presLayoutVars>
          <dgm:chMax val="7"/>
          <dgm:chPref val="7"/>
          <dgm:dir/>
        </dgm:presLayoutVars>
      </dgm:prSet>
      <dgm:spPr/>
    </dgm:pt>
    <dgm:pt modelId="{20D9D8E5-9935-4A42-B589-394E2BDA97DF}" type="pres">
      <dgm:prSet presAssocID="{8E2019DE-F2C9-4329-9CF0-27B5BE56374B}" presName="Name1" presStyleCnt="0"/>
      <dgm:spPr/>
    </dgm:pt>
    <dgm:pt modelId="{D0F0D4FC-A08E-48C2-96CC-1D98EFAAE834}" type="pres">
      <dgm:prSet presAssocID="{8E2019DE-F2C9-4329-9CF0-27B5BE56374B}" presName="cycle" presStyleCnt="0"/>
      <dgm:spPr/>
    </dgm:pt>
    <dgm:pt modelId="{D44E8000-330B-4784-879E-AE847075C2B3}" type="pres">
      <dgm:prSet presAssocID="{8E2019DE-F2C9-4329-9CF0-27B5BE56374B}" presName="srcNode" presStyleLbl="node1" presStyleIdx="0" presStyleCnt="4"/>
      <dgm:spPr/>
    </dgm:pt>
    <dgm:pt modelId="{34827AAA-189A-4AAE-8D56-842B52BE2334}" type="pres">
      <dgm:prSet presAssocID="{8E2019DE-F2C9-4329-9CF0-27B5BE56374B}" presName="conn" presStyleLbl="parChTrans1D2" presStyleIdx="0" presStyleCnt="1"/>
      <dgm:spPr/>
    </dgm:pt>
    <dgm:pt modelId="{5E1766A9-289A-4664-8C42-2A53BB1CC784}" type="pres">
      <dgm:prSet presAssocID="{8E2019DE-F2C9-4329-9CF0-27B5BE56374B}" presName="extraNode" presStyleLbl="node1" presStyleIdx="0" presStyleCnt="4"/>
      <dgm:spPr/>
    </dgm:pt>
    <dgm:pt modelId="{1FA45C97-7F68-48C4-B24E-4B09CF6443C5}" type="pres">
      <dgm:prSet presAssocID="{8E2019DE-F2C9-4329-9CF0-27B5BE56374B}" presName="dstNode" presStyleLbl="node1" presStyleIdx="0" presStyleCnt="4"/>
      <dgm:spPr/>
    </dgm:pt>
    <dgm:pt modelId="{705373BB-78DD-4ABB-9671-6EC559D02A9E}" type="pres">
      <dgm:prSet presAssocID="{0212968E-388D-42A2-B05A-E162517117C4}" presName="text_1" presStyleLbl="node1" presStyleIdx="0" presStyleCnt="4" custScaleY="131886">
        <dgm:presLayoutVars>
          <dgm:bulletEnabled val="1"/>
        </dgm:presLayoutVars>
      </dgm:prSet>
      <dgm:spPr/>
    </dgm:pt>
    <dgm:pt modelId="{C3CD9513-767A-4292-96C4-C866076350A4}" type="pres">
      <dgm:prSet presAssocID="{0212968E-388D-42A2-B05A-E162517117C4}" presName="accent_1" presStyleCnt="0"/>
      <dgm:spPr/>
    </dgm:pt>
    <dgm:pt modelId="{FE2F1472-2A83-465C-A3E9-F535118769D6}" type="pres">
      <dgm:prSet presAssocID="{0212968E-388D-42A2-B05A-E162517117C4}" presName="accentRepeatNode" presStyleLbl="solidFgAcc1" presStyleIdx="0" presStyleCnt="4" custScaleX="109880" custScaleY="109406"/>
      <dgm:spPr/>
    </dgm:pt>
    <dgm:pt modelId="{847D8EC3-6E4D-4778-8EC2-8FAB84AA1F8E}" type="pres">
      <dgm:prSet presAssocID="{1AF4AF5A-ABA2-4909-9544-26EB0C121C3E}" presName="text_2" presStyleLbl="node1" presStyleIdx="1" presStyleCnt="4" custScaleY="131886">
        <dgm:presLayoutVars>
          <dgm:bulletEnabled val="1"/>
        </dgm:presLayoutVars>
      </dgm:prSet>
      <dgm:spPr/>
    </dgm:pt>
    <dgm:pt modelId="{A081D874-9DBF-4C63-9FCD-7F8FC0DFE9EE}" type="pres">
      <dgm:prSet presAssocID="{1AF4AF5A-ABA2-4909-9544-26EB0C121C3E}" presName="accent_2" presStyleCnt="0"/>
      <dgm:spPr/>
    </dgm:pt>
    <dgm:pt modelId="{F6305B3E-AEFE-4B07-8F26-F4FF972870C1}" type="pres">
      <dgm:prSet presAssocID="{1AF4AF5A-ABA2-4909-9544-26EB0C121C3E}" presName="accentRepeatNode" presStyleLbl="solidFgAcc1" presStyleIdx="1" presStyleCnt="4" custScaleX="109880" custScaleY="109406"/>
      <dgm:spPr/>
    </dgm:pt>
    <dgm:pt modelId="{384F544A-D40E-47F3-BAA5-0DF9FFAE51C7}" type="pres">
      <dgm:prSet presAssocID="{9F55A4EA-217F-4A9F-9709-FF4F4BED0DC8}" presName="text_3" presStyleLbl="node1" presStyleIdx="2" presStyleCnt="4" custScaleY="131886">
        <dgm:presLayoutVars>
          <dgm:bulletEnabled val="1"/>
        </dgm:presLayoutVars>
      </dgm:prSet>
      <dgm:spPr/>
    </dgm:pt>
    <dgm:pt modelId="{34973CB4-45A8-4137-8823-65FF8A3FA73A}" type="pres">
      <dgm:prSet presAssocID="{9F55A4EA-217F-4A9F-9709-FF4F4BED0DC8}" presName="accent_3" presStyleCnt="0"/>
      <dgm:spPr/>
    </dgm:pt>
    <dgm:pt modelId="{265A3FB9-3491-4679-ABD8-42F672223588}" type="pres">
      <dgm:prSet presAssocID="{9F55A4EA-217F-4A9F-9709-FF4F4BED0DC8}" presName="accentRepeatNode" presStyleLbl="solidFgAcc1" presStyleIdx="2" presStyleCnt="4" custScaleX="109880" custScaleY="109406"/>
      <dgm:spPr/>
    </dgm:pt>
    <dgm:pt modelId="{6D64B7D2-C7D8-429F-A8A1-A3D8A3CB3B5F}" type="pres">
      <dgm:prSet presAssocID="{53266958-C5F6-444D-9D89-972361968E89}" presName="text_4" presStyleLbl="node1" presStyleIdx="3" presStyleCnt="4" custScaleY="131886">
        <dgm:presLayoutVars>
          <dgm:bulletEnabled val="1"/>
        </dgm:presLayoutVars>
      </dgm:prSet>
      <dgm:spPr/>
    </dgm:pt>
    <dgm:pt modelId="{7EFF755C-9590-4B73-A2D1-0C1D437737D3}" type="pres">
      <dgm:prSet presAssocID="{53266958-C5F6-444D-9D89-972361968E89}" presName="accent_4" presStyleCnt="0"/>
      <dgm:spPr/>
    </dgm:pt>
    <dgm:pt modelId="{967D28EF-3BD4-4132-A5ED-77B2713465A2}" type="pres">
      <dgm:prSet presAssocID="{53266958-C5F6-444D-9D89-972361968E89}" presName="accentRepeatNode" presStyleLbl="solidFgAcc1" presStyleIdx="3" presStyleCnt="4" custScaleX="109880" custScaleY="109406"/>
      <dgm:spPr/>
    </dgm:pt>
  </dgm:ptLst>
  <dgm:cxnLst>
    <dgm:cxn modelId="{F69C2C06-5AEE-43B1-B961-DCA69A29BEAF}" type="presOf" srcId="{53266958-C5F6-444D-9D89-972361968E89}" destId="{6D64B7D2-C7D8-429F-A8A1-A3D8A3CB3B5F}" srcOrd="0" destOrd="0" presId="urn:microsoft.com/office/officeart/2008/layout/VerticalCurvedList"/>
    <dgm:cxn modelId="{6F535619-5FF3-4ACD-8C4C-EDDAF6C39596}" srcId="{8E2019DE-F2C9-4329-9CF0-27B5BE56374B}" destId="{0212968E-388D-42A2-B05A-E162517117C4}" srcOrd="0" destOrd="0" parTransId="{ED2BAAB3-BB42-4EC3-A359-DB160EAF164D}" sibTransId="{7CC935E9-C2B8-4A45-A38C-1F3BF1767593}"/>
    <dgm:cxn modelId="{DD69FD66-41FF-4490-B9FA-F65DCD5320D7}" type="presOf" srcId="{8E2019DE-F2C9-4329-9CF0-27B5BE56374B}" destId="{E5465EEC-B634-4F84-8B5B-90CFBD7D3D42}" srcOrd="0" destOrd="0" presId="urn:microsoft.com/office/officeart/2008/layout/VerticalCurvedList"/>
    <dgm:cxn modelId="{0DF0F655-D712-4FFC-A3ED-F2A713E89183}" srcId="{8E2019DE-F2C9-4329-9CF0-27B5BE56374B}" destId="{53266958-C5F6-444D-9D89-972361968E89}" srcOrd="3" destOrd="0" parTransId="{92FF811A-64AE-48A2-B662-85817650E5F1}" sibTransId="{303CD435-FDC0-4EAC-A366-EC54465B01AA}"/>
    <dgm:cxn modelId="{859FC6B8-4E1F-467B-BF6C-0AFDEB04A4B0}" srcId="{8E2019DE-F2C9-4329-9CF0-27B5BE56374B}" destId="{1AF4AF5A-ABA2-4909-9544-26EB0C121C3E}" srcOrd="1" destOrd="0" parTransId="{D25A5625-DC73-4354-8384-0AF4EF697E7A}" sibTransId="{35EC2DAD-4E03-4721-B58D-C765021F1E80}"/>
    <dgm:cxn modelId="{170BDBC1-6887-46CE-A906-C0AD000DCD57}" srcId="{8E2019DE-F2C9-4329-9CF0-27B5BE56374B}" destId="{9F55A4EA-217F-4A9F-9709-FF4F4BED0DC8}" srcOrd="2" destOrd="0" parTransId="{D7585915-AC1F-4BE4-AE95-9AB53FA31444}" sibTransId="{A209A136-F063-40ED-A586-7A4864C3E67F}"/>
    <dgm:cxn modelId="{5B0707C7-19AF-4A00-BF11-D7CCF768C19C}" type="presOf" srcId="{0212968E-388D-42A2-B05A-E162517117C4}" destId="{705373BB-78DD-4ABB-9671-6EC559D02A9E}" srcOrd="0" destOrd="0" presId="urn:microsoft.com/office/officeart/2008/layout/VerticalCurvedList"/>
    <dgm:cxn modelId="{B44080D2-576B-4661-9817-DE74574E51D8}" type="presOf" srcId="{9F55A4EA-217F-4A9F-9709-FF4F4BED0DC8}" destId="{384F544A-D40E-47F3-BAA5-0DF9FFAE51C7}" srcOrd="0" destOrd="0" presId="urn:microsoft.com/office/officeart/2008/layout/VerticalCurvedList"/>
    <dgm:cxn modelId="{F70F62E2-23EC-4104-90D0-28310C0E0CD8}" type="presOf" srcId="{1AF4AF5A-ABA2-4909-9544-26EB0C121C3E}" destId="{847D8EC3-6E4D-4778-8EC2-8FAB84AA1F8E}" srcOrd="0" destOrd="0" presId="urn:microsoft.com/office/officeart/2008/layout/VerticalCurvedList"/>
    <dgm:cxn modelId="{A41896F3-FD8C-4FD6-B3FD-F0E5466B9649}" type="presOf" srcId="{7CC935E9-C2B8-4A45-A38C-1F3BF1767593}" destId="{34827AAA-189A-4AAE-8D56-842B52BE2334}" srcOrd="0" destOrd="0" presId="urn:microsoft.com/office/officeart/2008/layout/VerticalCurvedList"/>
    <dgm:cxn modelId="{51A7D802-D7B3-4FC6-AFCC-B940BDF520F4}" type="presParOf" srcId="{E5465EEC-B634-4F84-8B5B-90CFBD7D3D42}" destId="{20D9D8E5-9935-4A42-B589-394E2BDA97DF}" srcOrd="0" destOrd="0" presId="urn:microsoft.com/office/officeart/2008/layout/VerticalCurvedList"/>
    <dgm:cxn modelId="{B207744D-E592-4E65-8696-088361002C2B}" type="presParOf" srcId="{20D9D8E5-9935-4A42-B589-394E2BDA97DF}" destId="{D0F0D4FC-A08E-48C2-96CC-1D98EFAAE834}" srcOrd="0" destOrd="0" presId="urn:microsoft.com/office/officeart/2008/layout/VerticalCurvedList"/>
    <dgm:cxn modelId="{0EDE65D0-190E-4960-8EF4-74D93A7C5646}" type="presParOf" srcId="{D0F0D4FC-A08E-48C2-96CC-1D98EFAAE834}" destId="{D44E8000-330B-4784-879E-AE847075C2B3}" srcOrd="0" destOrd="0" presId="urn:microsoft.com/office/officeart/2008/layout/VerticalCurvedList"/>
    <dgm:cxn modelId="{03DD8D52-C898-4E4C-A3A0-7DA23D084E22}" type="presParOf" srcId="{D0F0D4FC-A08E-48C2-96CC-1D98EFAAE834}" destId="{34827AAA-189A-4AAE-8D56-842B52BE2334}" srcOrd="1" destOrd="0" presId="urn:microsoft.com/office/officeart/2008/layout/VerticalCurvedList"/>
    <dgm:cxn modelId="{85DB1C17-ED9A-4C5D-B57B-E9A7C6C1919F}" type="presParOf" srcId="{D0F0D4FC-A08E-48C2-96CC-1D98EFAAE834}" destId="{5E1766A9-289A-4664-8C42-2A53BB1CC784}" srcOrd="2" destOrd="0" presId="urn:microsoft.com/office/officeart/2008/layout/VerticalCurvedList"/>
    <dgm:cxn modelId="{C1E03EAD-6432-4362-9C2F-69E125C4FDB2}" type="presParOf" srcId="{D0F0D4FC-A08E-48C2-96CC-1D98EFAAE834}" destId="{1FA45C97-7F68-48C4-B24E-4B09CF6443C5}" srcOrd="3" destOrd="0" presId="urn:microsoft.com/office/officeart/2008/layout/VerticalCurvedList"/>
    <dgm:cxn modelId="{C6243433-7FE4-4BBB-BF0C-3D61FBA589C2}" type="presParOf" srcId="{20D9D8E5-9935-4A42-B589-394E2BDA97DF}" destId="{705373BB-78DD-4ABB-9671-6EC559D02A9E}" srcOrd="1" destOrd="0" presId="urn:microsoft.com/office/officeart/2008/layout/VerticalCurvedList"/>
    <dgm:cxn modelId="{08F366CB-24FC-4FE4-8728-912BC172277E}" type="presParOf" srcId="{20D9D8E5-9935-4A42-B589-394E2BDA97DF}" destId="{C3CD9513-767A-4292-96C4-C866076350A4}" srcOrd="2" destOrd="0" presId="urn:microsoft.com/office/officeart/2008/layout/VerticalCurvedList"/>
    <dgm:cxn modelId="{BF077861-1EF4-4932-921D-86A2B227F275}" type="presParOf" srcId="{C3CD9513-767A-4292-96C4-C866076350A4}" destId="{FE2F1472-2A83-465C-A3E9-F535118769D6}" srcOrd="0" destOrd="0" presId="urn:microsoft.com/office/officeart/2008/layout/VerticalCurvedList"/>
    <dgm:cxn modelId="{6C814A92-AA2E-4139-894E-35AF910DC486}" type="presParOf" srcId="{20D9D8E5-9935-4A42-B589-394E2BDA97DF}" destId="{847D8EC3-6E4D-4778-8EC2-8FAB84AA1F8E}" srcOrd="3" destOrd="0" presId="urn:microsoft.com/office/officeart/2008/layout/VerticalCurvedList"/>
    <dgm:cxn modelId="{1961B1B7-B326-4856-A29B-7BFE12B9364D}" type="presParOf" srcId="{20D9D8E5-9935-4A42-B589-394E2BDA97DF}" destId="{A081D874-9DBF-4C63-9FCD-7F8FC0DFE9EE}" srcOrd="4" destOrd="0" presId="urn:microsoft.com/office/officeart/2008/layout/VerticalCurvedList"/>
    <dgm:cxn modelId="{4BA7512E-E7EE-4B63-8735-9DFDFE74ACA9}" type="presParOf" srcId="{A081D874-9DBF-4C63-9FCD-7F8FC0DFE9EE}" destId="{F6305B3E-AEFE-4B07-8F26-F4FF972870C1}" srcOrd="0" destOrd="0" presId="urn:microsoft.com/office/officeart/2008/layout/VerticalCurvedList"/>
    <dgm:cxn modelId="{DF87EC14-4751-4779-8913-DE44F038E54F}" type="presParOf" srcId="{20D9D8E5-9935-4A42-B589-394E2BDA97DF}" destId="{384F544A-D40E-47F3-BAA5-0DF9FFAE51C7}" srcOrd="5" destOrd="0" presId="urn:microsoft.com/office/officeart/2008/layout/VerticalCurvedList"/>
    <dgm:cxn modelId="{7E3F195E-C846-43E2-9A93-3574AC0EA5B2}" type="presParOf" srcId="{20D9D8E5-9935-4A42-B589-394E2BDA97DF}" destId="{34973CB4-45A8-4137-8823-65FF8A3FA73A}" srcOrd="6" destOrd="0" presId="urn:microsoft.com/office/officeart/2008/layout/VerticalCurvedList"/>
    <dgm:cxn modelId="{60A01D76-DAEF-4EC7-BDA5-573C333A1F18}" type="presParOf" srcId="{34973CB4-45A8-4137-8823-65FF8A3FA73A}" destId="{265A3FB9-3491-4679-ABD8-42F672223588}" srcOrd="0" destOrd="0" presId="urn:microsoft.com/office/officeart/2008/layout/VerticalCurvedList"/>
    <dgm:cxn modelId="{DF09FC01-5D49-4BC4-9618-87D2E9131982}" type="presParOf" srcId="{20D9D8E5-9935-4A42-B589-394E2BDA97DF}" destId="{6D64B7D2-C7D8-429F-A8A1-A3D8A3CB3B5F}" srcOrd="7" destOrd="0" presId="urn:microsoft.com/office/officeart/2008/layout/VerticalCurvedList"/>
    <dgm:cxn modelId="{F2DE3860-7122-4CB4-B87D-7405B58DDF3B}" type="presParOf" srcId="{20D9D8E5-9935-4A42-B589-394E2BDA97DF}" destId="{7EFF755C-9590-4B73-A2D1-0C1D437737D3}" srcOrd="8" destOrd="0" presId="urn:microsoft.com/office/officeart/2008/layout/VerticalCurvedList"/>
    <dgm:cxn modelId="{9FF093B3-5F67-4650-A135-2A22BD0AA249}" type="presParOf" srcId="{7EFF755C-9590-4B73-A2D1-0C1D437737D3}" destId="{967D28EF-3BD4-4132-A5ED-77B2713465A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B9B67-192A-4C68-9EA1-68CD6CA258FA}">
      <dsp:nvSpPr>
        <dsp:cNvPr id="0" name=""/>
        <dsp:cNvSpPr/>
      </dsp:nvSpPr>
      <dsp:spPr>
        <a:xfrm rot="16200000">
          <a:off x="-81586" y="85895"/>
          <a:ext cx="4317064" cy="4145273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857" bIns="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000" u="sng" kern="1200" dirty="0"/>
            <a:t>Desconhecemos</a:t>
          </a:r>
          <a:endParaRPr lang="en-GB" sz="3000" u="sng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Envelope Financeiro Afeto à R.A.M.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Regulamentos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Prioridades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Programação</a:t>
          </a:r>
          <a:endParaRPr lang="en-GB" sz="2300" kern="1200" dirty="0"/>
        </a:p>
      </dsp:txBody>
      <dsp:txXfrm rot="5400000">
        <a:off x="4310" y="863412"/>
        <a:ext cx="4145273" cy="2590238"/>
      </dsp:txXfrm>
    </dsp:sp>
    <dsp:sp modelId="{EC28CA59-B284-4FDC-919D-7C9358166DDC}">
      <dsp:nvSpPr>
        <dsp:cNvPr id="0" name=""/>
        <dsp:cNvSpPr/>
      </dsp:nvSpPr>
      <dsp:spPr>
        <a:xfrm rot="16200000">
          <a:off x="4374582" y="85895"/>
          <a:ext cx="4317064" cy="4145273"/>
        </a:xfrm>
        <a:prstGeom prst="flowChartManualOperati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857" bIns="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000" u="sng" kern="1200" dirty="0"/>
            <a:t>Conhecemos</a:t>
          </a:r>
          <a:endParaRPr lang="en-GB" sz="3000" u="sng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Fundos Europeus reforçados até 2029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Prioridades estratégicas e eixos de intervenção da UE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2300" kern="1200" dirty="0"/>
            <a:t>Envelope financeiro Nacional</a:t>
          </a:r>
          <a:endParaRPr lang="en-GB" sz="2300" kern="1200" dirty="0"/>
        </a:p>
      </dsp:txBody>
      <dsp:txXfrm rot="5400000">
        <a:off x="4460478" y="863412"/>
        <a:ext cx="4145273" cy="25902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27AAA-189A-4AAE-8D56-842B52BE2334}">
      <dsp:nvSpPr>
        <dsp:cNvPr id="0" name=""/>
        <dsp:cNvSpPr/>
      </dsp:nvSpPr>
      <dsp:spPr>
        <a:xfrm>
          <a:off x="-4776322" y="-734067"/>
          <a:ext cx="5704575" cy="5704575"/>
        </a:xfrm>
        <a:prstGeom prst="blockArc">
          <a:avLst>
            <a:gd name="adj1" fmla="val 18900000"/>
            <a:gd name="adj2" fmla="val 2700000"/>
            <a:gd name="adj3" fmla="val 379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373BB-78DD-4ABB-9671-6EC559D02A9E}">
      <dsp:nvSpPr>
        <dsp:cNvPr id="0" name=""/>
        <dsp:cNvSpPr/>
      </dsp:nvSpPr>
      <dsp:spPr>
        <a:xfrm>
          <a:off x="492379" y="221791"/>
          <a:ext cx="5870145" cy="85954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31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kern="1200" dirty="0"/>
            <a:t>Inovação, conhecimento, qualidade, sustentabilidade, empreendedorismo, internacionalização, cooperação e formação.</a:t>
          </a:r>
          <a:endParaRPr lang="en-GB" sz="1600" kern="1200" dirty="0"/>
        </a:p>
      </dsp:txBody>
      <dsp:txXfrm>
        <a:off x="492379" y="221791"/>
        <a:ext cx="5870145" cy="859545"/>
      </dsp:txXfrm>
    </dsp:sp>
    <dsp:sp modelId="{FE2F1472-2A83-465C-A3E9-F535118769D6}">
      <dsp:nvSpPr>
        <dsp:cNvPr id="0" name=""/>
        <dsp:cNvSpPr/>
      </dsp:nvSpPr>
      <dsp:spPr>
        <a:xfrm>
          <a:off x="44801" y="205916"/>
          <a:ext cx="895156" cy="8912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7D8EC3-6E4D-4778-8EC2-8FAB84AA1F8E}">
      <dsp:nvSpPr>
        <dsp:cNvPr id="0" name=""/>
        <dsp:cNvSpPr/>
      </dsp:nvSpPr>
      <dsp:spPr>
        <a:xfrm>
          <a:off x="866033" y="1199561"/>
          <a:ext cx="5496491" cy="859545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31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Recursos disponíveis para os fatores estratégicos de competitividade empresarial (o ciclo anterior privilegiou, os grandes investimentos infraestruturais).</a:t>
          </a:r>
          <a:endParaRPr lang="en-GB" sz="1500" kern="1200" dirty="0"/>
        </a:p>
      </dsp:txBody>
      <dsp:txXfrm>
        <a:off x="866033" y="1199561"/>
        <a:ext cx="5496491" cy="859545"/>
      </dsp:txXfrm>
    </dsp:sp>
    <dsp:sp modelId="{F6305B3E-AEFE-4B07-8F26-F4FF972870C1}">
      <dsp:nvSpPr>
        <dsp:cNvPr id="0" name=""/>
        <dsp:cNvSpPr/>
      </dsp:nvSpPr>
      <dsp:spPr>
        <a:xfrm>
          <a:off x="418455" y="1183687"/>
          <a:ext cx="895156" cy="8912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4F544A-D40E-47F3-BAA5-0DF9FFAE51C7}">
      <dsp:nvSpPr>
        <dsp:cNvPr id="0" name=""/>
        <dsp:cNvSpPr/>
      </dsp:nvSpPr>
      <dsp:spPr>
        <a:xfrm>
          <a:off x="866033" y="2177332"/>
          <a:ext cx="5496491" cy="859545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31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Redes de cooperação entre PME, e entre estas e não PME.</a:t>
          </a:r>
          <a:endParaRPr lang="en-GB" sz="1500" kern="1200" dirty="0"/>
        </a:p>
      </dsp:txBody>
      <dsp:txXfrm>
        <a:off x="866033" y="2177332"/>
        <a:ext cx="5496491" cy="859545"/>
      </dsp:txXfrm>
    </dsp:sp>
    <dsp:sp modelId="{265A3FB9-3491-4679-ABD8-42F672223588}">
      <dsp:nvSpPr>
        <dsp:cNvPr id="0" name=""/>
        <dsp:cNvSpPr/>
      </dsp:nvSpPr>
      <dsp:spPr>
        <a:xfrm>
          <a:off x="418455" y="2161457"/>
          <a:ext cx="895156" cy="8912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64B7D2-C7D8-429F-A8A1-A3D8A3CB3B5F}">
      <dsp:nvSpPr>
        <dsp:cNvPr id="0" name=""/>
        <dsp:cNvSpPr/>
      </dsp:nvSpPr>
      <dsp:spPr>
        <a:xfrm>
          <a:off x="492379" y="3155102"/>
          <a:ext cx="5870145" cy="85954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31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500" kern="1200" dirty="0"/>
            <a:t>O CCE defende que a RAM adote ativamente um esforço de cooperação entre as diversas RUP, Macaronésia e lobby junto das diversas regiões e instâncias, nomeadamente EU.</a:t>
          </a:r>
          <a:endParaRPr lang="en-GB" sz="1500" kern="1200" dirty="0"/>
        </a:p>
      </dsp:txBody>
      <dsp:txXfrm>
        <a:off x="492379" y="3155102"/>
        <a:ext cx="5870145" cy="859545"/>
      </dsp:txXfrm>
    </dsp:sp>
    <dsp:sp modelId="{967D28EF-3BD4-4132-A5ED-77B2713465A2}">
      <dsp:nvSpPr>
        <dsp:cNvPr id="0" name=""/>
        <dsp:cNvSpPr/>
      </dsp:nvSpPr>
      <dsp:spPr>
        <a:xfrm>
          <a:off x="44801" y="3139228"/>
          <a:ext cx="895156" cy="8912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8B888-6EB1-4BA5-82DF-C531EB36A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0B5AC2-A4AC-4FFE-93AE-A3C576352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E53A975-A44E-49B1-9119-C181C8F23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00706-CB0E-40BD-B68C-29DF76E0B6DD}" type="datetime1">
              <a:rPr lang="pt-PT" smtClean="0"/>
              <a:t>13/11/2020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A4CDC5C-6AC1-45CA-9553-E980FFE8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2A53F42-7B27-4369-8C45-72BAA869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42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0F7221-6FDA-4819-A1C8-7BD6D04D0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9AA009C-9524-4C09-8277-DED261A7E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5F4197-4322-4964-9D5E-32400BC0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AA48-1F05-4756-8090-E340C4BDAF9F}" type="datetime1">
              <a:rPr lang="pt-PT" smtClean="0"/>
              <a:t>13/11/2020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86E1025-1F7D-4435-8361-CE5A1E8F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BF48797-F058-4D54-8866-D393B4C8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751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FC13C7B-CB57-48E4-9BA2-53D11811BF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6FE6C178-08F7-42D2-AED6-8A9FD10A3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C0F59F0-4595-4489-8D9F-13E8229CC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A53B-59F3-4DF8-B137-BE336EA4DF75}" type="datetime1">
              <a:rPr lang="pt-PT" smtClean="0"/>
              <a:t>13/11/2020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60FCB6E-F935-4106-90FB-54EF05C1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B8566D0-3C4E-4D10-BEDA-F63AC00E2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7776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BC062-BF0D-44AF-BCE4-570571788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33E8788-1DCA-4944-BD30-36DF10A55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B3039DE-A1C8-4901-B4E1-511B047BB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86D3-40C0-48B2-872E-0DA6099FC0C7}" type="datetime1">
              <a:rPr lang="pt-PT" smtClean="0"/>
              <a:t>13/11/2020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B214C9F-3383-4C21-B4B2-4836529A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131470B-5F25-4E08-AF12-54F717E8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408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377106-A066-4F41-A9F8-FCA289CC7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9B8D987-1344-4F1C-A64B-E06309B4A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F6706D7-9E1A-4FF8-A81B-BEA6A1D92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56078-D641-4BC4-8B09-6BCE39AD2E53}" type="datetime1">
              <a:rPr lang="pt-PT" smtClean="0"/>
              <a:t>13/11/2020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B1A7B27-80B8-41A5-9EF9-6A3F6558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1A8BD7D-D0B4-4792-8FBF-B509E6FE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259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6BEDE-498E-4302-8F9E-8DDF3CF77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B5823E7-D671-47BE-9771-BAEB45F255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8E920D6A-6FD6-4A0D-BE01-15C8D8979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1B269CD-E957-45CF-8FE5-4855514EA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FF8E3-5BA2-4F25-B626-B6BE646F6EBA}" type="datetime1">
              <a:rPr lang="pt-PT" smtClean="0"/>
              <a:t>13/11/2020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CCE3F41-86BE-404E-A7BA-48A4F651A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60C250E-70AC-4954-9850-099F09360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329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E8428A-4B53-4B33-9F80-0B71798CF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30CF5A3-9A84-4FFC-9E37-8A56C91C0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106382E-DB88-4C6F-A7B1-1886E0E92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9A595215-0B5F-49EE-AA93-D5B8B603A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39D18A11-A9E5-4939-91D6-302AF2A1C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704FD7EE-025F-43D6-BE20-E08045F25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307D2-C23E-4190-A924-65AC79FBD71A}" type="datetime1">
              <a:rPr lang="pt-PT" smtClean="0"/>
              <a:t>13/11/2020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FFBC40D-712A-473E-A94D-E4A5AE1AE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BC173DE-8E84-4F21-B189-25FFB175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721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8D4A5-3D16-4CB4-A407-CC88A85F2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AB4CA38-3B63-476E-BDBC-04C96E492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2479-FE00-4DB4-B57A-3B6604C58D7B}" type="datetime1">
              <a:rPr lang="pt-PT" smtClean="0"/>
              <a:t>13/11/2020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3A035BDB-2764-496C-8B78-92B67FFB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524BD3B-AB4D-41E8-B135-EA28DB30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9580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3ADF0FC-920A-470F-BED8-EFD6C7B71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0133-C023-4D29-B72C-D3344A46C442}" type="datetime1">
              <a:rPr lang="pt-PT" smtClean="0"/>
              <a:t>13/11/2020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C177283-16DA-419E-B391-EFE4C56B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516DEA0-C38C-4F37-87B7-CEEADDBC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209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2F9D09-FBBA-4EE0-84D5-9267358B1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EFA8579-337F-4E51-B01F-8AABC0B59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D8E2ADA-0BDA-450B-881C-C0A59F255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9872073-E0B0-4CCE-BA72-439EB876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A68B-56F0-4A23-A1B8-E143EE3CE269}" type="datetime1">
              <a:rPr lang="pt-PT" smtClean="0"/>
              <a:t>13/11/2020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CFD06D0-59F5-4D8C-A280-28F3BC2B1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6D950DC-6478-469C-BBA1-76A4C5797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956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553A5B-926A-4743-9D8C-6C70A1B76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C07A814-105B-469C-AF11-22E967A4D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1CFBBF3-8FA2-4F94-A2FF-BDBC8CADD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9A4E249-5C98-4941-9AF3-B75CAAB3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EF11-512F-47F2-A950-6B5E850EDD71}" type="datetime1">
              <a:rPr lang="pt-PT" smtClean="0"/>
              <a:t>13/11/2020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F0C980C-0681-4926-A0EE-A3EED2F28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E88F23D-2BC3-44DC-98D9-04A2CD1F3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115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27913979-31D8-415D-B1E1-193C0244A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DFD7976-1276-45AE-A6AC-54E653EDC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9A6292A-3E2C-4699-BD18-2FD640B5D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0B2B9-F15C-492D-BB3C-27A89FED5D67}" type="datetime1">
              <a:rPr lang="pt-PT" smtClean="0"/>
              <a:t>13/11/2020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19D69A5-AF77-4ABA-8ACD-536E02FD4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8BCDD67-76EF-41CD-9873-F3698B1F3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300D1-702C-49C1-9F2B-018AA1CE499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433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12" Type="http://schemas.openxmlformats.org/officeDocument/2006/relationships/image" Target="../media/image9.svg"/><Relationship Id="rId2" Type="http://schemas.openxmlformats.org/officeDocument/2006/relationships/image" Target="../media/image3.png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8.png"/><Relationship Id="rId5" Type="http://schemas.openxmlformats.org/officeDocument/2006/relationships/diagramLayout" Target="../diagrams/layout2.xml"/><Relationship Id="rId15" Type="http://schemas.openxmlformats.org/officeDocument/2006/relationships/image" Target="../media/image12.png"/><Relationship Id="rId10" Type="http://schemas.openxmlformats.org/officeDocument/2006/relationships/image" Target="../media/image7.svg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Relationship Id="rId14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1000" t="14000" r="58000" b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DE4F57F-4787-4646-8AEE-6F30C2A9B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2928" y="1455684"/>
            <a:ext cx="9201383" cy="2308328"/>
          </a:xfrm>
        </p:spPr>
        <p:txBody>
          <a:bodyPr>
            <a:noAutofit/>
          </a:bodyPr>
          <a:lstStyle/>
          <a:p>
            <a:pPr algn="r"/>
            <a:r>
              <a:rPr lang="pt-PT" sz="8800" dirty="0">
                <a:ln w="0"/>
                <a:solidFill>
                  <a:schemeClr val="accent1">
                    <a:lumMod val="75000"/>
                  </a:schemeClr>
                </a:solidFill>
                <a:latin typeface="+mn-lt"/>
              </a:rPr>
              <a:t>Incentivos e Auxílios à Economia</a:t>
            </a:r>
            <a:endParaRPr lang="en-GB" sz="8800" dirty="0">
              <a:ln w="0"/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0300D1-702C-49C1-9F2B-018AA1CE4993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BE7BF92-3AEB-4ED0-9ABB-624F008803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5388" y="5318465"/>
            <a:ext cx="2321483" cy="59669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64BFFA4F-BF73-41FF-9696-E12A8E0393F7}"/>
              </a:ext>
            </a:extLst>
          </p:cNvPr>
          <p:cNvSpPr txBox="1"/>
          <p:nvPr/>
        </p:nvSpPr>
        <p:spPr>
          <a:xfrm>
            <a:off x="2994867" y="4205204"/>
            <a:ext cx="9197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solidFill>
                  <a:schemeClr val="accent1">
                    <a:lumMod val="75000"/>
                  </a:schemeClr>
                </a:solidFill>
              </a:rPr>
              <a:t>Conselho Consultivo de Economia da Madeira, 17 de Novembro de 2020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317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10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4244852" y="1779268"/>
            <a:ext cx="741021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Reestruturação do Incentivo Extraordinário à Retoma Progressiva da Atividade (“</a:t>
            </a:r>
            <a:r>
              <a:rPr lang="pt-PT" b="1" dirty="0" err="1"/>
              <a:t>Lay-Off</a:t>
            </a:r>
            <a:r>
              <a:rPr lang="pt-PT" b="1" dirty="0"/>
              <a:t> atual”). </a:t>
            </a:r>
          </a:p>
          <a:p>
            <a:pPr algn="just"/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Isentar temporariamente </a:t>
            </a:r>
            <a:r>
              <a:rPr lang="pt-PT" dirty="0"/>
              <a:t>as sociedades comprovadamente afetadas pela Pandemia a </a:t>
            </a:r>
            <a:r>
              <a:rPr lang="pt-PT" b="1" dirty="0"/>
              <a:t>contribuir com a parte patronal para com a Segurança Social.</a:t>
            </a:r>
          </a:p>
          <a:p>
            <a:pPr algn="just"/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Para a não exclusão </a:t>
            </a:r>
            <a:r>
              <a:rPr lang="pt-PT" dirty="0"/>
              <a:t>do acesso das empresas da R.A.M., a </a:t>
            </a:r>
            <a:r>
              <a:rPr lang="pt-PT" b="1" dirty="0"/>
              <a:t>instrumentos de apoio a criar</a:t>
            </a:r>
            <a:r>
              <a:rPr lang="pt-PT" dirty="0"/>
              <a:t>, mesmo que já tenham beneficiado previamente de apoios no âmbito da Covid19. 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Passar a contemplar para a R.A.M., os apoios para a </a:t>
            </a:r>
            <a:r>
              <a:rPr lang="pt-PT" b="1" dirty="0"/>
              <a:t>formação profissional</a:t>
            </a:r>
            <a:r>
              <a:rPr lang="pt-PT" dirty="0"/>
              <a:t> e para medidas de </a:t>
            </a:r>
            <a:r>
              <a:rPr lang="pt-PT" b="1" dirty="0"/>
              <a:t>manutenção e/ou criação de emprego para as empresas e trabalhadores da R.A.M..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u="sng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4093837" y="2184019"/>
            <a:ext cx="0" cy="35136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160552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160552"/>
            <a:ext cx="2820676" cy="13849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Sensibilização ao Governo da República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82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11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2098886"/>
            <a:ext cx="90350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8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03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12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4177747" y="1767018"/>
            <a:ext cx="74773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Passada a Pandemia </a:t>
            </a:r>
            <a:r>
              <a:rPr lang="pt-PT" dirty="0"/>
              <a:t>os sistemas de incentivos devem privilegiar a atribuição mista de subsídio reembolsável e não reembolsável</a:t>
            </a:r>
            <a:r>
              <a:rPr lang="pt-PT" b="1" dirty="0"/>
              <a:t>.</a:t>
            </a:r>
          </a:p>
          <a:p>
            <a:pPr algn="just"/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Continuar a manter o sistema de subsídios ao </a:t>
            </a:r>
            <a:r>
              <a:rPr lang="pt-PT" b="1" dirty="0"/>
              <a:t>Funcionamento </a:t>
            </a:r>
            <a:r>
              <a:rPr lang="pt-PT" dirty="0"/>
              <a:t>para apoiar, </a:t>
            </a:r>
            <a:r>
              <a:rPr lang="pt-PT" b="1" dirty="0"/>
              <a:t>os gastos correntes empresariais, alargando o âmbito para as PME e para as Não PME.</a:t>
            </a:r>
          </a:p>
          <a:p>
            <a:pPr algn="just"/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Continuar a </a:t>
            </a:r>
            <a:r>
              <a:rPr lang="pt-PT" b="1" dirty="0"/>
              <a:t>apoiar o custo de transporte de expedição de mercadorias</a:t>
            </a:r>
            <a:r>
              <a:rPr lang="pt-PT" dirty="0"/>
              <a:t> para as empresas industriais</a:t>
            </a:r>
            <a:r>
              <a:rPr lang="pt-PT" b="1" dirty="0"/>
              <a:t>, para fora da R.A.M. e até ao Estado Membro</a:t>
            </a:r>
            <a:r>
              <a:rPr lang="pt-PT" dirty="0"/>
              <a:t> e o custo de transporte para a </a:t>
            </a:r>
            <a:r>
              <a:rPr lang="pt-PT" b="1" dirty="0"/>
              <a:t>entrada das matérias-primas </a:t>
            </a:r>
            <a:r>
              <a:rPr lang="pt-PT" dirty="0"/>
              <a:t>e subsidiárias. 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Apoiar os custos de transporte </a:t>
            </a:r>
            <a:r>
              <a:rPr lang="pt-PT" dirty="0"/>
              <a:t>com a expedição de mercadorias e produtos para as </a:t>
            </a:r>
            <a:r>
              <a:rPr lang="pt-PT" b="1" dirty="0"/>
              <a:t>PME em função de determinados CAE na área do comércio.</a:t>
            </a:r>
            <a:endParaRPr lang="pt-PT" b="1" u="sng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4001559" y="2033017"/>
            <a:ext cx="0" cy="37043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70322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580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13</a:t>
            </a:fld>
            <a:endParaRPr lang="pt-PT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691181" y="1997839"/>
            <a:ext cx="808259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A compensação aos sobrecustos com a expedição de mercadorias </a:t>
            </a:r>
            <a:r>
              <a:rPr lang="pt-PT" dirty="0"/>
              <a:t>deverá estar consagrada para um horizonte temporal </a:t>
            </a:r>
            <a:r>
              <a:rPr lang="pt-PT" b="1" dirty="0"/>
              <a:t>nunca inferior a 4 anos.</a:t>
            </a:r>
          </a:p>
          <a:p>
            <a:pPr algn="just"/>
            <a:endParaRPr lang="pt-PT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Apoios públicos à </a:t>
            </a:r>
            <a:r>
              <a:rPr lang="pt-PT" b="1" dirty="0"/>
              <a:t>realização de investimentos</a:t>
            </a:r>
            <a:r>
              <a:rPr lang="pt-PT" dirty="0"/>
              <a:t>, com componente de </a:t>
            </a:r>
            <a:r>
              <a:rPr lang="pt-PT" b="1" dirty="0"/>
              <a:t>subsídio reembolsável e não reembolsável</a:t>
            </a:r>
            <a:r>
              <a:rPr lang="pt-PT" dirty="0"/>
              <a:t>, contemplando como:</a:t>
            </a:r>
          </a:p>
          <a:p>
            <a:pPr algn="just"/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b="1" dirty="0"/>
              <a:t>Fatores de majoração</a:t>
            </a:r>
            <a:r>
              <a:rPr lang="pt-PT" dirty="0"/>
              <a:t>, para a criação de postos de trabalho</a:t>
            </a:r>
          </a:p>
          <a:p>
            <a:pPr marL="1257300" lvl="2" indent="-342900" algn="just">
              <a:buFont typeface="+mj-lt"/>
              <a:buAutoNum type="arabicPeriod"/>
            </a:pPr>
            <a:endParaRPr lang="pt-PT" b="1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b="1" dirty="0"/>
              <a:t>Fatores de majoração</a:t>
            </a:r>
            <a:r>
              <a:rPr lang="pt-PT" dirty="0"/>
              <a:t>, para projetos localizados fora do Funchal. </a:t>
            </a:r>
          </a:p>
          <a:p>
            <a:pPr lvl="2" algn="just"/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514997" y="2139193"/>
            <a:ext cx="0" cy="292775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21666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89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14</a:t>
            </a:fld>
            <a:endParaRPr lang="pt-PT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691181" y="1997839"/>
            <a:ext cx="808259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solidFill>
                  <a:prstClr val="black"/>
                </a:solidFill>
              </a:rPr>
              <a:t>Subsídios à Internacionalização:</a:t>
            </a:r>
          </a:p>
          <a:p>
            <a:pPr lvl="0" algn="just"/>
            <a:endParaRPr lang="pt-PT" b="1" dirty="0">
              <a:solidFill>
                <a:prstClr val="black"/>
              </a:solidFill>
            </a:endParaRP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>
                <a:solidFill>
                  <a:prstClr val="black"/>
                </a:solidFill>
              </a:rPr>
              <a:t>Plano de Internacionalização para investimentos superiores a 30 000 €.</a:t>
            </a:r>
          </a:p>
          <a:p>
            <a:pPr marL="1257300" lvl="2" indent="-342900" algn="just">
              <a:buFont typeface="+mj-lt"/>
              <a:buAutoNum type="arabicPeriod"/>
            </a:pPr>
            <a:endParaRPr lang="pt-PT" u="sng" dirty="0">
              <a:solidFill>
                <a:prstClr val="black"/>
              </a:solidFill>
            </a:endParaRPr>
          </a:p>
          <a:p>
            <a:pPr marL="1257300" lvl="2" indent="-342900" algn="just">
              <a:buFont typeface="+mj-lt"/>
              <a:buAutoNum type="arabicPeriod"/>
            </a:pPr>
            <a:r>
              <a:rPr lang="pt-PT" u="sng" dirty="0">
                <a:solidFill>
                  <a:prstClr val="black"/>
                </a:solidFill>
              </a:rPr>
              <a:t>Incluir despesas relacionadas com:</a:t>
            </a:r>
          </a:p>
          <a:p>
            <a:pPr marL="1771650" lvl="3" indent="-400050" algn="just">
              <a:buFont typeface="+mj-lt"/>
              <a:buAutoNum type="romanUcPeriod"/>
            </a:pPr>
            <a:r>
              <a:rPr lang="pt-PT" sz="1600" dirty="0">
                <a:solidFill>
                  <a:prstClr val="black"/>
                </a:solidFill>
              </a:rPr>
              <a:t>Elaboração do plano; </a:t>
            </a:r>
          </a:p>
          <a:p>
            <a:pPr marL="1771650" lvl="3" indent="-400050" algn="just">
              <a:buFont typeface="+mj-lt"/>
              <a:buAutoNum type="romanUcPeriod"/>
            </a:pPr>
            <a:r>
              <a:rPr lang="pt-PT" sz="1600" dirty="0">
                <a:solidFill>
                  <a:prstClr val="black"/>
                </a:solidFill>
              </a:rPr>
              <a:t>Missões empresariais ou participação em feiras; </a:t>
            </a:r>
          </a:p>
          <a:p>
            <a:pPr marL="1771650" lvl="3" indent="-400050" algn="just">
              <a:buFont typeface="+mj-lt"/>
              <a:buAutoNum type="romanUcPeriod"/>
            </a:pPr>
            <a:r>
              <a:rPr lang="pt-PT" sz="1600" dirty="0">
                <a:solidFill>
                  <a:prstClr val="black"/>
                </a:solidFill>
              </a:rPr>
              <a:t>Ações de marketing, comunicação e promoção;</a:t>
            </a:r>
          </a:p>
          <a:p>
            <a:pPr marL="1771650" lvl="3" indent="-400050" algn="just">
              <a:buFont typeface="+mj-lt"/>
              <a:buAutoNum type="romanUcPeriod"/>
            </a:pPr>
            <a:r>
              <a:rPr lang="pt-PT" sz="1600" dirty="0">
                <a:solidFill>
                  <a:prstClr val="black"/>
                </a:solidFill>
              </a:rPr>
              <a:t>Criação de uma plataforma e/ou loja online.</a:t>
            </a:r>
          </a:p>
          <a:p>
            <a:pPr lvl="3" algn="just"/>
            <a:endParaRPr lang="pt-PT" sz="1600" dirty="0">
              <a:solidFill>
                <a:prstClr val="black"/>
              </a:solidFill>
            </a:endParaRP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>
                <a:solidFill>
                  <a:prstClr val="black"/>
                </a:solidFill>
              </a:rPr>
              <a:t>Majoração do subsídio para empresas que estabeleçam parcerias estratégicas internacionais, nomeadamente que tragam </a:t>
            </a:r>
            <a:r>
              <a:rPr lang="pt-PT" dirty="0" err="1">
                <a:solidFill>
                  <a:prstClr val="black"/>
                </a:solidFill>
              </a:rPr>
              <a:t>know</a:t>
            </a:r>
            <a:r>
              <a:rPr lang="pt-PT" dirty="0">
                <a:solidFill>
                  <a:prstClr val="black"/>
                </a:solidFill>
              </a:rPr>
              <a:t> </a:t>
            </a:r>
            <a:r>
              <a:rPr lang="pt-PT" dirty="0" err="1">
                <a:solidFill>
                  <a:prstClr val="black"/>
                </a:solidFill>
              </a:rPr>
              <a:t>how</a:t>
            </a:r>
            <a:r>
              <a:rPr lang="pt-PT" dirty="0">
                <a:solidFill>
                  <a:prstClr val="black"/>
                </a:solidFill>
              </a:rPr>
              <a:t>, capital ou valor acrescentado para a RAM.</a:t>
            </a:r>
          </a:p>
          <a:p>
            <a:pPr lvl="2" algn="just"/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514997" y="2139193"/>
            <a:ext cx="0" cy="3741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21666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15</a:t>
            </a:fld>
            <a:endParaRPr lang="pt-PT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108" y="6090339"/>
            <a:ext cx="1420543" cy="365124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058075" y="1669027"/>
            <a:ext cx="865695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000" b="1" u="sng" dirty="0"/>
              <a:t>Incentivos ao Investimento - Próximo Quadro Financeiro Plurianual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Continuar com a tipologia do </a:t>
            </a:r>
            <a:r>
              <a:rPr lang="pt-PT" b="1" dirty="0"/>
              <a:t>“</a:t>
            </a:r>
            <a:r>
              <a:rPr lang="pt-PT" b="1" dirty="0" err="1"/>
              <a:t>Invest</a:t>
            </a:r>
            <a:r>
              <a:rPr lang="pt-PT" b="1" dirty="0"/>
              <a:t> Rápido”, </a:t>
            </a:r>
            <a:r>
              <a:rPr lang="pt-PT" dirty="0"/>
              <a:t>numa estrutura mista de subsídio reembolsável e não reembolsável, cumprindo os regulamentos comunitários.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Criação de um sistema de incentivo para o investimento na(s) área(s) da:</a:t>
            </a:r>
          </a:p>
          <a:p>
            <a:pPr algn="just"/>
            <a:endParaRPr lang="pt-PT" b="1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Modernização/inovação e </a:t>
            </a:r>
            <a:r>
              <a:rPr lang="pt-PT" sz="1600" b="1" dirty="0"/>
              <a:t>digitalização do comércio;</a:t>
            </a:r>
            <a:endParaRPr lang="pt-PT" sz="1600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b="1" dirty="0"/>
              <a:t>Poupança energética </a:t>
            </a:r>
            <a:r>
              <a:rPr lang="pt-PT" sz="1600" dirty="0"/>
              <a:t>para beneficiários a título individual ou coletivo;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b="1" dirty="0"/>
              <a:t>Economia azul</a:t>
            </a:r>
            <a:r>
              <a:rPr lang="pt-PT" sz="1600" dirty="0"/>
              <a:t> quer para investimentos em ativos fixos corpóreos como também para investigação aplicada;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b="1" dirty="0"/>
              <a:t>Sustentabilidade e/ou investigação</a:t>
            </a:r>
            <a:r>
              <a:rPr lang="pt-PT" sz="1600" dirty="0"/>
              <a:t>. Com majoração para a Ilha do Porto Santo.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en-GB" sz="1600" b="1" dirty="0" err="1"/>
              <a:t>Gestão</a:t>
            </a:r>
            <a:r>
              <a:rPr lang="en-GB" sz="1600" b="1" dirty="0"/>
              <a:t> </a:t>
            </a:r>
            <a:r>
              <a:rPr lang="en-GB" sz="1600" b="1" dirty="0" err="1"/>
              <a:t>ambiental</a:t>
            </a:r>
            <a:r>
              <a:rPr lang="en-GB" sz="1600" b="1" dirty="0"/>
              <a:t>, </a:t>
            </a:r>
            <a:r>
              <a:rPr lang="pt-PT" sz="1600" dirty="0"/>
              <a:t>racionalização de consumos e eficiência ambiental, gestão de resíduos, entre outros.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b="1" dirty="0" err="1"/>
              <a:t>AudioVisual</a:t>
            </a:r>
            <a:r>
              <a:rPr lang="pt-PT" sz="1600" b="1" dirty="0"/>
              <a:t>. </a:t>
            </a:r>
            <a:r>
              <a:rPr lang="pt-PT" sz="1600" dirty="0"/>
              <a:t>Deverá ser majorado o incentivo quando o projeto promover a R.A.M. e/ou que façam vendas internacionais dos seus produtos audiovisuais a partir da Madeira.</a:t>
            </a:r>
          </a:p>
          <a:p>
            <a:pPr lvl="2" algn="just"/>
            <a:endParaRPr lang="pt-PT" b="1" dirty="0"/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endParaRPr lang="pt-PT" b="1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2986491" y="1669027"/>
            <a:ext cx="0" cy="44126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8" y="3269609"/>
            <a:ext cx="174172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312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16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440" y="6114433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573734" y="1555036"/>
            <a:ext cx="82044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Consagrar forte componente de subsídio não reembolsável para </a:t>
            </a:r>
            <a:r>
              <a:rPr lang="pt-PT" b="1" dirty="0"/>
              <a:t>investimentos inovadores, digitais, ativos intangíveis e nas linhas consagradas como investimento Inteligente para a RAM </a:t>
            </a:r>
            <a:r>
              <a:rPr lang="pt-PT" dirty="0"/>
              <a:t>com majoração para a criação líquida de postos de trabalho.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Apoio às sociedades que investam em projetos classificados, pelo Governo Regional, como </a:t>
            </a:r>
            <a:r>
              <a:rPr lang="pt-PT" b="1" dirty="0"/>
              <a:t>Projetos de Interesse Regional (PIR). </a:t>
            </a:r>
            <a:r>
              <a:rPr lang="pt-PT" dirty="0"/>
              <a:t>Pela sua natureza estratégica, deve ser maximizada a comparticipação de fundos comunitários atribuídos a fundo perdido. 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Eliminação do requisito de constituição de garantia bancária </a:t>
            </a:r>
            <a:r>
              <a:rPr lang="pt-PT" dirty="0"/>
              <a:t>no pagamento do saldo final ou no pagamento do subsídio reembolsável, por parte dos beneficiários:</a:t>
            </a:r>
          </a:p>
          <a:p>
            <a:pPr algn="just"/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Se tal não for legalmente possível, substituir por outras garantias que não envolvam encargos para as empresas.</a:t>
            </a:r>
          </a:p>
          <a:p>
            <a:pPr algn="just"/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405940" y="1577130"/>
            <a:ext cx="0" cy="43538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1160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851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17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996" y="6150326"/>
            <a:ext cx="1316536" cy="33839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313674" y="1481378"/>
            <a:ext cx="81708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Instituir um </a:t>
            </a:r>
            <a:r>
              <a:rPr lang="pt-PT" b="1" dirty="0"/>
              <a:t>mecanismo de apoio à capitalização e/ou reestruturação empresarial</a:t>
            </a:r>
            <a:r>
              <a:rPr lang="pt-PT" dirty="0"/>
              <a:t> das sociedades através de um mecanismo Capital de Risco (</a:t>
            </a:r>
            <a:r>
              <a:rPr lang="pt-PT" dirty="0" err="1"/>
              <a:t>Debt</a:t>
            </a:r>
            <a:r>
              <a:rPr lang="pt-PT" dirty="0"/>
              <a:t> </a:t>
            </a:r>
            <a:r>
              <a:rPr lang="pt-PT" dirty="0" err="1"/>
              <a:t>vs</a:t>
            </a:r>
            <a:r>
              <a:rPr lang="pt-PT" dirty="0"/>
              <a:t> </a:t>
            </a:r>
            <a:r>
              <a:rPr lang="pt-PT" dirty="0" err="1"/>
              <a:t>Equity</a:t>
            </a:r>
            <a:r>
              <a:rPr lang="pt-PT" dirty="0"/>
              <a:t>).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Instituir um mecanismo de apoio ao investimento que incentive os diferentes </a:t>
            </a:r>
            <a:r>
              <a:rPr lang="pt-PT" i="1" dirty="0" err="1"/>
              <a:t>players</a:t>
            </a:r>
            <a:r>
              <a:rPr lang="pt-PT" dirty="0"/>
              <a:t>, nomeadamente, investidores, empresas, profissionais liberais entre outros, a </a:t>
            </a:r>
            <a:r>
              <a:rPr lang="pt-PT" b="1" dirty="0"/>
              <a:t>adquirir unidades de participação </a:t>
            </a:r>
            <a:r>
              <a:rPr lang="pt-PT" dirty="0"/>
              <a:t>de um determinado projeto, através de uma contribuição em espécie, capital ou trabalho.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Fundo Microcrédito: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Pessoas com dificuldades ao nível de integração económica e social;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Para projetos de micro dimensão até os 20 000€;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O Governo Regional deverá dar garantias ao crédito nos projetos com mérito.</a:t>
            </a:r>
          </a:p>
          <a:p>
            <a:pPr lvl="2" algn="just"/>
            <a:endParaRPr lang="pt-P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Criação de um fundo de investimento específico para a </a:t>
            </a:r>
            <a:r>
              <a:rPr lang="pt-PT" b="1" dirty="0"/>
              <a:t>descarbonização energética. </a:t>
            </a:r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196216" y="1619075"/>
            <a:ext cx="0" cy="438661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8" y="3269609"/>
            <a:ext cx="19566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191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18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674381" y="1767018"/>
            <a:ext cx="79806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Simplificação de todos os sistemas de incentivos</a:t>
            </a:r>
            <a:r>
              <a:rPr lang="pt-PT" dirty="0"/>
              <a:t>, naturalmente cumprindo os regulamentos, a legislação e a transparência dos dinheiros públicos:</a:t>
            </a:r>
          </a:p>
          <a:p>
            <a:pPr algn="just"/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b="1" dirty="0"/>
              <a:t>Imputar uma percentagem de custos indiretos</a:t>
            </a:r>
            <a:r>
              <a:rPr lang="pt-PT" dirty="0"/>
              <a:t>, quer para o IDE, como para o IQ.</a:t>
            </a:r>
          </a:p>
          <a:p>
            <a:pPr lvl="2" algn="just"/>
            <a:endParaRPr lang="pt-P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Criação de uma </a:t>
            </a:r>
            <a:r>
              <a:rPr lang="pt-PT" b="1" dirty="0"/>
              <a:t>lista/bolsa oficial e pública de consultores</a:t>
            </a:r>
            <a:r>
              <a:rPr lang="pt-PT" dirty="0"/>
              <a:t>.</a:t>
            </a:r>
          </a:p>
          <a:p>
            <a:pPr algn="just"/>
            <a:endParaRPr lang="pt-P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Consagrar um </a:t>
            </a:r>
            <a:r>
              <a:rPr lang="pt-PT" b="1" dirty="0"/>
              <a:t>estatuto de exceção para a UMA ser considerada beneficiária elegível para projetos de investigação científica</a:t>
            </a:r>
            <a:r>
              <a:rPr lang="pt-PT" dirty="0"/>
              <a:t>, no âmbito dos objetivos estratégicos para a RAM. </a:t>
            </a:r>
          </a:p>
          <a:p>
            <a:pPr algn="just"/>
            <a:endParaRPr lang="pt-P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Promover a </a:t>
            </a:r>
            <a:r>
              <a:rPr lang="pt-PT" b="1" dirty="0"/>
              <a:t>transferência do sistema científico nacional para o tecido empresarial </a:t>
            </a:r>
            <a:r>
              <a:rPr lang="pt-PT" dirty="0"/>
              <a:t>da RAM.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447885" y="2041406"/>
            <a:ext cx="0" cy="37043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17472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967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19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513" y="6198660"/>
            <a:ext cx="1227011" cy="31538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364011" y="1548267"/>
            <a:ext cx="829105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As </a:t>
            </a:r>
            <a:r>
              <a:rPr lang="pt-PT" b="1" dirty="0"/>
              <a:t>candidaturas de projetos ao investimento devem ser contínuas </a:t>
            </a:r>
            <a:r>
              <a:rPr lang="pt-PT" dirty="0"/>
              <a:t>e não através do lançamento de avisos de concurso em períodos/datas definidos e rígidos, </a:t>
            </a:r>
            <a:r>
              <a:rPr lang="pt-PT" b="1" dirty="0"/>
              <a:t>caso não seja possível, o CCE propõe:</a:t>
            </a:r>
          </a:p>
          <a:p>
            <a:pPr algn="just"/>
            <a:endParaRPr lang="pt-PT" b="1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Que no último mês de cada ano económico seja publicado o conjunto dos avisos de concursos de abertura de candidaturas para o ano económico subsequente;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No caso de não ser concretizado o ponto anterior, deverão ser previstos avisos de abertura de dois em dois meses</a:t>
            </a:r>
          </a:p>
          <a:p>
            <a:pPr lvl="2" algn="just"/>
            <a:endParaRPr lang="pt-PT" sz="1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Criar </a:t>
            </a:r>
            <a:r>
              <a:rPr lang="pt-PT" b="1" i="1" dirty="0" err="1"/>
              <a:t>task</a:t>
            </a:r>
            <a:r>
              <a:rPr lang="pt-PT" b="1" i="1" dirty="0"/>
              <a:t> force </a:t>
            </a:r>
            <a:r>
              <a:rPr lang="pt-PT" b="1" dirty="0"/>
              <a:t>especializada em fundos</a:t>
            </a:r>
            <a:r>
              <a:rPr lang="pt-PT" dirty="0"/>
              <a:t> lançados diretamente pela UE. </a:t>
            </a:r>
            <a:r>
              <a:rPr lang="pt-PT" u="sng" dirty="0"/>
              <a:t>Que deverá: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Identificar oportunidades;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Procurar e selecionar parceiros;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Promover sinergias com os eurodeputados;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Potenciar lobby;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Estabelecer contactos céleres e ágeis com empresas regionais para integrarem consórcios comunitários.</a:t>
            </a:r>
          </a:p>
          <a:p>
            <a:pPr marL="1257300" lvl="2" indent="-342900" algn="just">
              <a:buFont typeface="+mj-lt"/>
              <a:buAutoNum type="arabicPeriod"/>
            </a:pPr>
            <a:endParaRPr lang="pt-PT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246549" y="1779250"/>
            <a:ext cx="0" cy="438005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006941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04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2</a:t>
            </a:fld>
            <a:endParaRPr lang="pt-PT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09C4010-A97D-467F-9D9A-CABD834DFA68}"/>
              </a:ext>
            </a:extLst>
          </p:cNvPr>
          <p:cNvSpPr txBox="1"/>
          <p:nvPr/>
        </p:nvSpPr>
        <p:spPr>
          <a:xfrm>
            <a:off x="4176372" y="505399"/>
            <a:ext cx="3839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>
                <a:solidFill>
                  <a:schemeClr val="accent1">
                    <a:lumMod val="75000"/>
                  </a:schemeClr>
                </a:solidFill>
              </a:rPr>
              <a:t>Nota Introdutória</a:t>
            </a:r>
            <a:endParaRPr lang="en-GB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93670386-3057-461D-98A3-E2C2C49D0B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9910892"/>
              </p:ext>
            </p:extLst>
          </p:nvPr>
        </p:nvGraphicFramePr>
        <p:xfrm>
          <a:off x="1662349" y="1548715"/>
          <a:ext cx="8610060" cy="4317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3421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20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 – Instrumentos de Apoio e Plano para o Desenvolvimento da R.A.M.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4177746" y="2136338"/>
            <a:ext cx="74773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Os </a:t>
            </a:r>
            <a:r>
              <a:rPr lang="pt-PT" b="1" dirty="0"/>
              <a:t>subsídios atribuídos </a:t>
            </a:r>
            <a:r>
              <a:rPr lang="pt-PT" dirty="0"/>
              <a:t>devem continuar a ser </a:t>
            </a:r>
            <a:r>
              <a:rPr lang="pt-PT" b="1" dirty="0"/>
              <a:t>publicitados</a:t>
            </a:r>
            <a:r>
              <a:rPr lang="pt-PT" dirty="0"/>
              <a:t> em site para acesso do público em geral.</a:t>
            </a:r>
          </a:p>
          <a:p>
            <a:pPr algn="just"/>
            <a:endParaRPr lang="pt-P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b="1" dirty="0"/>
              <a:t>Reforçar o apoio à contratação de desempregados </a:t>
            </a:r>
            <a:r>
              <a:rPr lang="pt-PT" dirty="0"/>
              <a:t>com subsídio a fundo perdido por cada posto de trabalho criado acrescido das contribuições patronais que a entidade patronal tem de suportar para com a Segurança Social.</a:t>
            </a:r>
          </a:p>
          <a:p>
            <a:pPr algn="just"/>
            <a:endParaRPr lang="pt-PT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dirty="0"/>
              <a:t>Dever-se-ão também, considerar </a:t>
            </a:r>
            <a:r>
              <a:rPr lang="pt-PT" b="1" dirty="0"/>
              <a:t>apoios ao recrutamento de doutorados</a:t>
            </a:r>
            <a:r>
              <a:rPr lang="pt-PT" dirty="0"/>
              <a:t>.</a:t>
            </a:r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4001559" y="2239861"/>
            <a:ext cx="0" cy="27767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3" y="3269609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22147" y="3269609"/>
            <a:ext cx="270322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168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21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486207" y="2598003"/>
            <a:ext cx="9035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800" dirty="0">
                <a:solidFill>
                  <a:schemeClr val="accent1">
                    <a:lumMod val="75000"/>
                  </a:schemeClr>
                </a:solidFill>
              </a:rPr>
              <a:t> III – Enquadramento Final</a:t>
            </a:r>
            <a:endParaRPr lang="en-GB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79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22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7014"/>
            <a:ext cx="9035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III – Enquadramento Final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84E72084-1B83-4690-A400-C7BD6F860F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2824904"/>
              </p:ext>
            </p:extLst>
          </p:nvPr>
        </p:nvGraphicFramePr>
        <p:xfrm>
          <a:off x="2929623" y="1946246"/>
          <a:ext cx="6407326" cy="4236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" name="Gráfico 9" descr="Lâmpada e engrenagem">
            <a:extLst>
              <a:ext uri="{FF2B5EF4-FFF2-40B4-BE49-F238E27FC236}">
                <a16:creationId xmlns:a16="http://schemas.microsoft.com/office/drawing/2014/main" id="{2F848B55-FAB9-41E3-8576-04CF840059A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01983" y="2259746"/>
            <a:ext cx="658217" cy="658217"/>
          </a:xfrm>
          <a:prstGeom prst="rect">
            <a:avLst/>
          </a:prstGeom>
        </p:spPr>
      </p:pic>
      <p:pic>
        <p:nvPicPr>
          <p:cNvPr id="17" name="Gráfico 16" descr="Gráfico de barras com tendência ascendente">
            <a:extLst>
              <a:ext uri="{FF2B5EF4-FFF2-40B4-BE49-F238E27FC236}">
                <a16:creationId xmlns:a16="http://schemas.microsoft.com/office/drawing/2014/main" id="{A35CBEAA-8504-4FA3-BEA6-F4B78D2C215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431092" y="3232511"/>
            <a:ext cx="687050" cy="658216"/>
          </a:xfrm>
          <a:prstGeom prst="rect">
            <a:avLst/>
          </a:prstGeom>
        </p:spPr>
      </p:pic>
      <p:pic>
        <p:nvPicPr>
          <p:cNvPr id="19" name="Gráfico 18" descr="Ligações">
            <a:extLst>
              <a:ext uri="{FF2B5EF4-FFF2-40B4-BE49-F238E27FC236}">
                <a16:creationId xmlns:a16="http://schemas.microsoft.com/office/drawing/2014/main" id="{6314DE19-9832-405C-A9A1-EF4822D2654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431092" y="4213692"/>
            <a:ext cx="693324" cy="693324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3FDD6D69-BA16-4C35-866A-6CEFF4FF7A02}"/>
              </a:ext>
            </a:extLst>
          </p:cNvPr>
          <p:cNvSpPr txBox="1"/>
          <p:nvPr/>
        </p:nvSpPr>
        <p:spPr>
          <a:xfrm>
            <a:off x="1418260" y="1468201"/>
            <a:ext cx="612398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t-PT" b="1" dirty="0"/>
              <a:t>Não podemos perder a oportunidade de investir e concretizar:</a:t>
            </a:r>
            <a:endParaRPr lang="en-GB" b="1" dirty="0"/>
          </a:p>
        </p:txBody>
      </p:sp>
      <p:pic>
        <p:nvPicPr>
          <p:cNvPr id="26" name="Gráfico 25" descr="Euro">
            <a:extLst>
              <a:ext uri="{FF2B5EF4-FFF2-40B4-BE49-F238E27FC236}">
                <a16:creationId xmlns:a16="http://schemas.microsoft.com/office/drawing/2014/main" id="{33E9D666-1335-44B4-8238-714BEF466C6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053763" y="5215742"/>
            <a:ext cx="658218" cy="65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30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3</a:t>
            </a:fld>
            <a:endParaRPr lang="pt-PT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09C4010-A97D-467F-9D9A-CABD834DFA68}"/>
              </a:ext>
            </a:extLst>
          </p:cNvPr>
          <p:cNvSpPr txBox="1"/>
          <p:nvPr/>
        </p:nvSpPr>
        <p:spPr>
          <a:xfrm>
            <a:off x="3817926" y="500526"/>
            <a:ext cx="5706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>
                <a:solidFill>
                  <a:schemeClr val="accent1">
                    <a:lumMod val="75000"/>
                  </a:schemeClr>
                </a:solidFill>
              </a:rPr>
              <a:t>Nota Introdutória </a:t>
            </a:r>
            <a:r>
              <a:rPr lang="pt-PT" sz="2400" dirty="0">
                <a:solidFill>
                  <a:schemeClr val="accent1">
                    <a:lumMod val="75000"/>
                  </a:schemeClr>
                </a:solidFill>
              </a:rPr>
              <a:t>(Continuação)</a:t>
            </a:r>
            <a:endParaRPr lang="en-GB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ADCAC941-BC79-4C0C-A04F-9A547BAD58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170" y="1660110"/>
            <a:ext cx="7228170" cy="3989478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F196227-BFF5-4F53-9947-2D21D669A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784545"/>
              </p:ext>
            </p:extLst>
          </p:nvPr>
        </p:nvGraphicFramePr>
        <p:xfrm>
          <a:off x="8015628" y="2085129"/>
          <a:ext cx="3885589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5589">
                  <a:extLst>
                    <a:ext uri="{9D8B030D-6E8A-4147-A177-3AD203B41FA5}">
                      <a16:colId xmlns:a16="http://schemas.microsoft.com/office/drawing/2014/main" val="12298156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PT" dirty="0"/>
                        <a:t>O CCE considera que, deverão ser preparados instrumentos de intervenção estrutural: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310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Projetos de Valor Acrescentado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730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Reestruturação Empresarial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729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Formação/Qualificação/Conhecimento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8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Transformação Digital e Tecnológica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615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Projetos Estruturantes para a R.A.M.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685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/>
                        <a:t>Áreas Identificadas neste Relatório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24600"/>
                  </a:ext>
                </a:extLst>
              </a:tr>
            </a:tbl>
          </a:graphicData>
        </a:graphic>
      </p:graphicFrame>
      <p:sp>
        <p:nvSpPr>
          <p:cNvPr id="11" name="Chaveta à direita 10">
            <a:extLst>
              <a:ext uri="{FF2B5EF4-FFF2-40B4-BE49-F238E27FC236}">
                <a16:creationId xmlns:a16="http://schemas.microsoft.com/office/drawing/2014/main" id="{CB9804B2-9629-43CB-95A2-3F9BF1FE5DDA}"/>
              </a:ext>
            </a:extLst>
          </p:cNvPr>
          <p:cNvSpPr/>
          <p:nvPr/>
        </p:nvSpPr>
        <p:spPr>
          <a:xfrm>
            <a:off x="7587574" y="1660110"/>
            <a:ext cx="204281" cy="3989478"/>
          </a:xfrm>
          <a:prstGeom prst="rightBrace">
            <a:avLst>
              <a:gd name="adj1" fmla="val 8333"/>
              <a:gd name="adj2" fmla="val 50244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53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4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393024" y="2090497"/>
            <a:ext cx="90350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8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4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5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461636" y="1501077"/>
            <a:ext cx="736575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Linhas de apoio à tesouraria </a:t>
            </a:r>
            <a:r>
              <a:rPr lang="pt-PT" dirty="0"/>
              <a:t>das empresas:</a:t>
            </a:r>
          </a:p>
          <a:p>
            <a:pPr algn="just"/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sz="1600" dirty="0"/>
              <a:t>Condição imperativa a possibilidade das instituições financeiras não solicitarem garantias, avales, depósitos caução ou qualquer outra forma de colateral para os montantes assegurados publicamente.</a:t>
            </a:r>
          </a:p>
          <a:p>
            <a:pPr lvl="2" algn="just"/>
            <a:endParaRPr lang="pt-PT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dirty="0"/>
              <a:t>O Governo Regional deverá avaliar a possibilidade de fomentar uma </a:t>
            </a:r>
            <a:r>
              <a:rPr lang="pt-PT" b="1" dirty="0"/>
              <a:t>plataforma única</a:t>
            </a:r>
            <a:r>
              <a:rPr lang="pt-PT" dirty="0"/>
              <a:t> à utilização das linhas de crédito.</a:t>
            </a:r>
          </a:p>
          <a:p>
            <a:pPr lvl="0"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Privilegiar subsídios não reembolsáveis – </a:t>
            </a:r>
            <a:r>
              <a:rPr lang="pt-PT" dirty="0">
                <a:solidFill>
                  <a:srgbClr val="000000"/>
                </a:solidFill>
                <a:latin typeface="Calibri" panose="020F0502020204030204" pitchFamily="34" charset="0"/>
              </a:rPr>
              <a:t>Majorações em função da localização, manutenção de postos de trabalho, digitalização e tecnologia.</a:t>
            </a:r>
          </a:p>
          <a:p>
            <a:pPr algn="just"/>
            <a:endParaRPr lang="pt-PT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Maior elegibilidade dos destinatários -  </a:t>
            </a:r>
            <a:r>
              <a:rPr lang="pt-PT" dirty="0">
                <a:solidFill>
                  <a:srgbClr val="000000"/>
                </a:solidFill>
                <a:latin typeface="Calibri" panose="020F0502020204030204" pitchFamily="34" charset="0"/>
              </a:rPr>
              <a:t>Independentemente da forma jurídica e da sua dimensão (</a:t>
            </a:r>
            <a:r>
              <a:rPr lang="pt-PT" dirty="0" err="1">
                <a:solidFill>
                  <a:srgbClr val="000000"/>
                </a:solidFill>
                <a:latin typeface="Calibri" panose="020F0502020204030204" pitchFamily="34" charset="0"/>
              </a:rPr>
              <a:t>PME’s</a:t>
            </a:r>
            <a:r>
              <a:rPr lang="pt-PT" dirty="0">
                <a:solidFill>
                  <a:srgbClr val="000000"/>
                </a:solidFill>
                <a:latin typeface="Calibri" panose="020F0502020204030204" pitchFamily="34" charset="0"/>
              </a:rPr>
              <a:t> e Não </a:t>
            </a:r>
            <a:r>
              <a:rPr lang="pt-PT" dirty="0" err="1">
                <a:solidFill>
                  <a:srgbClr val="000000"/>
                </a:solidFill>
                <a:latin typeface="Calibri" panose="020F0502020204030204" pitchFamily="34" charset="0"/>
              </a:rPr>
              <a:t>PME’s</a:t>
            </a:r>
            <a:r>
              <a:rPr lang="pt-PT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pt-PT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pt-PT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291170" y="1856266"/>
            <a:ext cx="0" cy="36607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4" y="3199193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14999" y="3169249"/>
            <a:ext cx="200570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E83358B-92A2-470E-90BF-E649D21FF1B7}"/>
              </a:ext>
            </a:extLst>
          </p:cNvPr>
          <p:cNvSpPr txBox="1"/>
          <p:nvPr/>
        </p:nvSpPr>
        <p:spPr>
          <a:xfrm>
            <a:off x="1948714" y="5790477"/>
            <a:ext cx="775361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600" u="sng" dirty="0">
                <a:solidFill>
                  <a:srgbClr val="C00000"/>
                </a:solidFill>
              </a:rPr>
              <a:t>Qualquer auxílio e incentivo que a RAM venha a atribuir tem de ser aplicado a empresas com sede e estabelecimento estável na RAM e que tenham viabilidade e sustentabilidade económica. Deverão aceitar-se capitais próprios negativos em anos de crise e/ou Pandemia</a:t>
            </a:r>
            <a:endParaRPr lang="en-GB" sz="16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1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6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513" y="6166221"/>
            <a:ext cx="1381682" cy="3551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414320" y="1414021"/>
            <a:ext cx="822494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Despesas elegíveis – </a:t>
            </a:r>
            <a:r>
              <a:rPr lang="pt-PT" dirty="0">
                <a:solidFill>
                  <a:srgbClr val="000000"/>
                </a:solidFill>
                <a:latin typeface="Calibri" panose="020F0502020204030204" pitchFamily="34" charset="0"/>
              </a:rPr>
              <a:t>Considerar </a:t>
            </a:r>
            <a:r>
              <a:rPr lang="pt-PT" dirty="0"/>
              <a:t>como despesas elegíveis, em todos os sistemas de incentivos, a elaboração do processo de candidatura e o trabalho inerente ao pagamento de saldo e acompanhamento das auditorias.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SI-Funcionamento - </a:t>
            </a:r>
            <a:r>
              <a:rPr lang="pt-PT" dirty="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pt-PT" dirty="0"/>
              <a:t>poiar, parcialmente, os gastos correntes empresariais, alargando o âmbito para as PME e não PME.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Custos de Transportes – </a:t>
            </a:r>
            <a:r>
              <a:rPr lang="pt-PT" dirty="0"/>
              <a:t>Continuar a apoiar o custo de transporte de expedição de mercadorias para as empresas industriais. </a:t>
            </a:r>
          </a:p>
          <a:p>
            <a:pPr algn="just"/>
            <a:endParaRPr lang="pt-PT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Passar a contemplar no Funcionamento o subsídio integral aos custos de transporte com a </a:t>
            </a:r>
            <a:r>
              <a:rPr lang="pt-PT" b="1" dirty="0"/>
              <a:t>expedição de produtos para fora da RAM das PME em função de determinados CAE na área do comércio</a:t>
            </a:r>
            <a:r>
              <a:rPr lang="pt-PT" dirty="0"/>
              <a:t>. 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Setor do Turismo - </a:t>
            </a:r>
            <a:r>
              <a:rPr lang="pt-PT" dirty="0"/>
              <a:t>Conceção de um pacote de subsídio dirigido ao </a:t>
            </a:r>
            <a:r>
              <a:rPr lang="pt-PT" b="1" dirty="0"/>
              <a:t>setor do turismo</a:t>
            </a:r>
            <a:r>
              <a:rPr lang="pt-PT" dirty="0"/>
              <a:t> no que se refere a unidades hoteleiras.</a:t>
            </a:r>
          </a:p>
          <a:p>
            <a:pPr algn="just"/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333116" y="1753501"/>
            <a:ext cx="0" cy="44127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4" y="3199193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14999" y="3169249"/>
            <a:ext cx="204765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56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7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314666" y="2034261"/>
            <a:ext cx="8215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Implementar o sistema de incentivos </a:t>
            </a:r>
            <a:r>
              <a:rPr lang="pt-PT" b="1" dirty="0"/>
              <a:t>“Inicie +”</a:t>
            </a:r>
            <a:r>
              <a:rPr lang="pt-PT" dirty="0"/>
              <a:t>, com uma componente de fundo perdido, permitindo retroagir a elegibilidade de despesas desde 18 de março de 2020.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Subsídio à </a:t>
            </a:r>
            <a:r>
              <a:rPr lang="pt-PT" b="1" dirty="0"/>
              <a:t>requalificação e modernização de infraestruturas</a:t>
            </a:r>
            <a:r>
              <a:rPr lang="pt-PT" dirty="0"/>
              <a:t>.</a:t>
            </a:r>
          </a:p>
          <a:p>
            <a:pPr algn="just"/>
            <a:endParaRPr lang="en-GB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“Garantir +” </a:t>
            </a:r>
            <a:r>
              <a:rPr lang="pt-PT" b="1" dirty="0">
                <a:solidFill>
                  <a:srgbClr val="000000"/>
                </a:solidFill>
                <a:latin typeface="Calibri" panose="020F0502020204030204" pitchFamily="34" charset="0"/>
              </a:rPr>
              <a:t>– </a:t>
            </a:r>
            <a:r>
              <a:rPr lang="pt-PT" dirty="0"/>
              <a:t>Subsidio a </a:t>
            </a:r>
            <a:r>
              <a:rPr lang="pt-PT" b="1" dirty="0"/>
              <a:t>fundo perdido </a:t>
            </a:r>
            <a:r>
              <a:rPr lang="pt-PT" dirty="0"/>
              <a:t>ao tecido empresarial que esteja em situação de retoma progressiva de atividade económica, compensando o gasto patronal com as horas não trabalhadas. </a:t>
            </a:r>
          </a:p>
          <a:p>
            <a:pPr algn="just"/>
            <a:endParaRPr lang="pt-PT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u="sng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224059" y="1974897"/>
            <a:ext cx="0" cy="33386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4" y="3199193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14998" y="3169249"/>
            <a:ext cx="1955369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954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8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299773" y="1570445"/>
            <a:ext cx="83957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Criação do “</a:t>
            </a:r>
            <a:r>
              <a:rPr lang="pt-PT" b="1" dirty="0" err="1"/>
              <a:t>Invest</a:t>
            </a:r>
            <a:r>
              <a:rPr lang="pt-PT" b="1" dirty="0"/>
              <a:t> Rápido” – </a:t>
            </a:r>
            <a:r>
              <a:rPr lang="pt-PT" dirty="0"/>
              <a:t>Apoiar, a fundo perdido, investimentos:</a:t>
            </a:r>
          </a:p>
          <a:p>
            <a:pPr algn="just"/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u="sng" dirty="0"/>
              <a:t>100 000 € por projeto.</a:t>
            </a:r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u="sng" dirty="0"/>
              <a:t>Subsídio não reembolsável na ordem de 75% (75 000 €).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u="sng" dirty="0"/>
              <a:t>Sistema desburocratizado, simplificado e expedito.</a:t>
            </a:r>
            <a:r>
              <a:rPr lang="pt-PT" dirty="0"/>
              <a:t> 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u="sng" dirty="0"/>
              <a:t>Incorporar a consultoria e investimentos em ativo fixo corpóreo e incorpóreo como despesa elegível.</a:t>
            </a:r>
          </a:p>
          <a:p>
            <a:pPr lvl="2" algn="just"/>
            <a:endParaRPr lang="pt-PT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Digital;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Inovação</a:t>
            </a:r>
            <a:r>
              <a:rPr lang="pt-PT" dirty="0"/>
              <a:t>;</a:t>
            </a:r>
            <a:r>
              <a:rPr lang="en-GB" b="1" dirty="0"/>
              <a:t>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Investigação</a:t>
            </a:r>
            <a:r>
              <a:rPr lang="en-GB" b="1" dirty="0"/>
              <a:t>;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Internacionalização;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Economia Circular</a:t>
            </a:r>
            <a:r>
              <a:rPr lang="en-GB" b="1" dirty="0"/>
              <a:t>;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Energia</a:t>
            </a:r>
            <a:r>
              <a:rPr lang="en-GB" b="1" dirty="0"/>
              <a:t>;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Economia Azul</a:t>
            </a:r>
            <a:r>
              <a:rPr lang="en-GB" b="1" dirty="0"/>
              <a:t>; </a:t>
            </a:r>
            <a:r>
              <a:rPr lang="pt-PT" dirty="0"/>
              <a:t>“</a:t>
            </a:r>
            <a:r>
              <a:rPr lang="pt-PT" dirty="0" err="1"/>
              <a:t>Invest</a:t>
            </a:r>
            <a:r>
              <a:rPr lang="pt-PT" dirty="0"/>
              <a:t> Rápido” </a:t>
            </a:r>
            <a:r>
              <a:rPr lang="pt-PT" b="1" dirty="0"/>
              <a:t>Outros</a:t>
            </a:r>
            <a:r>
              <a:rPr lang="pt-PT" dirty="0"/>
              <a:t> </a:t>
            </a:r>
            <a:endParaRPr lang="en-GB" b="1" dirty="0"/>
          </a:p>
          <a:p>
            <a:pPr lvl="0"/>
            <a:endParaRPr lang="en-GB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Concurso Anual de </a:t>
            </a:r>
            <a:r>
              <a:rPr lang="pt-PT" b="1" dirty="0" err="1"/>
              <a:t>Empreendorismo</a:t>
            </a:r>
            <a:r>
              <a:rPr lang="pt-PT" b="1" dirty="0"/>
              <a:t> – </a:t>
            </a:r>
            <a:r>
              <a:rPr lang="pt-PT" dirty="0"/>
              <a:t>Prémios monetários aos melhores projetos.</a:t>
            </a:r>
          </a:p>
          <a:p>
            <a:pPr algn="just"/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173725" y="1787057"/>
            <a:ext cx="0" cy="38587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4" y="3199193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14999" y="3169249"/>
            <a:ext cx="189665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28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2369628F-453C-4599-8DC8-A4100717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00D1-702C-49C1-9F2B-018AA1CE4993}" type="slidenum">
              <a:rPr lang="pt-PT" smtClean="0"/>
              <a:t>9</a:t>
            </a:fld>
            <a:endParaRPr lang="pt-PT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892871D-33FD-462B-B9A9-07662E5491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51" y="5982715"/>
            <a:ext cx="1651470" cy="42447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34640B2-53F9-4CFD-96F7-7D5B90C3D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134900"/>
            <a:ext cx="1741727" cy="74099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45FF8BD-DD85-48EE-9138-AECEC47B5B91}"/>
              </a:ext>
            </a:extLst>
          </p:cNvPr>
          <p:cNvSpPr txBox="1"/>
          <p:nvPr/>
        </p:nvSpPr>
        <p:spPr>
          <a:xfrm>
            <a:off x="1578486" y="301799"/>
            <a:ext cx="903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>
                <a:solidFill>
                  <a:schemeClr val="accent1">
                    <a:lumMod val="75000"/>
                  </a:schemeClr>
                </a:solidFill>
              </a:rPr>
              <a:t> I – Instrumentos de Apoio e Plano de Sobrevivência e Resiliência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6846527-5FE1-4BC4-926F-8821A7375441}"/>
              </a:ext>
            </a:extLst>
          </p:cNvPr>
          <p:cNvSpPr txBox="1"/>
          <p:nvPr/>
        </p:nvSpPr>
        <p:spPr>
          <a:xfrm>
            <a:off x="3257828" y="1875763"/>
            <a:ext cx="839574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Subsídios a investimentos empresariais – </a:t>
            </a:r>
            <a:r>
              <a:rPr lang="pt-PT" dirty="0"/>
              <a:t>Subsídio não reembolsável de 50% para investimentos de valor superior a 100 000 Euros:</a:t>
            </a:r>
          </a:p>
          <a:p>
            <a:pPr algn="just"/>
            <a:endParaRPr lang="pt-PT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Majoração para a manutenção de postos</a:t>
            </a:r>
          </a:p>
          <a:p>
            <a:pPr lvl="2"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Cheque Formação – </a:t>
            </a:r>
            <a:r>
              <a:rPr lang="pt-PT" dirty="0"/>
              <a:t>Subsídio a fundo perdido para custear ações de formação, desenvolvidas por entidades devidamente acreditadas:</a:t>
            </a:r>
          </a:p>
          <a:p>
            <a:pPr algn="just"/>
            <a:endParaRPr lang="en-GB" b="1" dirty="0"/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Para as entidades empregadoras em atividade ou em período de duração de </a:t>
            </a:r>
            <a:r>
              <a:rPr lang="pt-PT" i="1" dirty="0" err="1"/>
              <a:t>Lay</a:t>
            </a:r>
            <a:r>
              <a:rPr lang="pt-PT" i="1" dirty="0"/>
              <a:t> </a:t>
            </a:r>
            <a:r>
              <a:rPr lang="pt-PT" i="1" dirty="0" err="1"/>
              <a:t>Off</a:t>
            </a:r>
            <a:r>
              <a:rPr lang="pt-PT" dirty="0"/>
              <a:t> ou período de não trabalho efetivo.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Para formação </a:t>
            </a:r>
            <a:r>
              <a:rPr lang="pt-PT" i="1" dirty="0"/>
              <a:t>in </a:t>
            </a:r>
            <a:r>
              <a:rPr lang="pt-PT" i="1" dirty="0" err="1"/>
              <a:t>house</a:t>
            </a:r>
            <a:r>
              <a:rPr lang="pt-PT" dirty="0"/>
              <a:t>.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pt-PT" dirty="0"/>
              <a:t>Para desempregados.</a:t>
            </a:r>
            <a:endParaRPr lang="en-GB" dirty="0"/>
          </a:p>
          <a:p>
            <a:pPr algn="just"/>
            <a:endParaRPr lang="pt-PT" dirty="0"/>
          </a:p>
        </p:txBody>
      </p: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09C02EDD-1279-401C-A55D-3CD6D0021BDB}"/>
              </a:ext>
            </a:extLst>
          </p:cNvPr>
          <p:cNvCxnSpPr>
            <a:cxnSpLocks/>
          </p:cNvCxnSpPr>
          <p:nvPr/>
        </p:nvCxnSpPr>
        <p:spPr>
          <a:xfrm>
            <a:off x="3173725" y="1787057"/>
            <a:ext cx="0" cy="38167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uxograma: Documento 14">
            <a:extLst>
              <a:ext uri="{FF2B5EF4-FFF2-40B4-BE49-F238E27FC236}">
                <a16:creationId xmlns:a16="http://schemas.microsoft.com/office/drawing/2014/main" id="{7229C7F0-0269-4272-90AB-F9A698778ABB}"/>
              </a:ext>
            </a:extLst>
          </p:cNvPr>
          <p:cNvSpPr/>
          <p:nvPr/>
        </p:nvSpPr>
        <p:spPr>
          <a:xfrm>
            <a:off x="225354" y="3199193"/>
            <a:ext cx="702596" cy="947855"/>
          </a:xfrm>
          <a:prstGeom prst="flowChartDocument">
            <a:avLst/>
          </a:prstGeom>
          <a:solidFill>
            <a:schemeClr val="accent1">
              <a:alpha val="15000"/>
            </a:schemeClr>
          </a:solidFill>
          <a:ln>
            <a:solidFill>
              <a:schemeClr val="accent1">
                <a:shade val="50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E1C04F1-CEA2-4767-AEF5-F055AB435B0A}"/>
              </a:ext>
            </a:extLst>
          </p:cNvPr>
          <p:cNvSpPr txBox="1"/>
          <p:nvPr/>
        </p:nvSpPr>
        <p:spPr>
          <a:xfrm>
            <a:off x="1114999" y="3169249"/>
            <a:ext cx="189665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accent1">
                    <a:lumMod val="75000"/>
                  </a:schemeClr>
                </a:solidFill>
              </a:rPr>
              <a:t>Medidas Propostas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7731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2036</TotalTime>
  <Words>2074</Words>
  <Application>Microsoft Office PowerPoint</Application>
  <PresentationFormat>Ecrã Panorâmico</PresentationFormat>
  <Paragraphs>225</Paragraphs>
  <Slides>22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1_Tema do Office</vt:lpstr>
      <vt:lpstr>Incentivos e Auxílios à Economia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Desconfinamento</dc:title>
  <dc:creator>Ricardo Nuno Pestana Abreu</dc:creator>
  <cp:lastModifiedBy>Ricardo Nuno Pestana Abreu</cp:lastModifiedBy>
  <cp:revision>76</cp:revision>
  <cp:lastPrinted>2020-10-06T10:59:41Z</cp:lastPrinted>
  <dcterms:created xsi:type="dcterms:W3CDTF">2020-05-04T14:11:11Z</dcterms:created>
  <dcterms:modified xsi:type="dcterms:W3CDTF">2020-11-13T18:34:06Z</dcterms:modified>
</cp:coreProperties>
</file>