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6" r:id="rId4"/>
    <p:sldId id="256" r:id="rId5"/>
    <p:sldId id="267" r:id="rId6"/>
    <p:sldId id="268" r:id="rId7"/>
    <p:sldId id="269" r:id="rId8"/>
    <p:sldId id="260" r:id="rId9"/>
    <p:sldId id="270" r:id="rId10"/>
    <p:sldId id="271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282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2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366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6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47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1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31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9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777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48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32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5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63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6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66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84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7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0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901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74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0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8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90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0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457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875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568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684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4B69-DC72-4C64-BAA3-AB7CB9D305F4}" type="datetimeFigureOut">
              <a:rPr lang="pt-PT" smtClean="0"/>
              <a:t>10/08/2021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8DC1-029F-4F9B-AFBC-000BDA69A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868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4B69-DC72-4C64-BAA3-AB7CB9D305F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10/08/2021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8DC1-029F-4F9B-AFBC-000BDA69A08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4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armo.Faria\Ambiente de trabalho\pendentes\DMS_2013_HTA\sal_imagens\sal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1131"/>
            <a:ext cx="9652000" cy="72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2060"/>
                </a:solidFill>
              </a:rPr>
              <a:t>Alimentos com muito sal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t-PT" b="1" dirty="0">
                <a:solidFill>
                  <a:srgbClr val="C00000"/>
                </a:solidFill>
              </a:rPr>
              <a:t>Batatas fritas de pacote </a:t>
            </a:r>
          </a:p>
          <a:p>
            <a:r>
              <a:rPr lang="pt-PT" b="1" dirty="0">
                <a:solidFill>
                  <a:srgbClr val="C00000"/>
                </a:solidFill>
              </a:rPr>
              <a:t>Aperitivos salgados</a:t>
            </a:r>
          </a:p>
          <a:p>
            <a:r>
              <a:rPr lang="pt-PT" b="1" dirty="0">
                <a:solidFill>
                  <a:srgbClr val="C00000"/>
                </a:solidFill>
              </a:rPr>
              <a:t>Enchidos, charcutaria, fumados, salsicharia</a:t>
            </a:r>
          </a:p>
          <a:p>
            <a:r>
              <a:rPr lang="pt-PT" b="1" dirty="0">
                <a:solidFill>
                  <a:srgbClr val="C00000"/>
                </a:solidFill>
              </a:rPr>
              <a:t>Caldos, cubos instantâneos</a:t>
            </a:r>
          </a:p>
          <a:p>
            <a:r>
              <a:rPr lang="pt-PT" b="1" dirty="0">
                <a:solidFill>
                  <a:srgbClr val="C00000"/>
                </a:solidFill>
              </a:rPr>
              <a:t>Refeições pré-preparadas </a:t>
            </a:r>
          </a:p>
          <a:p>
            <a:r>
              <a:rPr lang="pt-PT" b="1" dirty="0">
                <a:solidFill>
                  <a:srgbClr val="C00000"/>
                </a:solidFill>
              </a:rPr>
              <a:t>Molhos, azeitonas, </a:t>
            </a:r>
            <a:r>
              <a:rPr lang="pt-PT" b="1">
                <a:solidFill>
                  <a:srgbClr val="C00000"/>
                </a:solidFill>
              </a:rPr>
              <a:t>alguns queijos</a:t>
            </a:r>
            <a:endParaRPr lang="pt-PT" b="1" dirty="0">
              <a:solidFill>
                <a:srgbClr val="C00000"/>
              </a:solidFill>
            </a:endParaRPr>
          </a:p>
          <a:p>
            <a:r>
              <a:rPr lang="pt-PT" b="1" dirty="0">
                <a:solidFill>
                  <a:srgbClr val="C00000"/>
                </a:solidFill>
              </a:rPr>
              <a:t>Bolachas, biscoitos, tostas</a:t>
            </a:r>
          </a:p>
        </p:txBody>
      </p:sp>
    </p:spTree>
    <p:extLst>
      <p:ext uri="{BB962C8B-B14F-4D97-AF65-F5344CB8AC3E}">
        <p14:creationId xmlns:p14="http://schemas.microsoft.com/office/powerpoint/2010/main" val="255464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20880" cy="381642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A Organização Mundial de Saúde  recomenda que não ultrapasse o consumo de 5 gramas de sal por dia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53657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pt-PT" b="1" dirty="0">
              <a:solidFill>
                <a:srgbClr val="002060"/>
              </a:solidFill>
            </a:endParaRPr>
          </a:p>
          <a:p>
            <a:r>
              <a:rPr lang="pt-PT" b="1" dirty="0">
                <a:solidFill>
                  <a:srgbClr val="C00000"/>
                </a:solidFill>
              </a:rPr>
              <a:t>5g sal = 1 colher de chá de sal</a:t>
            </a:r>
          </a:p>
        </p:txBody>
      </p:sp>
    </p:spTree>
    <p:extLst>
      <p:ext uri="{BB962C8B-B14F-4D97-AF65-F5344CB8AC3E}">
        <p14:creationId xmlns:p14="http://schemas.microsoft.com/office/powerpoint/2010/main" val="19516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chemeClr val="bg1"/>
                </a:solidFill>
              </a:rPr>
              <a:t>O sal em excesso provoca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57200" y="2276872"/>
            <a:ext cx="8363272" cy="4248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4000" b="1" dirty="0">
                <a:solidFill>
                  <a:srgbClr val="FFC000"/>
                </a:solidFill>
              </a:rPr>
              <a:t>Tensão Arterial Elevada (hipertensão)</a:t>
            </a:r>
          </a:p>
          <a:p>
            <a:pPr>
              <a:lnSpc>
                <a:spcPct val="150000"/>
              </a:lnSpc>
            </a:pPr>
            <a:r>
              <a:rPr lang="pt-PT" sz="4000" b="1" dirty="0">
                <a:solidFill>
                  <a:srgbClr val="FFC000"/>
                </a:solidFill>
              </a:rPr>
              <a:t>Doença Cardíaca</a:t>
            </a:r>
          </a:p>
          <a:p>
            <a:pPr>
              <a:lnSpc>
                <a:spcPct val="150000"/>
              </a:lnSpc>
            </a:pPr>
            <a:r>
              <a:rPr lang="pt-PT" sz="4000" b="1" dirty="0">
                <a:solidFill>
                  <a:srgbClr val="FFC000"/>
                </a:solidFill>
              </a:rPr>
              <a:t>Acidente Vascular Cerebral (AVC)</a:t>
            </a:r>
          </a:p>
        </p:txBody>
      </p:sp>
    </p:spTree>
    <p:extLst>
      <p:ext uri="{BB962C8B-B14F-4D97-AF65-F5344CB8AC3E}">
        <p14:creationId xmlns:p14="http://schemas.microsoft.com/office/powerpoint/2010/main" val="150689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6491064" cy="42093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4000" b="1" dirty="0"/>
              <a:t>A ingestão de sal é o principal fator de risco para o aumento da tensão arterial</a:t>
            </a:r>
          </a:p>
        </p:txBody>
      </p:sp>
    </p:spTree>
    <p:extLst>
      <p:ext uri="{BB962C8B-B14F-4D97-AF65-F5344CB8AC3E}">
        <p14:creationId xmlns:p14="http://schemas.microsoft.com/office/powerpoint/2010/main" val="368470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6491064" cy="4536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4000" b="1" dirty="0"/>
              <a:t>Durante a preparação e confeção das refeições diminua gradualmente a quantidade de sal</a:t>
            </a:r>
          </a:p>
        </p:txBody>
      </p:sp>
    </p:spTree>
    <p:extLst>
      <p:ext uri="{BB962C8B-B14F-4D97-AF65-F5344CB8AC3E}">
        <p14:creationId xmlns:p14="http://schemas.microsoft.com/office/powerpoint/2010/main" val="212120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6347048" cy="4536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t-PT" sz="40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PT" sz="4000" b="1" dirty="0"/>
              <a:t>Não leve o saleiro para a mesa</a:t>
            </a:r>
          </a:p>
        </p:txBody>
      </p:sp>
    </p:spTree>
    <p:extLst>
      <p:ext uri="{BB962C8B-B14F-4D97-AF65-F5344CB8AC3E}">
        <p14:creationId xmlns:p14="http://schemas.microsoft.com/office/powerpoint/2010/main" val="216853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6059016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4000" b="1" dirty="0"/>
              <a:t>Substitua o sal usado na confeção das refeições por ervas aromáticas </a:t>
            </a:r>
          </a:p>
          <a:p>
            <a:pPr marL="0" indent="0" algn="ctr">
              <a:buNone/>
            </a:pPr>
            <a:endParaRPr lang="pt-PT" sz="4000" b="1" dirty="0"/>
          </a:p>
          <a:p>
            <a:pPr marL="0" indent="0" algn="ctr">
              <a:buNone/>
            </a:pPr>
            <a:r>
              <a:rPr lang="pt-PT" sz="4000" b="1" dirty="0"/>
              <a:t>salsa, hortelã, coentros, orégãos, tomilho, alecrim...</a:t>
            </a:r>
          </a:p>
        </p:txBody>
      </p:sp>
    </p:spTree>
    <p:extLst>
      <p:ext uri="{BB962C8B-B14F-4D97-AF65-F5344CB8AC3E}">
        <p14:creationId xmlns:p14="http://schemas.microsoft.com/office/powerpoint/2010/main" val="278273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6419056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4000" b="1" dirty="0"/>
              <a:t>Substitua o sal usado na confeção das refeições por especiarias </a:t>
            </a:r>
          </a:p>
          <a:p>
            <a:pPr marL="0" indent="0" algn="ctr">
              <a:buNone/>
            </a:pPr>
            <a:r>
              <a:rPr lang="pt-PT" sz="4000" b="1" dirty="0"/>
              <a:t> </a:t>
            </a:r>
          </a:p>
          <a:p>
            <a:pPr marL="0" indent="0" algn="ctr">
              <a:buNone/>
            </a:pPr>
            <a:r>
              <a:rPr lang="pt-PT" sz="4000" b="1" dirty="0"/>
              <a:t>pimenta, colorau/pimentão, açafrão, noz-moscada, caril, canela… </a:t>
            </a:r>
          </a:p>
        </p:txBody>
      </p:sp>
    </p:spTree>
    <p:extLst>
      <p:ext uri="{BB962C8B-B14F-4D97-AF65-F5344CB8AC3E}">
        <p14:creationId xmlns:p14="http://schemas.microsoft.com/office/powerpoint/2010/main" val="112267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6347048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4000" b="1" dirty="0"/>
              <a:t>Reduza o sal usado nos temperos e confeção. </a:t>
            </a:r>
          </a:p>
          <a:p>
            <a:pPr marL="0" indent="0" algn="ctr">
              <a:buNone/>
            </a:pPr>
            <a:endParaRPr lang="pt-PT" sz="4000" b="1" dirty="0"/>
          </a:p>
          <a:p>
            <a:pPr marL="0" indent="0" algn="ctr">
              <a:buNone/>
            </a:pPr>
            <a:r>
              <a:rPr lang="pt-PT" sz="4000" b="1" dirty="0"/>
              <a:t>Use sumo de limão ou de laranja</a:t>
            </a:r>
          </a:p>
        </p:txBody>
      </p:sp>
    </p:spTree>
    <p:extLst>
      <p:ext uri="{BB962C8B-B14F-4D97-AF65-F5344CB8AC3E}">
        <p14:creationId xmlns:p14="http://schemas.microsoft.com/office/powerpoint/2010/main" val="361742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313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4000" b="1" dirty="0">
                <a:solidFill>
                  <a:srgbClr val="002060"/>
                </a:solidFill>
              </a:rPr>
              <a:t>Leia cuidadosamente os rótulos dos alimentos. Compare e opte por alimentos que tenham menos quantidade de sal e/ou de sódio (Na).</a:t>
            </a:r>
          </a:p>
        </p:txBody>
      </p:sp>
    </p:spTree>
    <p:extLst>
      <p:ext uri="{BB962C8B-B14F-4D97-AF65-F5344CB8AC3E}">
        <p14:creationId xmlns:p14="http://schemas.microsoft.com/office/powerpoint/2010/main" val="1444271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206</Words>
  <Application>Microsoft Office PowerPoint</Application>
  <PresentationFormat>Apresentação no Ecrã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Tema do Office</vt:lpstr>
      <vt:lpstr>1_Tema do Office</vt:lpstr>
      <vt:lpstr>2_Tema do Office</vt:lpstr>
      <vt:lpstr>Apresentação do PowerPoint</vt:lpstr>
      <vt:lpstr>O sal em excesso provoca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Alimentos com muito sal</vt:lpstr>
      <vt:lpstr>A Organização Mundial de Saúde  recomenda que não ultrapasse o consumo de 5 gramas de sal por dia</vt:lpstr>
    </vt:vector>
  </TitlesOfParts>
  <Company>iasaude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Sugestões para reduzir o sal à mesa</dc:title>
  <dc:creator>Carmo Faria</dc:creator>
  <cp:lastModifiedBy>Maria Carmo Pereira Cesar Faria</cp:lastModifiedBy>
  <cp:revision>17</cp:revision>
  <dcterms:created xsi:type="dcterms:W3CDTF">2012-05-24T10:41:50Z</dcterms:created>
  <dcterms:modified xsi:type="dcterms:W3CDTF">2021-08-10T09:35:17Z</dcterms:modified>
</cp:coreProperties>
</file>