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52" r:id="rId1"/>
  </p:sldMasterIdLst>
  <p:notesMasterIdLst>
    <p:notesMasterId r:id="rId42"/>
  </p:notesMasterIdLst>
  <p:sldIdLst>
    <p:sldId id="262" r:id="rId2"/>
    <p:sldId id="260" r:id="rId3"/>
    <p:sldId id="258" r:id="rId4"/>
    <p:sldId id="306" r:id="rId5"/>
    <p:sldId id="274" r:id="rId6"/>
    <p:sldId id="264" r:id="rId7"/>
    <p:sldId id="307" r:id="rId8"/>
    <p:sldId id="267" r:id="rId9"/>
    <p:sldId id="268" r:id="rId10"/>
    <p:sldId id="265" r:id="rId11"/>
    <p:sldId id="266" r:id="rId12"/>
    <p:sldId id="259" r:id="rId13"/>
    <p:sldId id="271" r:id="rId14"/>
    <p:sldId id="270" r:id="rId15"/>
    <p:sldId id="269" r:id="rId16"/>
    <p:sldId id="275" r:id="rId17"/>
    <p:sldId id="277" r:id="rId18"/>
    <p:sldId id="279" r:id="rId19"/>
    <p:sldId id="276" r:id="rId20"/>
    <p:sldId id="273" r:id="rId21"/>
    <p:sldId id="281" r:id="rId22"/>
    <p:sldId id="280" r:id="rId23"/>
    <p:sldId id="272" r:id="rId24"/>
    <p:sldId id="283" r:id="rId25"/>
    <p:sldId id="282" r:id="rId26"/>
    <p:sldId id="287" r:id="rId27"/>
    <p:sldId id="286" r:id="rId28"/>
    <p:sldId id="291" r:id="rId29"/>
    <p:sldId id="295" r:id="rId30"/>
    <p:sldId id="294" r:id="rId31"/>
    <p:sldId id="296" r:id="rId32"/>
    <p:sldId id="297" r:id="rId33"/>
    <p:sldId id="300" r:id="rId34"/>
    <p:sldId id="305" r:id="rId35"/>
    <p:sldId id="298" r:id="rId36"/>
    <p:sldId id="304" r:id="rId37"/>
    <p:sldId id="303" r:id="rId38"/>
    <p:sldId id="288" r:id="rId39"/>
    <p:sldId id="289" r:id="rId40"/>
    <p:sldId id="278" r:id="rId41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-77" y="-48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D7F4CB-68E2-46E7-B2B4-24F85D78BB4E}" type="datetimeFigureOut">
              <a:rPr lang="pt-PT" smtClean="0"/>
              <a:pPr/>
              <a:t>13-07-2016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D71DE7-AFA3-4F19-A703-40EB3F1D034E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PT" smtClean="0"/>
              <a:t>Faça clique para editar o estilo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E4E81BF-9D31-4C2D-9BD6-CE5A809FAF7E}" type="datetime1">
              <a:rPr lang="pt-PT" smtClean="0"/>
              <a:t>13-07-2016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pt-PT" smtClean="0"/>
              <a:t>Expo Tropical  - 30 de abril 2016 </a:t>
            </a:r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B904AB2-02EE-4FA6-AA23-18DD4B9639B9}" type="slidenum">
              <a:rPr lang="pt-PT" smtClean="0"/>
              <a:pPr/>
              <a:t>‹nº›</a:t>
            </a:fld>
            <a:endParaRPr lang="pt-PT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016755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D33CD-B302-4CD1-9153-549747C6F493}" type="datetime1">
              <a:rPr lang="pt-PT" smtClean="0"/>
              <a:t>13-07-2016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Expo Tropical  - 30 de abril 2016 </a:t>
            </a:r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04AB2-02EE-4FA6-AA23-18DD4B9639B9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3709282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42FB1-A233-449F-94AC-74382DF1A417}" type="datetime1">
              <a:rPr lang="pt-PT" smtClean="0"/>
              <a:t>13-07-2016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Expo Tropical  - 30 de abril 2016 </a:t>
            </a:r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04AB2-02EE-4FA6-AA23-18DD4B9639B9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35777566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CBFD2-1A63-44B7-B111-DED2574F678A}" type="datetime1">
              <a:rPr lang="pt-PT" smtClean="0"/>
              <a:t>13-07-2016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Expo Tropical  - 30 de abril 2016 </a:t>
            </a:r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8DE02-4AFA-47D5-A9AB-6FEC81C7F699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2764197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80F0F-1B69-4A20-8939-B1F3D5D06FE7}" type="datetime1">
              <a:rPr lang="pt-PT" smtClean="0"/>
              <a:t>13-07-2016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Expo Tropical  - 30 de abril 2016 </a:t>
            </a:r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04AB2-02EE-4FA6-AA23-18DD4B9639B9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3923671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5CF9A-9AAF-4DB6-91CE-C04D05EC929D}" type="datetime1">
              <a:rPr lang="pt-PT" smtClean="0"/>
              <a:t>13-07-2016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Expo Tropical  - 30 de abril 2016 </a:t>
            </a:r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04AB2-02EE-4FA6-AA23-18DD4B9639B9}" type="slidenum">
              <a:rPr lang="pt-PT" smtClean="0"/>
              <a:pPr/>
              <a:t>‹nº›</a:t>
            </a:fld>
            <a:endParaRPr lang="pt-PT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649062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DAB5-8642-4AFA-8369-2FA6104C380D}" type="datetime1">
              <a:rPr lang="pt-PT" smtClean="0"/>
              <a:t>13-07-2016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Expo Tropical  - 30 de abril 2016 </a:t>
            </a:r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04AB2-02EE-4FA6-AA23-18DD4B9639B9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3287400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C56CD-8F1E-4233-A1E0-94B8664832D3}" type="datetime1">
              <a:rPr lang="pt-PT" smtClean="0"/>
              <a:t>13-07-2016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Expo Tropical  - 30 de abril 2016 </a:t>
            </a:r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04AB2-02EE-4FA6-AA23-18DD4B9639B9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746564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1B59A-52D5-471E-9ABB-EEF289D4BDE3}" type="datetime1">
              <a:rPr lang="pt-PT" smtClean="0"/>
              <a:t>13-07-2016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Expo Tropical  - 30 de abril 2016 </a:t>
            </a:r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04AB2-02EE-4FA6-AA23-18DD4B9639B9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1044521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6CB1A-ADA2-4363-A7F3-6967C2F010FC}" type="datetime1">
              <a:rPr lang="pt-PT" smtClean="0"/>
              <a:t>13-07-2016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Expo Tropical  - 30 de abril 2016 </a:t>
            </a:r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04AB2-02EE-4FA6-AA23-18DD4B9639B9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4040023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0A438-312A-4DB2-9CAC-6134FF72786C}" type="datetime1">
              <a:rPr lang="pt-PT" smtClean="0"/>
              <a:t>13-07-2016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Expo Tropical  - 30 de abril 2016 </a:t>
            </a:r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04AB2-02EE-4FA6-AA23-18DD4B9639B9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2420011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A4F75-0840-4B8E-9A50-5125F7629EE2}" type="datetime1">
              <a:rPr lang="pt-PT" smtClean="0"/>
              <a:t>13-07-2016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Expo Tropical  - 30 de abril 2016 </a:t>
            </a:r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04AB2-02EE-4FA6-AA23-18DD4B9639B9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2923535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5838D860-BBE5-4173-A91D-F4759881A29E}" type="datetime1">
              <a:rPr lang="pt-PT" smtClean="0"/>
              <a:t>13-07-2016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pt-PT" smtClean="0"/>
              <a:t>Expo Tropical  - 30 de abril 2016 </a:t>
            </a:r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7B904AB2-02EE-4FA6-AA23-18DD4B9639B9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1062447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53" r:id="rId1"/>
    <p:sldLayoutId id="2147484354" r:id="rId2"/>
    <p:sldLayoutId id="2147484355" r:id="rId3"/>
    <p:sldLayoutId id="2147484356" r:id="rId4"/>
    <p:sldLayoutId id="2147484357" r:id="rId5"/>
    <p:sldLayoutId id="2147484358" r:id="rId6"/>
    <p:sldLayoutId id="2147484359" r:id="rId7"/>
    <p:sldLayoutId id="2147484360" r:id="rId8"/>
    <p:sldLayoutId id="2147484361" r:id="rId9"/>
    <p:sldLayoutId id="2147484362" r:id="rId10"/>
    <p:sldLayoutId id="2147484363" r:id="rId11"/>
    <p:sldLayoutId id="2147484364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Folha_de_C_lculo_do_Microsoft_Office_Excel_97-20031.xls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85007" y="1145971"/>
            <a:ext cx="10503912" cy="4488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629178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615779" y="1344415"/>
            <a:ext cx="10515600" cy="540237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t-PT" sz="5400" dirty="0" smtClean="0">
              <a:solidFill>
                <a:srgbClr val="7030A0"/>
              </a:solidFill>
              <a:latin typeface="Trebuchet MS" panose="020B0603020202020204" pitchFamily="34" charset="0"/>
            </a:endParaRPr>
          </a:p>
          <a:p>
            <a:pPr marL="0" indent="0" algn="ctr">
              <a:buNone/>
            </a:pPr>
            <a:r>
              <a:rPr lang="pt-PT" sz="54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Área de maracujaleiro </a:t>
            </a:r>
          </a:p>
          <a:p>
            <a:pPr marL="0" indent="0" algn="ctr">
              <a:buNone/>
            </a:pPr>
            <a:r>
              <a:rPr lang="pt-PT" sz="54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por concelho (2015)</a:t>
            </a:r>
            <a:endParaRPr lang="pt-PT" sz="5400" b="1" dirty="0">
              <a:solidFill>
                <a:schemeClr val="accent1">
                  <a:lumMod val="75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745185" y="247136"/>
            <a:ext cx="3174966" cy="1097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3383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753423" y="255373"/>
            <a:ext cx="3174966" cy="1097279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4227" y="255373"/>
            <a:ext cx="10999573" cy="465716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</a:pPr>
            <a:r>
              <a:rPr lang="pt-PT" sz="2800" b="1" dirty="0" smtClean="0">
                <a:solidFill>
                  <a:srgbClr val="7030A0"/>
                </a:solidFill>
                <a:latin typeface="Trebuchet MS" panose="020B0603020202020204" pitchFamily="34" charset="0"/>
              </a:rPr>
              <a:t/>
            </a:r>
            <a:br>
              <a:rPr lang="pt-PT" sz="2800" b="1" dirty="0" smtClean="0">
                <a:solidFill>
                  <a:srgbClr val="7030A0"/>
                </a:solidFill>
                <a:latin typeface="Trebuchet MS" panose="020B0603020202020204" pitchFamily="34" charset="0"/>
              </a:rPr>
            </a:br>
            <a:r>
              <a:rPr lang="pt-PT" sz="28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Área de maracujaleiro por concelho (2015)</a:t>
            </a:r>
            <a:br>
              <a:rPr lang="pt-PT" sz="28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</a:br>
            <a:endParaRPr lang="pt-PT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88325" y="976461"/>
            <a:ext cx="10515600" cy="5696187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pt-PT" sz="1800" dirty="0">
                <a:solidFill>
                  <a:schemeClr val="tx1"/>
                </a:solidFill>
                <a:latin typeface="Trebuchet MS" panose="020B0603020202020204" pitchFamily="34" charset="0"/>
              </a:rPr>
              <a:t>Da análise do quadro seguinte, verifica-se que os concelhos com área maior de produção são Santana e Calheta, seguindo-se o Funchal e São Vicente. Santana e Calheta, detêm 39% da área total (</a:t>
            </a:r>
            <a:r>
              <a:rPr lang="pt-PT" sz="1800" b="1" dirty="0">
                <a:solidFill>
                  <a:schemeClr val="tx1"/>
                </a:solidFill>
                <a:latin typeface="Trebuchet MS" panose="020B0603020202020204" pitchFamily="34" charset="0"/>
              </a:rPr>
              <a:t>23 hectares</a:t>
            </a:r>
            <a:r>
              <a:rPr lang="pt-PT" sz="1800" dirty="0">
                <a:solidFill>
                  <a:schemeClr val="tx1"/>
                </a:solidFill>
                <a:latin typeface="Trebuchet MS" panose="020B0603020202020204" pitchFamily="34" charset="0"/>
              </a:rPr>
              <a:t>).</a:t>
            </a:r>
          </a:p>
          <a:p>
            <a:pPr marL="0" indent="0">
              <a:buNone/>
            </a:pPr>
            <a:endParaRPr lang="pt-PT" dirty="0" smtClean="0"/>
          </a:p>
          <a:p>
            <a:pPr marL="0" indent="0">
              <a:buNone/>
            </a:pPr>
            <a:r>
              <a:rPr lang="pt-PT" dirty="0"/>
              <a:t>	</a:t>
            </a:r>
          </a:p>
        </p:txBody>
      </p:sp>
      <p:pic>
        <p:nvPicPr>
          <p:cNvPr id="2052" name="Gráfico 1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58762" y="2298357"/>
            <a:ext cx="6268995" cy="429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35449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651942" y="1097280"/>
            <a:ext cx="10753725" cy="5155239"/>
          </a:xfrm>
        </p:spPr>
        <p:txBody>
          <a:bodyPr/>
          <a:lstStyle/>
          <a:p>
            <a:pPr marL="274320" indent="0" algn="ctr">
              <a:lnSpc>
                <a:spcPct val="150000"/>
              </a:lnSpc>
              <a:spcAft>
                <a:spcPts val="800"/>
              </a:spcAft>
              <a:buNone/>
            </a:pPr>
            <a:r>
              <a:rPr lang="pt-PT" sz="5400" b="1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Evolução da produção </a:t>
            </a:r>
          </a:p>
          <a:p>
            <a:pPr marL="274320" indent="0" algn="ctr">
              <a:lnSpc>
                <a:spcPct val="150000"/>
              </a:lnSpc>
              <a:spcAft>
                <a:spcPts val="800"/>
              </a:spcAft>
              <a:buNone/>
            </a:pPr>
            <a:r>
              <a:rPr lang="pt-PT" sz="5400" b="1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pt-PT" sz="54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Maracujá</a:t>
            </a:r>
            <a:endParaRPr lang="pt-PT" sz="5400" b="1" dirty="0">
              <a:solidFill>
                <a:schemeClr val="accent1">
                  <a:lumMod val="75000"/>
                </a:schemeClr>
              </a:solidFill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74320" indent="0" algn="ctr">
              <a:lnSpc>
                <a:spcPct val="150000"/>
              </a:lnSpc>
              <a:spcAft>
                <a:spcPts val="800"/>
              </a:spcAft>
              <a:buNone/>
            </a:pPr>
            <a:r>
              <a:rPr lang="pt-PT" sz="54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(2008 </a:t>
            </a:r>
            <a:r>
              <a:rPr lang="pt-PT" sz="5400" b="1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pt-PT" sz="54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2015)</a:t>
            </a:r>
            <a:endParaRPr lang="pt-PT" sz="5400" dirty="0">
              <a:solidFill>
                <a:schemeClr val="accent1">
                  <a:lumMod val="75000"/>
                </a:schemeClr>
              </a:solidFill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PT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753423" y="247136"/>
            <a:ext cx="3174966" cy="1097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2371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91161" y="197337"/>
            <a:ext cx="10753343" cy="1016229"/>
          </a:xfrm>
        </p:spPr>
        <p:txBody>
          <a:bodyPr>
            <a:normAutofit fontScale="90000"/>
          </a:bodyPr>
          <a:lstStyle/>
          <a:p>
            <a:pPr marL="457200">
              <a:lnSpc>
                <a:spcPct val="150000"/>
              </a:lnSpc>
              <a:spcAft>
                <a:spcPts val="800"/>
              </a:spcAft>
            </a:pPr>
            <a:r>
              <a:rPr lang="pt-PT" sz="3100" b="1" dirty="0">
                <a:solidFill>
                  <a:srgbClr val="7030A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t-PT" sz="3100" b="1" dirty="0">
                <a:solidFill>
                  <a:srgbClr val="7030A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PT" sz="31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Evolução </a:t>
            </a:r>
            <a:r>
              <a:rPr lang="pt-PT" sz="3100" b="1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 produção </a:t>
            </a:r>
            <a:r>
              <a:rPr lang="pt-PT" sz="31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Maracujá (2008 </a:t>
            </a:r>
            <a:r>
              <a:rPr lang="pt-PT" sz="3100" b="1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2015)</a:t>
            </a:r>
            <a:r>
              <a:rPr lang="pt-PT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t-PT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t-PT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932029" y="2349429"/>
            <a:ext cx="10753725" cy="5344711"/>
          </a:xfrm>
        </p:spPr>
        <p:txBody>
          <a:bodyPr/>
          <a:lstStyle/>
          <a:p>
            <a:endParaRPr lang="pt-PT" dirty="0" smtClean="0"/>
          </a:p>
          <a:p>
            <a:endParaRPr lang="pt-PT" dirty="0"/>
          </a:p>
          <a:p>
            <a:endParaRPr lang="pt-PT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769898" y="256744"/>
            <a:ext cx="3174966" cy="1097279"/>
          </a:xfrm>
          <a:prstGeom prst="rect">
            <a:avLst/>
          </a:prstGeom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86272" y="1125531"/>
            <a:ext cx="6377900" cy="456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altLang="pt-P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produção atual ronda as </a:t>
            </a:r>
            <a:r>
              <a:rPr kumimoji="0" lang="pt-PT" altLang="pt-P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140 toneladas de maracujá/ano</a:t>
            </a:r>
            <a:r>
              <a:rPr kumimoji="0" lang="pt-PT" altLang="pt-P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pt-PT" alt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8" name="Objet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411170271"/>
              </p:ext>
            </p:extLst>
          </p:nvPr>
        </p:nvGraphicFramePr>
        <p:xfrm>
          <a:off x="1433384" y="1823667"/>
          <a:ext cx="8007178" cy="4790697"/>
        </p:xfrm>
        <a:graphic>
          <a:graphicData uri="http://schemas.openxmlformats.org/presentationml/2006/ole">
            <p:oleObj spid="_x0000_s3277" name="Gráfico" r:id="rId4" imgW="4767485" imgH="2859272" progId="Excel.Shee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76342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87180" y="784241"/>
            <a:ext cx="10919634" cy="527056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t-PT" sz="5400" b="1" dirty="0" smtClean="0">
              <a:solidFill>
                <a:srgbClr val="7030A0"/>
              </a:solidFill>
              <a:latin typeface="Trebuchet MS" panose="020B0603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pt-PT" sz="54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Análise </a:t>
            </a:r>
            <a:r>
              <a:rPr lang="pt-PT" sz="5400" b="1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Swot </a:t>
            </a:r>
            <a:endParaRPr lang="pt-PT" sz="5400" b="1" dirty="0" smtClean="0">
              <a:solidFill>
                <a:schemeClr val="accent1">
                  <a:lumMod val="75000"/>
                </a:schemeClr>
              </a:solidFill>
              <a:latin typeface="Trebuchet MS" panose="020B0603020202020204" pitchFamily="34" charset="0"/>
            </a:endParaRPr>
          </a:p>
          <a:p>
            <a:pPr marL="45720" indent="0" algn="ctr">
              <a:lnSpc>
                <a:spcPct val="150000"/>
              </a:lnSpc>
              <a:buNone/>
            </a:pPr>
            <a:r>
              <a:rPr lang="pt-PT" sz="54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do </a:t>
            </a:r>
            <a:r>
              <a:rPr lang="pt-PT" sz="5400" b="1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Maracujá da Madeira</a:t>
            </a:r>
            <a:endParaRPr lang="pt-PT" sz="5400" dirty="0">
              <a:solidFill>
                <a:schemeClr val="accent1">
                  <a:lumMod val="75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720472" y="329515"/>
            <a:ext cx="3174966" cy="1097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51739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761661" y="238898"/>
            <a:ext cx="3174966" cy="1097279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416" y="473676"/>
            <a:ext cx="11034583" cy="510746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pt-PT" sz="2800" b="1" dirty="0">
                <a:solidFill>
                  <a:srgbClr val="7030A0"/>
                </a:solidFill>
                <a:latin typeface="Trebuchet MS" panose="020B0603020202020204" pitchFamily="34" charset="0"/>
              </a:rPr>
              <a:t>Análise Swot do Maracujá da Madeira</a:t>
            </a:r>
            <a:endParaRPr lang="pt-PT" sz="2800" dirty="0">
              <a:solidFill>
                <a:srgbClr val="7030A0"/>
              </a:solidFill>
              <a:latin typeface="Trebuchet MS" panose="020B0603020202020204" pitchFamily="34" charset="0"/>
            </a:endParaRPr>
          </a:p>
        </p:txBody>
      </p:sp>
      <p:graphicFrame>
        <p:nvGraphicFramePr>
          <p:cNvPr id="5" name="Marcador de Posição de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35186791"/>
              </p:ext>
            </p:extLst>
          </p:nvPr>
        </p:nvGraphicFramePr>
        <p:xfrm>
          <a:off x="395416" y="1219199"/>
          <a:ext cx="10610335" cy="5349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97553"/>
                <a:gridCol w="5312782"/>
              </a:tblGrid>
              <a:tr h="328983"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Pontos Fortes</a:t>
                      </a:r>
                      <a:endParaRPr lang="pt-PT" sz="18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Oportunidades</a:t>
                      </a:r>
                      <a:endParaRPr lang="pt-PT" sz="18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924805">
                <a:tc>
                  <a:txBody>
                    <a:bodyPr/>
                    <a:lstStyle/>
                    <a:p>
                      <a:pPr marL="46990" marR="4699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-</a:t>
                      </a:r>
                      <a:r>
                        <a:rPr lang="pt-PT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Procura crescente de </a:t>
                      </a:r>
                      <a:r>
                        <a:rPr lang="pt-PT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maracujá </a:t>
                      </a:r>
                      <a:r>
                        <a:rPr lang="pt-PT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para transformação (bares, pastelarias, confeitarias, restauração, etc.)</a:t>
                      </a:r>
                      <a:endParaRPr lang="pt-PT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- Reconhecimento </a:t>
                      </a:r>
                      <a:r>
                        <a:rPr lang="pt-PT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pelos consumidores </a:t>
                      </a:r>
                      <a:r>
                        <a:rPr lang="pt-PT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das características </a:t>
                      </a:r>
                      <a:r>
                        <a:rPr lang="pt-PT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distintivas deste fruto </a:t>
                      </a:r>
                      <a:endParaRPr lang="pt-PT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63501">
                <a:tc>
                  <a:txBody>
                    <a:bodyPr/>
                    <a:lstStyle/>
                    <a:p>
                      <a:pPr marL="46990" marR="4699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-</a:t>
                      </a:r>
                      <a:r>
                        <a:rPr lang="pt-PT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Maracujá «Roxo Regional» com sabor </a:t>
                      </a:r>
                      <a:r>
                        <a:rPr lang="pt-PT" sz="1800" b="1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sui generis </a:t>
                      </a:r>
                      <a:endParaRPr lang="pt-PT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- Decisão de (re)impulsionar a investigação/experimentação da cultura: obtenção de novas variedades/híbridos (mais resistentes às principais doenças, evoluindo ao gosto do consumidor ao longo do tempo e agronomicamente aptas)</a:t>
                      </a:r>
                      <a:endParaRPr lang="pt-PT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924805">
                <a:tc>
                  <a:txBody>
                    <a:bodyPr/>
                    <a:lstStyle/>
                    <a:p>
                      <a:pPr marL="46990" marR="4699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-</a:t>
                      </a:r>
                      <a:r>
                        <a:rPr lang="pt-PT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Fruto </a:t>
                      </a:r>
                      <a:r>
                        <a:rPr lang="pt-PT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com procura mercado retalhista nacional e europeu – sortido “frutos exóticos”</a:t>
                      </a:r>
                      <a:endParaRPr lang="pt-PT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- Possibilidade de aumentar a área de cultivo até </a:t>
                      </a:r>
                      <a:r>
                        <a:rPr lang="pt-PT" sz="1800" b="1" u="sng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altitudes maiores </a:t>
                      </a:r>
                      <a:r>
                        <a:rPr lang="pt-PT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tanto na costa norte como costa sul</a:t>
                      </a:r>
                      <a:endParaRPr lang="pt-PT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0115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720472" y="326509"/>
            <a:ext cx="3174966" cy="1097279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1274" y="492688"/>
            <a:ext cx="10210799" cy="444261"/>
          </a:xfrm>
        </p:spPr>
        <p:txBody>
          <a:bodyPr>
            <a:noAutofit/>
          </a:bodyPr>
          <a:lstStyle/>
          <a:p>
            <a:r>
              <a:rPr lang="pt-PT" sz="2800" b="1" dirty="0">
                <a:solidFill>
                  <a:srgbClr val="7030A0"/>
                </a:solidFill>
                <a:latin typeface="Trebuchet MS" panose="020B0603020202020204" pitchFamily="34" charset="0"/>
              </a:rPr>
              <a:t>Análise Swot do Maracujá da Madeira</a:t>
            </a:r>
            <a:endParaRPr lang="pt-PT" sz="2800" dirty="0"/>
          </a:p>
        </p:txBody>
      </p:sp>
      <p:graphicFrame>
        <p:nvGraphicFramePr>
          <p:cNvPr id="5" name="Marcador de Posição de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37159504"/>
              </p:ext>
            </p:extLst>
          </p:nvPr>
        </p:nvGraphicFramePr>
        <p:xfrm>
          <a:off x="321275" y="1333546"/>
          <a:ext cx="10585622" cy="2934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57320"/>
                <a:gridCol w="4028302"/>
              </a:tblGrid>
              <a:tr h="232945"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Pontos Fortes</a:t>
                      </a:r>
                      <a:endParaRPr lang="pt-PT" sz="1800" b="1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Oportunidades</a:t>
                      </a:r>
                      <a:endParaRPr lang="pt-PT" sz="18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05765544"/>
              </p:ext>
            </p:extLst>
          </p:nvPr>
        </p:nvGraphicFramePr>
        <p:xfrm>
          <a:off x="313035" y="3648821"/>
          <a:ext cx="10593862" cy="29349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57321"/>
                <a:gridCol w="4036541"/>
              </a:tblGrid>
              <a:tr h="0">
                <a:tc>
                  <a:txBody>
                    <a:bodyPr/>
                    <a:lstStyle/>
                    <a:p>
                      <a:pPr marL="46990" marR="469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-</a:t>
                      </a:r>
                      <a:r>
                        <a:rPr lang="pt-PT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Existência de apoios financeiros-PRODERAM 2020 e POSEI-RAM</a:t>
                      </a:r>
                      <a:endParaRPr lang="pt-PT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39" marR="65739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-</a:t>
                      </a:r>
                      <a:r>
                        <a:rPr lang="pt-PT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Garantias de escoamento da produção (desde que haja um preço mínimo garantido)</a:t>
                      </a:r>
                      <a:endParaRPr lang="pt-PT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39" marR="65739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66010">
                <a:tc>
                  <a:txBody>
                    <a:bodyPr/>
                    <a:lstStyle/>
                    <a:p>
                      <a:pPr marL="46990" marR="469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-</a:t>
                      </a:r>
                      <a:r>
                        <a:rPr lang="pt-PT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Boas condições </a:t>
                      </a:r>
                      <a:r>
                        <a:rPr lang="pt-PT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edafoclimáticas ao cultivo, </a:t>
                      </a:r>
                      <a:r>
                        <a:rPr lang="pt-PT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tanto </a:t>
                      </a:r>
                      <a:r>
                        <a:rPr lang="pt-PT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na </a:t>
                      </a:r>
                      <a:r>
                        <a:rPr lang="pt-PT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ilha da Madeira como </a:t>
                      </a:r>
                      <a:r>
                        <a:rPr lang="pt-PT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na </a:t>
                      </a:r>
                      <a:r>
                        <a:rPr lang="pt-PT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do Porto Santo, à cultura</a:t>
                      </a:r>
                      <a:endParaRPr lang="pt-PT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39" marR="65739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- </a:t>
                      </a:r>
                      <a:r>
                        <a:rPr lang="pt-PT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Implementação de um Seguro de Colheitas</a:t>
                      </a:r>
                      <a:endParaRPr lang="pt-PT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39" marR="65739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932021">
                <a:tc>
                  <a:txBody>
                    <a:bodyPr/>
                    <a:lstStyle/>
                    <a:p>
                      <a:pPr marL="46990" marR="469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- </a:t>
                      </a:r>
                      <a:r>
                        <a:rPr lang="pt-PT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Alto valor agronómico e comercial das variedades, para consumo em fresco e/ou para transformação</a:t>
                      </a:r>
                      <a:endParaRPr lang="pt-PT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39" marR="65739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- </a:t>
                      </a:r>
                      <a:r>
                        <a:rPr lang="pt-PT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Expetativa do surgimento de novos canais, e empresas interessadas no escoamento da produção para os mercados, quer interno, quer externo</a:t>
                      </a:r>
                      <a:endParaRPr lang="pt-PT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39" marR="65739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54362145"/>
              </p:ext>
            </p:extLst>
          </p:nvPr>
        </p:nvGraphicFramePr>
        <p:xfrm>
          <a:off x="321274" y="1627043"/>
          <a:ext cx="10585623" cy="2057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65558"/>
                <a:gridCol w="4020065"/>
              </a:tblGrid>
              <a:tr h="1237703">
                <a:tc>
                  <a:txBody>
                    <a:bodyPr/>
                    <a:lstStyle/>
                    <a:p>
                      <a:pPr marL="46990" marR="4699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-</a:t>
                      </a:r>
                      <a:r>
                        <a:rPr lang="pt-PT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Ótimo </a:t>
                      </a:r>
                      <a:r>
                        <a:rPr lang="pt-PT" sz="1800" b="1" i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know-how</a:t>
                      </a:r>
                      <a:r>
                        <a:rPr lang="pt-PT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técnico existente</a:t>
                      </a:r>
                      <a:endParaRPr lang="pt-PT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-</a:t>
                      </a:r>
                      <a:r>
                        <a:rPr lang="pt-PT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Capacidade de aumentar o volume de produção de forma a satisfazer a procura do mercado local, e conquistar mercados externos</a:t>
                      </a:r>
                      <a:endParaRPr lang="pt-PT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4932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769898" y="263975"/>
            <a:ext cx="3174966" cy="1097279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9443" y="455354"/>
            <a:ext cx="10753343" cy="403072"/>
          </a:xfrm>
        </p:spPr>
        <p:txBody>
          <a:bodyPr>
            <a:noAutofit/>
          </a:bodyPr>
          <a:lstStyle/>
          <a:p>
            <a:r>
              <a:rPr lang="pt-PT" sz="2800" b="1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Análise Swot do Maracujá da Madeira</a:t>
            </a:r>
            <a:endParaRPr lang="pt-PT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5" name="Marcador de Posição de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866704"/>
              </p:ext>
            </p:extLst>
          </p:nvPr>
        </p:nvGraphicFramePr>
        <p:xfrm>
          <a:off x="289725" y="1573051"/>
          <a:ext cx="10657455" cy="2934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35099"/>
                <a:gridCol w="3822356"/>
              </a:tblGrid>
              <a:tr h="45720"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Pontos Fortes</a:t>
                      </a:r>
                      <a:endParaRPr lang="pt-PT" sz="1800" b="1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Oportunidades</a:t>
                      </a:r>
                      <a:endParaRPr lang="pt-PT" sz="1800" b="1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24207893"/>
              </p:ext>
            </p:extLst>
          </p:nvPr>
        </p:nvGraphicFramePr>
        <p:xfrm>
          <a:off x="305047" y="3923149"/>
          <a:ext cx="10642133" cy="26586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22439"/>
                <a:gridCol w="3819694"/>
              </a:tblGrid>
              <a:tr h="875978">
                <a:tc>
                  <a:txBody>
                    <a:bodyPr/>
                    <a:lstStyle/>
                    <a:p>
                      <a:pPr marL="46990" marR="469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-</a:t>
                      </a:r>
                      <a:r>
                        <a:rPr lang="pt-PT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Boas acessibilidades das explorações agrícolas até aos pontos de acondicionamento e expedição</a:t>
                      </a:r>
                      <a:endParaRPr lang="pt-PT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39" marR="65739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0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PT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39" marR="65739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91992">
                <a:tc>
                  <a:txBody>
                    <a:bodyPr/>
                    <a:lstStyle/>
                    <a:p>
                      <a:pPr marL="46990" marR="469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-</a:t>
                      </a:r>
                      <a:r>
                        <a:rPr lang="pt-PT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Importante mercado turístico da Madeira</a:t>
                      </a:r>
                      <a:endParaRPr lang="pt-PT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39" marR="65739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0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PT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39" marR="65739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21216">
                <a:tc>
                  <a:txBody>
                    <a:bodyPr/>
                    <a:lstStyle/>
                    <a:p>
                      <a:pPr marL="46990" marR="469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-</a:t>
                      </a:r>
                      <a:r>
                        <a:rPr lang="pt-PT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Alterações climáticas favoráveis</a:t>
                      </a:r>
                      <a:endParaRPr lang="pt-PT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39" marR="65739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PT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39" marR="65739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167971">
                <a:tc>
                  <a:txBody>
                    <a:bodyPr/>
                    <a:lstStyle/>
                    <a:p>
                      <a:pPr marL="46990" marR="469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- </a:t>
                      </a:r>
                      <a:r>
                        <a:rPr lang="pt-PT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Acesso à Rede </a:t>
                      </a:r>
                      <a:r>
                        <a:rPr lang="pt-PT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CA, </a:t>
                      </a:r>
                      <a:r>
                        <a:rPr lang="pt-PT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com tecnologias adequadas à melhor preparação comercial do produto</a:t>
                      </a:r>
                      <a:endParaRPr lang="pt-PT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39" marR="65739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PT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39" marR="65739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59546750"/>
              </p:ext>
            </p:extLst>
          </p:nvPr>
        </p:nvGraphicFramePr>
        <p:xfrm>
          <a:off x="297056" y="1866548"/>
          <a:ext cx="10642793" cy="20544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36912"/>
                <a:gridCol w="3805881"/>
              </a:tblGrid>
              <a:tr h="699016">
                <a:tc>
                  <a:txBody>
                    <a:bodyPr/>
                    <a:lstStyle/>
                    <a:p>
                      <a:pPr marL="46990" marR="469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-</a:t>
                      </a:r>
                      <a:r>
                        <a:rPr lang="pt-PT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Cultura bastante rústica, que pode ser associada a outras sem concorrência de espaço físico (bordaduras, paredes, etc.)</a:t>
                      </a:r>
                      <a:endParaRPr lang="pt-PT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39" marR="65739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-</a:t>
                      </a:r>
                      <a:r>
                        <a:rPr lang="pt-PT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Criação do Banco de Terrenos da RAM</a:t>
                      </a:r>
                      <a:endParaRPr lang="pt-PT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39" marR="65739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932021">
                <a:tc>
                  <a:txBody>
                    <a:bodyPr/>
                    <a:lstStyle/>
                    <a:p>
                      <a:pPr marL="46990" marR="469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-</a:t>
                      </a:r>
                      <a:r>
                        <a:rPr lang="pt-PT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Potencial de crescimento nos mercados externos: consumidores que já conhecem o fruto, e países, sobretudo europeus, em que a procura é declaradamente superior à oferta</a:t>
                      </a:r>
                      <a:endParaRPr lang="pt-PT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39" marR="65739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  <a:endParaRPr lang="pt-PT" sz="1800" b="1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39" marR="65739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3056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761661" y="307030"/>
            <a:ext cx="3174966" cy="1097279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9825" y="452597"/>
            <a:ext cx="10753343" cy="403072"/>
          </a:xfrm>
        </p:spPr>
        <p:txBody>
          <a:bodyPr>
            <a:noAutofit/>
          </a:bodyPr>
          <a:lstStyle/>
          <a:p>
            <a:r>
              <a:rPr lang="pt-PT" sz="2800" b="1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Análise Swot do Maracujá da Madeira</a:t>
            </a:r>
            <a:endParaRPr lang="pt-PT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5" name="Marcador de Posição de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00548833"/>
              </p:ext>
            </p:extLst>
          </p:nvPr>
        </p:nvGraphicFramePr>
        <p:xfrm>
          <a:off x="321274" y="1128583"/>
          <a:ext cx="9826115" cy="54631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24356"/>
                <a:gridCol w="4701759"/>
              </a:tblGrid>
              <a:tr h="444221"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Pontos Fracos</a:t>
                      </a:r>
                      <a:endParaRPr lang="pt-PT" sz="18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Ameaças</a:t>
                      </a:r>
                      <a:endParaRPr lang="pt-PT" sz="18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90462">
                <a:tc>
                  <a:txBody>
                    <a:bodyPr/>
                    <a:lstStyle/>
                    <a:p>
                      <a:pPr marL="46990" marR="469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- </a:t>
                      </a:r>
                      <a:r>
                        <a:rPr lang="pt-PT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Pequena dimensão das parcelas</a:t>
                      </a:r>
                      <a:endParaRPr lang="pt-PT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- </a:t>
                      </a:r>
                      <a:r>
                        <a:rPr lang="pt-PT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Entrada no mercado regional de polpa industrial de maracujá do exterior</a:t>
                      </a:r>
                      <a:endParaRPr lang="pt-PT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90462">
                <a:tc>
                  <a:txBody>
                    <a:bodyPr/>
                    <a:lstStyle/>
                    <a:p>
                      <a:pPr marL="46990" marR="469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- </a:t>
                      </a:r>
                      <a:r>
                        <a:rPr lang="pt-PT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Vida útil das plantas de </a:t>
                      </a:r>
                      <a:r>
                        <a:rPr lang="pt-PT" sz="18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maracujazeiro </a:t>
                      </a:r>
                      <a:r>
                        <a:rPr lang="pt-PT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curta (entre 4 a 5 anos)</a:t>
                      </a:r>
                      <a:endParaRPr lang="pt-PT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- </a:t>
                      </a:r>
                      <a:r>
                        <a:rPr lang="pt-PT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Custos de produção elevados à instalação (sistemas de condução) e de mão-de-obra</a:t>
                      </a:r>
                      <a:endParaRPr lang="pt-PT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885692">
                <a:tc>
                  <a:txBody>
                    <a:bodyPr/>
                    <a:lstStyle/>
                    <a:p>
                      <a:pPr marL="46990" marR="469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- </a:t>
                      </a:r>
                      <a:r>
                        <a:rPr lang="pt-PT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Plantas sujeitas ao ataque de viroses e doenças radiculares </a:t>
                      </a:r>
                      <a:endParaRPr lang="pt-PT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80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- </a:t>
                      </a:r>
                      <a:r>
                        <a:rPr lang="pt-PT" sz="18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Custos de transporte muito elevados para os mercados exteriores </a:t>
                      </a:r>
                      <a:endParaRPr lang="pt-PT" sz="18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6990" marR="469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PT" sz="18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885692">
                <a:tc>
                  <a:txBody>
                    <a:bodyPr/>
                    <a:lstStyle/>
                    <a:p>
                      <a:pPr marL="46990" marR="469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-</a:t>
                      </a:r>
                      <a:r>
                        <a:rPr lang="pt-PT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pt-PT" sz="18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Grande flutuação </a:t>
                      </a:r>
                      <a:r>
                        <a:rPr lang="pt-PT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de preços </a:t>
                      </a:r>
                      <a:r>
                        <a:rPr lang="pt-PT" sz="18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do fruto – baixo grau contratualização compradores</a:t>
                      </a:r>
                      <a:endParaRPr lang="pt-PT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80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- </a:t>
                      </a:r>
                      <a:r>
                        <a:rPr lang="pt-PT" sz="18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Globalização/entrada de novas pragas/doenças</a:t>
                      </a:r>
                      <a:endParaRPr lang="pt-PT" sz="18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6990" marR="469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PT" sz="18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90462">
                <a:tc>
                  <a:txBody>
                    <a:bodyPr/>
                    <a:lstStyle/>
                    <a:p>
                      <a:pPr marL="46990" marR="469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-</a:t>
                      </a:r>
                      <a:r>
                        <a:rPr lang="pt-PT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Circuito comercial instável </a:t>
                      </a:r>
                      <a:endParaRPr lang="pt-PT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- </a:t>
                      </a:r>
                      <a:r>
                        <a:rPr lang="pt-PT" sz="18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Necessidade de forte investimento em marketing nos mercados externos</a:t>
                      </a:r>
                      <a:endParaRPr lang="pt-PT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90462">
                <a:tc>
                  <a:txBody>
                    <a:bodyPr/>
                    <a:lstStyle/>
                    <a:p>
                      <a:pPr marL="46990" marR="469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- </a:t>
                      </a:r>
                      <a:r>
                        <a:rPr lang="pt-PT" sz="18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(atualmente) Falta </a:t>
                      </a:r>
                      <a:r>
                        <a:rPr lang="pt-PT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de associativismo/organização </a:t>
                      </a:r>
                      <a:r>
                        <a:rPr lang="pt-PT" sz="18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dos </a:t>
                      </a:r>
                      <a:r>
                        <a:rPr lang="pt-PT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produtores</a:t>
                      </a:r>
                      <a:endParaRPr lang="pt-PT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80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- </a:t>
                      </a:r>
                      <a:r>
                        <a:rPr lang="pt-PT" sz="18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Conjuntura económica e financeira difícil</a:t>
                      </a:r>
                      <a:endParaRPr lang="pt-PT" sz="18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6990" marR="469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PT" sz="18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90462">
                <a:tc>
                  <a:txBody>
                    <a:bodyPr/>
                    <a:lstStyle/>
                    <a:p>
                      <a:pPr marL="46990" marR="469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- </a:t>
                      </a:r>
                      <a:r>
                        <a:rPr lang="pt-PT" sz="18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Escassez de meios logísticos para a assistência </a:t>
                      </a:r>
                      <a:r>
                        <a:rPr lang="pt-PT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técnica </a:t>
                      </a:r>
                      <a:r>
                        <a:rPr lang="pt-PT" sz="18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aos </a:t>
                      </a:r>
                      <a:r>
                        <a:rPr lang="pt-PT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agricultores</a:t>
                      </a:r>
                      <a:endParaRPr lang="pt-PT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PT" sz="18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95231">
                <a:tc>
                  <a:txBody>
                    <a:bodyPr/>
                    <a:lstStyle/>
                    <a:p>
                      <a:pPr marL="46990" marR="469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- </a:t>
                      </a:r>
                      <a:r>
                        <a:rPr lang="pt-PT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Falta de Seguro de Colheitas</a:t>
                      </a:r>
                      <a:endParaRPr lang="pt-PT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PT" sz="18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4958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21834" y="1239253"/>
            <a:ext cx="10753725" cy="4993105"/>
          </a:xfrm>
        </p:spPr>
        <p:txBody>
          <a:bodyPr>
            <a:normAutofit/>
          </a:bodyPr>
          <a:lstStyle/>
          <a:p>
            <a:pPr algn="just"/>
            <a:endParaRPr lang="pt-PT" sz="1800" dirty="0" smtClean="0">
              <a:latin typeface="Trebuchet MS" panose="020B0603020202020204" pitchFamily="34" charset="0"/>
            </a:endParaRPr>
          </a:p>
          <a:p>
            <a:pPr algn="just"/>
            <a:endParaRPr lang="pt-PT" sz="18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548640" lvl="2" indent="0" algn="just">
              <a:lnSpc>
                <a:spcPct val="150000"/>
              </a:lnSpc>
              <a:buNone/>
            </a:pPr>
            <a:r>
              <a:rPr lang="pt-PT" sz="1800" i="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Realizado </a:t>
            </a:r>
            <a:r>
              <a:rPr lang="pt-PT" sz="1800" i="0" dirty="0">
                <a:solidFill>
                  <a:schemeClr val="tx1"/>
                </a:solidFill>
                <a:latin typeface="Trebuchet MS" panose="020B0603020202020204" pitchFamily="34" charset="0"/>
              </a:rPr>
              <a:t>o diagnóstico, a grande linha de orientação estratégica proposta para o Maracujá da Madeira é a </a:t>
            </a:r>
            <a:r>
              <a:rPr lang="pt-PT" sz="1800" i="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seguinte: </a:t>
            </a:r>
            <a:r>
              <a:rPr lang="pt-PT" sz="1800" b="1" i="0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integrar </a:t>
            </a:r>
            <a:r>
              <a:rPr lang="pt-PT" sz="1800" b="1" i="0" dirty="0">
                <a:solidFill>
                  <a:schemeClr val="tx1"/>
                </a:solidFill>
                <a:latin typeface="Trebuchet MS" panose="020B0603020202020204" pitchFamily="34" charset="0"/>
              </a:rPr>
              <a:t>e</a:t>
            </a:r>
            <a:r>
              <a:rPr lang="pt-PT" sz="1800" b="1" i="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 articular </a:t>
            </a:r>
            <a:r>
              <a:rPr lang="pt-PT" sz="1800" b="1" i="0" dirty="0">
                <a:solidFill>
                  <a:schemeClr val="tx1"/>
                </a:solidFill>
                <a:latin typeface="Trebuchet MS" panose="020B0603020202020204" pitchFamily="34" charset="0"/>
              </a:rPr>
              <a:t>todas as potencialidades dos </a:t>
            </a:r>
            <a:r>
              <a:rPr lang="pt-PT" sz="1800" b="1" i="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recursos</a:t>
            </a:r>
          </a:p>
          <a:p>
            <a:pPr marL="548640" lvl="2" indent="0" algn="just">
              <a:lnSpc>
                <a:spcPct val="150000"/>
              </a:lnSpc>
              <a:buNone/>
            </a:pPr>
            <a:r>
              <a:rPr lang="pt-PT" sz="1800" b="1" i="0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agroecológicos</a:t>
            </a:r>
            <a:r>
              <a:rPr lang="pt-PT" sz="1800" b="1" i="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, </a:t>
            </a:r>
            <a:r>
              <a:rPr lang="pt-PT" sz="1800" b="1" i="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técnicos</a:t>
            </a:r>
            <a:r>
              <a:rPr lang="pt-PT" sz="1800" b="1" i="0" dirty="0">
                <a:solidFill>
                  <a:schemeClr val="tx1"/>
                </a:solidFill>
                <a:latin typeface="Trebuchet MS" panose="020B0603020202020204" pitchFamily="34" charset="0"/>
              </a:rPr>
              <a:t>, </a:t>
            </a:r>
            <a:r>
              <a:rPr lang="pt-PT" sz="1800" b="1" i="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logísticos</a:t>
            </a:r>
            <a:r>
              <a:rPr lang="pt-PT" sz="1800" b="1" i="0" dirty="0">
                <a:solidFill>
                  <a:schemeClr val="tx1"/>
                </a:solidFill>
                <a:latin typeface="Trebuchet MS" panose="020B0603020202020204" pitchFamily="34" charset="0"/>
              </a:rPr>
              <a:t> e </a:t>
            </a:r>
            <a:r>
              <a:rPr lang="pt-PT" sz="1800" b="1" i="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financeiros</a:t>
            </a:r>
            <a:r>
              <a:rPr lang="pt-PT" sz="1800" b="1" i="0" dirty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pt-PT" sz="1800" b="1" i="0" u="sng" dirty="0">
                <a:solidFill>
                  <a:schemeClr val="tx1"/>
                </a:solidFill>
                <a:latin typeface="Trebuchet MS" panose="020B0603020202020204" pitchFamily="34" charset="0"/>
              </a:rPr>
              <a:t>existentes e disponíveis</a:t>
            </a:r>
            <a:r>
              <a:rPr lang="pt-PT" sz="1800" b="1" i="0" dirty="0">
                <a:solidFill>
                  <a:schemeClr val="tx1"/>
                </a:solidFill>
                <a:latin typeface="Trebuchet MS" panose="020B0603020202020204" pitchFamily="34" charset="0"/>
              </a:rPr>
              <a:t>, com vista a que o Maracujá da Madeira obtenha uma vantagem competitiva sustentável, quer no mercado local, quer nos mercados externos</a:t>
            </a:r>
            <a:r>
              <a:rPr lang="pt-PT" sz="1800" i="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.</a:t>
            </a:r>
          </a:p>
          <a:p>
            <a:pPr lvl="1" algn="just">
              <a:lnSpc>
                <a:spcPct val="150000"/>
              </a:lnSpc>
            </a:pPr>
            <a:endParaRPr lang="pt-PT" sz="1800" b="1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548640" lvl="2" indent="0" algn="just">
              <a:lnSpc>
                <a:spcPct val="150000"/>
              </a:lnSpc>
              <a:buNone/>
            </a:pPr>
            <a:r>
              <a:rPr lang="pt-PT" sz="1800" b="1" i="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A </a:t>
            </a:r>
            <a:r>
              <a:rPr lang="pt-PT" sz="1800" b="1" i="0" dirty="0">
                <a:solidFill>
                  <a:schemeClr val="tx1"/>
                </a:solidFill>
                <a:latin typeface="Trebuchet MS" panose="020B0603020202020204" pitchFamily="34" charset="0"/>
              </a:rPr>
              <a:t>estratégia que é </a:t>
            </a:r>
            <a:r>
              <a:rPr lang="pt-PT" sz="1800" b="1" i="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preconizada, </a:t>
            </a:r>
            <a:r>
              <a:rPr lang="pt-PT" sz="1800" b="1" i="0" dirty="0">
                <a:solidFill>
                  <a:schemeClr val="tx1"/>
                </a:solidFill>
                <a:latin typeface="Trebuchet MS" panose="020B0603020202020204" pitchFamily="34" charset="0"/>
              </a:rPr>
              <a:t>passa fundamentalmente pela </a:t>
            </a:r>
            <a:r>
              <a:rPr lang="pt-PT" sz="1800" b="1" i="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criação de condições que </a:t>
            </a:r>
            <a:r>
              <a:rPr lang="pt-PT" sz="1800" b="1" i="0" u="sng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promovam o aumento do volume </a:t>
            </a:r>
            <a:r>
              <a:rPr lang="pt-PT" sz="1800" b="1" i="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e da </a:t>
            </a:r>
            <a:r>
              <a:rPr lang="pt-PT" sz="1800" b="1" i="0" u="sng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qualidade da produção</a:t>
            </a:r>
            <a:r>
              <a:rPr lang="pt-PT" sz="1800" b="1" i="0" dirty="0">
                <a:solidFill>
                  <a:schemeClr val="tx1"/>
                </a:solidFill>
                <a:latin typeface="Trebuchet MS" panose="020B0603020202020204" pitchFamily="34" charset="0"/>
              </a:rPr>
              <a:t>, </a:t>
            </a:r>
            <a:r>
              <a:rPr lang="pt-PT" sz="1800" b="1" i="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bem como a </a:t>
            </a:r>
            <a:r>
              <a:rPr lang="pt-PT" sz="1800" b="1" i="0" u="sng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melhoria da comercialização</a:t>
            </a:r>
            <a:r>
              <a:rPr lang="pt-PT" sz="1800" b="1" i="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, do Maracujá da Madeira</a:t>
            </a:r>
            <a:r>
              <a:rPr lang="pt-PT" sz="1800" i="0" dirty="0">
                <a:solidFill>
                  <a:schemeClr val="tx1"/>
                </a:solidFill>
                <a:latin typeface="Trebuchet MS" panose="020B0603020202020204" pitchFamily="34" charset="0"/>
              </a:rPr>
              <a:t>. </a:t>
            </a:r>
          </a:p>
          <a:p>
            <a:pPr algn="just"/>
            <a:endParaRPr lang="pt-PT" sz="1800" dirty="0">
              <a:latin typeface="Trebuchet MS" panose="020B0603020202020204" pitchFamily="34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05142" y="334611"/>
            <a:ext cx="3174966" cy="1097279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321834" y="334611"/>
            <a:ext cx="7908185" cy="6692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sz="28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Análise Swot do Maracujá da Madeira</a:t>
            </a:r>
            <a:endParaRPr lang="pt-PT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53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1849" y="439265"/>
            <a:ext cx="11425881" cy="156253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t-PT" sz="5400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Plano Estratégico</a:t>
            </a:r>
            <a:br>
              <a:rPr lang="pt-PT" sz="5400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</a:br>
            <a:r>
              <a:rPr lang="pt-PT" sz="5400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     …. para o Maracujá da Madeira</a:t>
            </a:r>
            <a:endParaRPr lang="pt-PT" sz="5400" dirty="0">
              <a:solidFill>
                <a:schemeClr val="accent1">
                  <a:lumMod val="75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4" name="Marcador de Posição de Conteú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27196" y="2876293"/>
            <a:ext cx="3810000" cy="3257550"/>
          </a:xfr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769898" y="304801"/>
            <a:ext cx="3174966" cy="1097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1022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676656" y="1097280"/>
            <a:ext cx="10753725" cy="5410612"/>
          </a:xfrm>
        </p:spPr>
        <p:txBody>
          <a:bodyPr/>
          <a:lstStyle/>
          <a:p>
            <a:pPr algn="ctr"/>
            <a:endParaRPr lang="pt-PT" sz="5400" b="1" dirty="0" smtClean="0">
              <a:solidFill>
                <a:schemeClr val="accent2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0" indent="0" algn="ctr">
              <a:buNone/>
            </a:pPr>
            <a:endParaRPr lang="pt-PT" sz="5400" b="1" dirty="0" smtClean="0">
              <a:solidFill>
                <a:schemeClr val="accent2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pt-PT" sz="54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Objetivos </a:t>
            </a:r>
            <a:r>
              <a:rPr lang="pt-PT" sz="5400" b="1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gerais</a:t>
            </a:r>
            <a:endParaRPr lang="pt-PT" sz="5400" dirty="0">
              <a:solidFill>
                <a:schemeClr val="accent1">
                  <a:lumMod val="75000"/>
                </a:schemeClr>
              </a:solidFill>
              <a:latin typeface="Trebuchet MS" panose="020B0603020202020204" pitchFamily="34" charset="0"/>
            </a:endParaRPr>
          </a:p>
          <a:p>
            <a:endParaRPr lang="pt-PT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753423" y="263612"/>
            <a:ext cx="3174966" cy="1097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7102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1049" y="285030"/>
            <a:ext cx="11125199" cy="782595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pt-PT" sz="3100" b="1" dirty="0" smtClean="0">
                <a:solidFill>
                  <a:srgbClr val="7030A0"/>
                </a:solidFill>
                <a:latin typeface="Trebuchet MS" panose="020B0603020202020204" pitchFamily="34" charset="0"/>
              </a:rPr>
              <a:t/>
            </a:r>
            <a:br>
              <a:rPr lang="pt-PT" sz="3100" b="1" dirty="0" smtClean="0">
                <a:solidFill>
                  <a:srgbClr val="7030A0"/>
                </a:solidFill>
                <a:latin typeface="Trebuchet MS" panose="020B0603020202020204" pitchFamily="34" charset="0"/>
              </a:rPr>
            </a:br>
            <a:r>
              <a:rPr lang="pt-PT" sz="31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Objetivos gerais:</a:t>
            </a:r>
            <a:r>
              <a:rPr lang="pt-PT" sz="31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pt-PT" sz="31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</a:br>
            <a:endParaRPr lang="pt-PT" sz="3100" dirty="0">
              <a:solidFill>
                <a:schemeClr val="accent1">
                  <a:lumMod val="7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31049" y="1097280"/>
            <a:ext cx="10753725" cy="5492990"/>
          </a:xfrm>
        </p:spPr>
        <p:txBody>
          <a:bodyPr/>
          <a:lstStyle/>
          <a:p>
            <a:endParaRPr lang="pt-PT" sz="2800" b="1" dirty="0" smtClean="0">
              <a:latin typeface="Trebuchet MS" panose="020B0603020202020204" pitchFamily="34" charset="0"/>
            </a:endParaRPr>
          </a:p>
          <a:p>
            <a:endParaRPr lang="pt-PT" sz="2800" b="1" dirty="0">
              <a:latin typeface="Trebuchet MS" panose="020B0603020202020204" pitchFamily="34" charset="0"/>
            </a:endParaRPr>
          </a:p>
          <a:p>
            <a:pPr marL="45720" indent="0">
              <a:lnSpc>
                <a:spcPct val="150000"/>
              </a:lnSpc>
              <a:buNone/>
            </a:pPr>
            <a:r>
              <a:rPr lang="pt-PT" sz="28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1º</a:t>
            </a:r>
            <a:r>
              <a:rPr lang="pt-PT" sz="2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-</a:t>
            </a:r>
            <a:r>
              <a:rPr lang="pt-PT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pt-PT" sz="1800" b="1" dirty="0">
                <a:solidFill>
                  <a:schemeClr val="tx1"/>
                </a:solidFill>
                <a:latin typeface="Trebuchet MS" panose="020B0603020202020204" pitchFamily="34" charset="0"/>
              </a:rPr>
              <a:t>Aumentar a área de produção em </a:t>
            </a:r>
            <a:r>
              <a:rPr lang="pt-PT" sz="1800" b="1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4 hectares/ano </a:t>
            </a:r>
            <a:r>
              <a:rPr lang="pt-PT" sz="1800" b="1" u="sng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durante 5 anos </a:t>
            </a:r>
            <a:r>
              <a:rPr lang="pt-PT" sz="1800" b="1" dirty="0">
                <a:solidFill>
                  <a:schemeClr val="tx1"/>
                </a:solidFill>
                <a:latin typeface="Trebuchet MS" panose="020B0603020202020204" pitchFamily="34" charset="0"/>
              </a:rPr>
              <a:t>(de 2017 a 2021), perfazendo um aumento total da área em </a:t>
            </a:r>
            <a:r>
              <a:rPr lang="pt-PT" sz="1800" b="1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20 hectares nos próximos 5 anos</a:t>
            </a:r>
            <a:r>
              <a:rPr lang="pt-PT" sz="1800" b="1" dirty="0">
                <a:solidFill>
                  <a:schemeClr val="tx1"/>
                </a:solidFill>
                <a:latin typeface="Trebuchet MS" panose="020B0603020202020204" pitchFamily="34" charset="0"/>
              </a:rPr>
              <a:t>, passando a área total na RAM a </a:t>
            </a:r>
            <a:r>
              <a:rPr lang="pt-PT" sz="2000" b="1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43 hectares</a:t>
            </a:r>
            <a:r>
              <a:rPr lang="pt-PT" sz="1800" b="1" dirty="0">
                <a:solidFill>
                  <a:schemeClr val="tx1"/>
                </a:solidFill>
                <a:latin typeface="Trebuchet MS" panose="020B0603020202020204" pitchFamily="34" charset="0"/>
              </a:rPr>
              <a:t>.</a:t>
            </a:r>
            <a:endParaRPr lang="pt-PT" sz="18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45720" indent="0">
              <a:lnSpc>
                <a:spcPct val="150000"/>
              </a:lnSpc>
              <a:buNone/>
            </a:pPr>
            <a:endParaRPr lang="pt-PT" sz="1800" dirty="0">
              <a:latin typeface="Trebuchet MS" panose="020B0603020202020204" pitchFamily="34" charset="0"/>
            </a:endParaRPr>
          </a:p>
          <a:p>
            <a:endParaRPr lang="pt-PT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720471" y="255374"/>
            <a:ext cx="3174966" cy="1097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1053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769899" y="261964"/>
            <a:ext cx="3174966" cy="1097279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3099" y="266907"/>
            <a:ext cx="11215815" cy="543696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pt-PT" b="1" dirty="0" smtClean="0">
                <a:solidFill>
                  <a:srgbClr val="7030A0"/>
                </a:solidFill>
                <a:latin typeface="Trebuchet MS" panose="020B0603020202020204" pitchFamily="34" charset="0"/>
              </a:rPr>
              <a:t/>
            </a:r>
            <a:br>
              <a:rPr lang="pt-PT" b="1" dirty="0" smtClean="0">
                <a:solidFill>
                  <a:srgbClr val="7030A0"/>
                </a:solidFill>
                <a:latin typeface="Trebuchet MS" panose="020B0603020202020204" pitchFamily="34" charset="0"/>
              </a:rPr>
            </a:br>
            <a:r>
              <a:rPr lang="pt-PT" sz="31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Objetivos </a:t>
            </a:r>
            <a:r>
              <a:rPr lang="pt-PT" sz="3100" b="1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gerais:</a:t>
            </a:r>
            <a:r>
              <a:rPr lang="pt-PT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pt-PT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</a:br>
            <a:endParaRPr lang="pt-PT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33099" y="672209"/>
            <a:ext cx="10753725" cy="5921358"/>
          </a:xfrm>
        </p:spPr>
        <p:txBody>
          <a:bodyPr>
            <a:noAutofit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pt-PT" sz="2800" b="1" dirty="0" smtClean="0">
                <a:latin typeface="Trebuchet MS" panose="020B0603020202020204" pitchFamily="34" charset="0"/>
              </a:rPr>
              <a:t> </a:t>
            </a:r>
            <a:r>
              <a:rPr lang="pt-PT" sz="28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2º</a:t>
            </a:r>
            <a:r>
              <a:rPr lang="pt-PT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- </a:t>
            </a:r>
            <a:r>
              <a:rPr lang="pt-PT" sz="1800" b="1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Triplicar a produção nos próximos 5 anos </a:t>
            </a:r>
            <a:r>
              <a:rPr lang="pt-PT" sz="1800" b="1" dirty="0">
                <a:solidFill>
                  <a:schemeClr val="tx1"/>
                </a:solidFill>
                <a:latin typeface="Trebuchet MS" panose="020B0603020202020204" pitchFamily="34" charset="0"/>
              </a:rPr>
              <a:t>(até 2021), passando das atuais </a:t>
            </a:r>
            <a:r>
              <a:rPr lang="pt-PT" sz="1800" b="1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140 toneladas </a:t>
            </a:r>
            <a:r>
              <a:rPr lang="pt-PT" sz="1800" b="1" dirty="0">
                <a:solidFill>
                  <a:schemeClr val="tx1"/>
                </a:solidFill>
                <a:latin typeface="Trebuchet MS" panose="020B0603020202020204" pitchFamily="34" charset="0"/>
              </a:rPr>
              <a:t>para </a:t>
            </a:r>
            <a:r>
              <a:rPr lang="pt-PT" sz="1800" b="1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380 toneladas</a:t>
            </a:r>
            <a:r>
              <a:rPr lang="pt-PT" sz="1800" dirty="0">
                <a:solidFill>
                  <a:schemeClr val="tx1"/>
                </a:solidFill>
                <a:latin typeface="Trebuchet MS" panose="020B0603020202020204" pitchFamily="34" charset="0"/>
              </a:rPr>
              <a:t>. </a:t>
            </a:r>
            <a:endParaRPr lang="pt-PT" sz="1800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45720" indent="0">
              <a:lnSpc>
                <a:spcPct val="170000"/>
              </a:lnSpc>
              <a:buNone/>
            </a:pPr>
            <a:r>
              <a:rPr lang="pt-PT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a</a:t>
            </a:r>
            <a:r>
              <a:rPr lang="pt-PT" sz="1800" dirty="0">
                <a:solidFill>
                  <a:schemeClr val="tx1"/>
                </a:solidFill>
                <a:latin typeface="Trebuchet MS" panose="020B0603020202020204" pitchFamily="34" charset="0"/>
              </a:rPr>
              <a:t>) </a:t>
            </a:r>
            <a:r>
              <a:rPr lang="pt-PT" sz="1800" b="1" u="sng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Replantação de pomares existentes</a:t>
            </a:r>
            <a:r>
              <a:rPr lang="pt-PT" sz="1800" dirty="0">
                <a:solidFill>
                  <a:schemeClr val="tx1"/>
                </a:solidFill>
                <a:latin typeface="Trebuchet MS" panose="020B0603020202020204" pitchFamily="34" charset="0"/>
              </a:rPr>
              <a:t>, </a:t>
            </a:r>
            <a:r>
              <a:rPr lang="pt-PT" sz="1800" b="1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reconvertendo</a:t>
            </a:r>
            <a:r>
              <a:rPr lang="pt-PT" sz="1800" dirty="0">
                <a:solidFill>
                  <a:schemeClr val="tx1"/>
                </a:solidFill>
                <a:latin typeface="Trebuchet MS" panose="020B0603020202020204" pitchFamily="34" charset="0"/>
              </a:rPr>
              <a:t> plantações não comerciais e com baixa produtividade, em pomares mais produtivos e rentáveis, através da introdução de técnicas agronómicas mais avançadas, nomeadamente, </a:t>
            </a:r>
            <a:r>
              <a:rPr lang="pt-PT" sz="18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polinização artificial</a:t>
            </a:r>
            <a:r>
              <a:rPr lang="pt-PT" sz="1800" dirty="0">
                <a:solidFill>
                  <a:schemeClr val="tx1"/>
                </a:solidFill>
                <a:latin typeface="Trebuchet MS" panose="020B0603020202020204" pitchFamily="34" charset="0"/>
              </a:rPr>
              <a:t>, e </a:t>
            </a:r>
            <a:r>
              <a:rPr lang="pt-PT" sz="18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fertilizações</a:t>
            </a:r>
            <a:r>
              <a:rPr lang="pt-PT" sz="1800" dirty="0">
                <a:solidFill>
                  <a:schemeClr val="tx1"/>
                </a:solidFill>
                <a:latin typeface="Trebuchet MS" panose="020B0603020202020204" pitchFamily="34" charset="0"/>
              </a:rPr>
              <a:t>, </a:t>
            </a:r>
            <a:r>
              <a:rPr lang="pt-PT" sz="18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regas</a:t>
            </a:r>
            <a:r>
              <a:rPr lang="pt-PT" sz="1800" dirty="0">
                <a:solidFill>
                  <a:schemeClr val="tx1"/>
                </a:solidFill>
                <a:latin typeface="Trebuchet MS" panose="020B0603020202020204" pitchFamily="34" charset="0"/>
              </a:rPr>
              <a:t>, </a:t>
            </a:r>
            <a:r>
              <a:rPr lang="pt-PT" sz="18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podas</a:t>
            </a:r>
            <a:r>
              <a:rPr lang="pt-PT" sz="1800" dirty="0">
                <a:solidFill>
                  <a:schemeClr val="tx1"/>
                </a:solidFill>
                <a:latin typeface="Trebuchet MS" panose="020B0603020202020204" pitchFamily="34" charset="0"/>
              </a:rPr>
              <a:t> e </a:t>
            </a:r>
            <a:r>
              <a:rPr lang="pt-PT" sz="18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tratamentos fitossanitários </a:t>
            </a:r>
            <a:r>
              <a:rPr lang="pt-PT" sz="1800" dirty="0">
                <a:solidFill>
                  <a:schemeClr val="tx1"/>
                </a:solidFill>
                <a:latin typeface="Trebuchet MS" panose="020B0603020202020204" pitchFamily="34" charset="0"/>
              </a:rPr>
              <a:t>mais adequados. </a:t>
            </a:r>
            <a:r>
              <a:rPr lang="pt-PT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– </a:t>
            </a:r>
            <a:r>
              <a:rPr lang="pt-PT" sz="1800" i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manter o nível atual de produção</a:t>
            </a:r>
          </a:p>
          <a:p>
            <a:pPr marL="45720" indent="0">
              <a:lnSpc>
                <a:spcPct val="170000"/>
              </a:lnSpc>
              <a:buNone/>
            </a:pPr>
            <a:r>
              <a:rPr lang="pt-PT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b</a:t>
            </a:r>
            <a:r>
              <a:rPr lang="pt-PT" sz="1800" dirty="0">
                <a:solidFill>
                  <a:schemeClr val="tx1"/>
                </a:solidFill>
                <a:latin typeface="Trebuchet MS" panose="020B0603020202020204" pitchFamily="34" charset="0"/>
              </a:rPr>
              <a:t>) </a:t>
            </a:r>
            <a:r>
              <a:rPr lang="pt-PT" sz="1800" b="1" u="sng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Produção dos primeiros 5 anos das novas plantações</a:t>
            </a:r>
            <a:endParaRPr lang="pt-PT" sz="1800" u="sng" dirty="0">
              <a:solidFill>
                <a:schemeClr val="accent1">
                  <a:lumMod val="75000"/>
                </a:schemeClr>
              </a:solidFill>
              <a:latin typeface="Trebuchet MS" panose="020B0603020202020204" pitchFamily="34" charset="0"/>
            </a:endParaRPr>
          </a:p>
          <a:p>
            <a:pPr marL="45720" indent="0">
              <a:lnSpc>
                <a:spcPct val="170000"/>
              </a:lnSpc>
              <a:buNone/>
            </a:pPr>
            <a:r>
              <a:rPr lang="pt-PT" sz="1800" dirty="0">
                <a:solidFill>
                  <a:schemeClr val="tx1"/>
                </a:solidFill>
                <a:latin typeface="Trebuchet MS" panose="020B0603020202020204" pitchFamily="34" charset="0"/>
              </a:rPr>
              <a:t>As restantes </a:t>
            </a:r>
            <a:r>
              <a:rPr lang="pt-PT" sz="1800" b="1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240 </a:t>
            </a:r>
            <a:r>
              <a:rPr lang="pt-PT" sz="18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toneladas </a:t>
            </a:r>
            <a:r>
              <a:rPr lang="pt-PT" sz="1800" dirty="0">
                <a:solidFill>
                  <a:schemeClr val="tx1"/>
                </a:solidFill>
                <a:latin typeface="Trebuchet MS" panose="020B0603020202020204" pitchFamily="34" charset="0"/>
              </a:rPr>
              <a:t>dever-se-ão às novas plantações e à aplicação das técnicas acima referidas durante os restantes anos. Os concelhos com maior aptidão e condições edafoclimáticas são os que se apresentam </a:t>
            </a:r>
            <a:r>
              <a:rPr lang="pt-PT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slide seguinte, </a:t>
            </a:r>
            <a:r>
              <a:rPr lang="pt-PT" sz="1800" dirty="0">
                <a:solidFill>
                  <a:schemeClr val="tx1"/>
                </a:solidFill>
                <a:latin typeface="Trebuchet MS" panose="020B0603020202020204" pitchFamily="34" charset="0"/>
              </a:rPr>
              <a:t>onde está discriminada a percentagem de incremento esperada de novas áreas por concelho.</a:t>
            </a:r>
          </a:p>
          <a:p>
            <a:endParaRPr lang="pt-PT" sz="1800" dirty="0"/>
          </a:p>
        </p:txBody>
      </p:sp>
    </p:spTree>
    <p:extLst>
      <p:ext uri="{BB962C8B-B14F-4D97-AF65-F5344CB8AC3E}">
        <p14:creationId xmlns:p14="http://schemas.microsoft.com/office/powerpoint/2010/main" xmlns="" val="224392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 descr="Aumento ÁreaProd MaracujáRA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18054" y="1097281"/>
            <a:ext cx="9218142" cy="5339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4800" y="435280"/>
            <a:ext cx="9329350" cy="53843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t-PT" sz="2800" b="1" dirty="0" smtClean="0">
                <a:solidFill>
                  <a:srgbClr val="7030A0"/>
                </a:solidFill>
                <a:latin typeface="Trebuchet MS" panose="020B0603020202020204" pitchFamily="34" charset="0"/>
              </a:rPr>
              <a:t/>
            </a:r>
            <a:br>
              <a:rPr lang="pt-PT" sz="2800" b="1" dirty="0" smtClean="0">
                <a:solidFill>
                  <a:srgbClr val="7030A0"/>
                </a:solidFill>
                <a:latin typeface="Trebuchet MS" panose="020B0603020202020204" pitchFamily="34" charset="0"/>
              </a:rPr>
            </a:br>
            <a:r>
              <a:rPr lang="pt-PT" sz="28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Objetivos </a:t>
            </a:r>
            <a:r>
              <a:rPr lang="pt-PT" sz="2800" b="1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gerais:</a:t>
            </a:r>
            <a:r>
              <a:rPr lang="pt-PT" sz="28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pt-PT" sz="28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</a:br>
            <a:endParaRPr lang="pt-PT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778137" y="263612"/>
            <a:ext cx="3174966" cy="1097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6247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1868" y="557941"/>
            <a:ext cx="10772775" cy="431342"/>
          </a:xfrm>
        </p:spPr>
        <p:txBody>
          <a:bodyPr>
            <a:noAutofit/>
          </a:bodyPr>
          <a:lstStyle/>
          <a:p>
            <a:r>
              <a:rPr lang="pt-PT" sz="2800" b="1" dirty="0" smtClean="0">
                <a:solidFill>
                  <a:srgbClr val="7030A0"/>
                </a:solidFill>
                <a:latin typeface="Trebuchet MS" panose="020B0603020202020204" pitchFamily="34" charset="0"/>
              </a:rPr>
              <a:t/>
            </a:r>
            <a:br>
              <a:rPr lang="pt-PT" sz="2800" b="1" dirty="0" smtClean="0">
                <a:solidFill>
                  <a:srgbClr val="7030A0"/>
                </a:solidFill>
                <a:latin typeface="Trebuchet MS" panose="020B0603020202020204" pitchFamily="34" charset="0"/>
              </a:rPr>
            </a:br>
            <a:r>
              <a:rPr lang="pt-PT" sz="28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Objetivos gerais:</a:t>
            </a:r>
            <a:r>
              <a:rPr lang="pt-PT" sz="2800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pt-PT" sz="2800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</a:br>
            <a:endParaRPr lang="pt-PT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41097" y="1065974"/>
            <a:ext cx="10753725" cy="546004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pt-PT" sz="2800" b="1" dirty="0" smtClean="0">
              <a:latin typeface="Trebuchet MS" panose="020B0603020202020204" pitchFamily="34" charset="0"/>
            </a:endParaRPr>
          </a:p>
          <a:p>
            <a:pPr marL="45720" indent="0">
              <a:lnSpc>
                <a:spcPct val="150000"/>
              </a:lnSpc>
              <a:buNone/>
            </a:pPr>
            <a:r>
              <a:rPr lang="pt-PT" sz="28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3º</a:t>
            </a:r>
            <a:r>
              <a:rPr lang="pt-PT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- </a:t>
            </a:r>
            <a:r>
              <a:rPr lang="pt-PT" sz="1800" b="1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Duplicar anualmente o volume de expedição </a:t>
            </a:r>
            <a:r>
              <a:rPr lang="pt-PT" sz="1800" b="1" dirty="0">
                <a:solidFill>
                  <a:schemeClr val="tx1"/>
                </a:solidFill>
                <a:latin typeface="Trebuchet MS" panose="020B0603020202020204" pitchFamily="34" charset="0"/>
              </a:rPr>
              <a:t>de </a:t>
            </a:r>
            <a:r>
              <a:rPr lang="pt-PT" sz="18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maracujá fresco </a:t>
            </a:r>
            <a:r>
              <a:rPr lang="pt-PT" sz="1800" b="1" dirty="0">
                <a:solidFill>
                  <a:schemeClr val="tx1"/>
                </a:solidFill>
                <a:latin typeface="Trebuchet MS" panose="020B0603020202020204" pitchFamily="34" charset="0"/>
              </a:rPr>
              <a:t>e </a:t>
            </a:r>
            <a:r>
              <a:rPr lang="pt-PT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da </a:t>
            </a:r>
            <a:r>
              <a:rPr lang="pt-PT" sz="1800" b="1" u="sng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polpa do fruto</a:t>
            </a:r>
            <a:r>
              <a:rPr lang="pt-PT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.</a:t>
            </a:r>
            <a:endParaRPr lang="pt-PT" sz="18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>
              <a:lnSpc>
                <a:spcPct val="150000"/>
              </a:lnSpc>
            </a:pPr>
            <a:endParaRPr lang="pt-PT" sz="2800" b="1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45720" indent="0">
              <a:lnSpc>
                <a:spcPct val="150000"/>
              </a:lnSpc>
              <a:buNone/>
            </a:pPr>
            <a:r>
              <a:rPr lang="pt-PT" sz="28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4º</a:t>
            </a:r>
            <a:r>
              <a:rPr lang="pt-PT" sz="2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-</a:t>
            </a:r>
            <a:r>
              <a:rPr lang="pt-PT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Aumentar </a:t>
            </a:r>
            <a:r>
              <a:rPr lang="pt-PT" sz="1800" b="1" dirty="0">
                <a:solidFill>
                  <a:schemeClr val="tx1"/>
                </a:solidFill>
                <a:latin typeface="Trebuchet MS" panose="020B0603020202020204" pitchFamily="34" charset="0"/>
              </a:rPr>
              <a:t>o rendimento dos produtores em cerca de 20%, passando de </a:t>
            </a:r>
            <a:r>
              <a:rPr lang="pt-PT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cerca de </a:t>
            </a:r>
            <a:r>
              <a:rPr lang="pt-PT" sz="18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33.700 €</a:t>
            </a:r>
            <a:r>
              <a:rPr lang="pt-PT" sz="1800" b="1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/hectare/ano</a:t>
            </a:r>
            <a:r>
              <a:rPr lang="pt-PT" sz="1800" b="1" dirty="0">
                <a:solidFill>
                  <a:schemeClr val="tx1"/>
                </a:solidFill>
                <a:latin typeface="Trebuchet MS" panose="020B0603020202020204" pitchFamily="34" charset="0"/>
              </a:rPr>
              <a:t> (</a:t>
            </a:r>
            <a:r>
              <a:rPr lang="pt-PT" sz="1800" b="1" u="sng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ao 2º ano – plena produção em latada</a:t>
            </a:r>
            <a:r>
              <a:rPr lang="pt-PT" sz="1800" b="1" dirty="0">
                <a:solidFill>
                  <a:schemeClr val="tx1"/>
                </a:solidFill>
                <a:latin typeface="Trebuchet MS" panose="020B0603020202020204" pitchFamily="34" charset="0"/>
              </a:rPr>
              <a:t>) para </a:t>
            </a:r>
            <a:r>
              <a:rPr lang="pt-PT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cerca de </a:t>
            </a:r>
            <a:r>
              <a:rPr lang="pt-PT" sz="18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40.500€</a:t>
            </a:r>
            <a:r>
              <a:rPr lang="pt-PT" sz="1800" b="1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/hectare/ano </a:t>
            </a:r>
            <a:r>
              <a:rPr lang="pt-PT" sz="1800" b="1" dirty="0">
                <a:solidFill>
                  <a:schemeClr val="tx1"/>
                </a:solidFill>
                <a:latin typeface="Trebuchet MS" panose="020B0603020202020204" pitchFamily="34" charset="0"/>
              </a:rPr>
              <a:t>(aumentado tanto a produtividade como o valor pago ao produtor).</a:t>
            </a:r>
            <a:endParaRPr lang="pt-PT" sz="18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>
              <a:lnSpc>
                <a:spcPct val="150000"/>
              </a:lnSpc>
            </a:pPr>
            <a:endParaRPr lang="pt-PT" sz="1800" dirty="0">
              <a:latin typeface="Trebuchet MS" panose="020B0603020202020204" pitchFamily="34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761661" y="332969"/>
            <a:ext cx="3174966" cy="1097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7887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95424" y="1212610"/>
            <a:ext cx="10753725" cy="5319995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PT" sz="5400" b="1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Ações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PT" sz="5400" b="1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	</a:t>
            </a:r>
            <a:r>
              <a:rPr lang="pt-PT" sz="54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Entidades </a:t>
            </a:r>
            <a:r>
              <a:rPr lang="pt-PT" sz="5400" b="1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envolvidas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PT" sz="5400" b="1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				</a:t>
            </a:r>
            <a:r>
              <a:rPr lang="pt-PT" sz="54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   Metas </a:t>
            </a:r>
            <a:r>
              <a:rPr lang="pt-PT" sz="5400" b="1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a atingir</a:t>
            </a:r>
            <a:endParaRPr lang="pt-PT" sz="5400" dirty="0">
              <a:solidFill>
                <a:schemeClr val="accent1">
                  <a:lumMod val="75000"/>
                </a:schemeClr>
              </a:solidFill>
              <a:latin typeface="Trebuchet MS" panose="020B0603020202020204" pitchFamily="34" charset="0"/>
            </a:endParaRPr>
          </a:p>
          <a:p>
            <a:endParaRPr lang="pt-PT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778137" y="255374"/>
            <a:ext cx="3174966" cy="1097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41048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6301" y="283541"/>
            <a:ext cx="10753343" cy="530197"/>
          </a:xfrm>
        </p:spPr>
        <p:txBody>
          <a:bodyPr>
            <a:normAutofit fontScale="90000"/>
          </a:bodyPr>
          <a:lstStyle/>
          <a:p>
            <a:pPr marL="0" indent="0">
              <a:lnSpc>
                <a:spcPct val="150000"/>
              </a:lnSpc>
            </a:pPr>
            <a:r>
              <a:rPr lang="pt-PT" sz="3100" b="1" dirty="0" smtClean="0">
                <a:solidFill>
                  <a:srgbClr val="7030A0"/>
                </a:solidFill>
                <a:latin typeface="Trebuchet MS" panose="020B0603020202020204" pitchFamily="34" charset="0"/>
              </a:rPr>
              <a:t/>
            </a:r>
            <a:br>
              <a:rPr lang="pt-PT" sz="3100" b="1" dirty="0" smtClean="0">
                <a:solidFill>
                  <a:srgbClr val="7030A0"/>
                </a:solidFill>
                <a:latin typeface="Trebuchet MS" panose="020B0603020202020204" pitchFamily="34" charset="0"/>
              </a:rPr>
            </a:br>
            <a:r>
              <a:rPr lang="pt-PT" sz="31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Ações, entidades envolvidas e</a:t>
            </a:r>
            <a:r>
              <a:rPr lang="pt-PT" sz="3100" b="1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pt-PT" sz="31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metas </a:t>
            </a:r>
            <a:r>
              <a:rPr lang="pt-PT" sz="3100" b="1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a atingir</a:t>
            </a:r>
            <a:r>
              <a:rPr lang="pt-PT" dirty="0">
                <a:solidFill>
                  <a:srgbClr val="7030A0"/>
                </a:solidFill>
                <a:latin typeface="Trebuchet MS" panose="020B0603020202020204" pitchFamily="34" charset="0"/>
              </a:rPr>
              <a:t/>
            </a:r>
            <a:br>
              <a:rPr lang="pt-PT" dirty="0">
                <a:solidFill>
                  <a:srgbClr val="7030A0"/>
                </a:solidFill>
                <a:latin typeface="Trebuchet MS" panose="020B0603020202020204" pitchFamily="34" charset="0"/>
              </a:rPr>
            </a:b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66301" y="700217"/>
            <a:ext cx="10743951" cy="6046572"/>
          </a:xfrm>
        </p:spPr>
        <p:txBody>
          <a:bodyPr>
            <a:noAutofit/>
          </a:bodyPr>
          <a:lstStyle/>
          <a:p>
            <a:pPr marL="45720" indent="0">
              <a:lnSpc>
                <a:spcPct val="150000"/>
              </a:lnSpc>
              <a:buNone/>
            </a:pPr>
            <a:r>
              <a:rPr lang="pt-PT" sz="1600" dirty="0">
                <a:solidFill>
                  <a:schemeClr val="tx1"/>
                </a:solidFill>
                <a:latin typeface="Trebuchet MS" panose="020B0603020202020204" pitchFamily="34" charset="0"/>
              </a:rPr>
              <a:t>A estratégia a seguir tem como base os </a:t>
            </a:r>
            <a:r>
              <a:rPr lang="pt-PT" sz="1600" b="1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seguintes pilares</a:t>
            </a:r>
            <a:r>
              <a:rPr lang="pt-PT" sz="1600" dirty="0">
                <a:solidFill>
                  <a:schemeClr val="tx1"/>
                </a:solidFill>
                <a:latin typeface="Trebuchet MS" panose="020B0603020202020204" pitchFamily="34" charset="0"/>
              </a:rPr>
              <a:t>: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pt-PT" sz="1600" b="1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1</a:t>
            </a:r>
            <a:r>
              <a:rPr lang="pt-PT" sz="16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-</a:t>
            </a:r>
            <a:r>
              <a:rPr lang="pt-PT" sz="1600" dirty="0">
                <a:solidFill>
                  <a:schemeClr val="tx1"/>
                </a:solidFill>
                <a:latin typeface="Trebuchet MS" panose="020B0603020202020204" pitchFamily="34" charset="0"/>
              </a:rPr>
              <a:t> Tirar o máximo partido dos apoios disponíveis no PRODERAM 2020, e reformular os apoios à comercialização para o mercado local via POSEI-RAM, majorando os apoios ao fruto.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pt-PT" sz="1600" b="1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2</a:t>
            </a:r>
            <a:r>
              <a:rPr lang="pt-PT" sz="16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- </a:t>
            </a:r>
            <a:r>
              <a:rPr lang="pt-PT" sz="1600" dirty="0">
                <a:solidFill>
                  <a:schemeClr val="tx1"/>
                </a:solidFill>
                <a:latin typeface="Trebuchet MS" panose="020B0603020202020204" pitchFamily="34" charset="0"/>
              </a:rPr>
              <a:t>Promover formação específica aos agricultores nas matérias respeitantes aos principais trabalhos/cuidados culturais.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pt-PT" sz="1600" b="1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3</a:t>
            </a:r>
            <a:r>
              <a:rPr lang="pt-PT" sz="16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- </a:t>
            </a:r>
            <a:r>
              <a:rPr lang="pt-PT" sz="1600" dirty="0">
                <a:solidFill>
                  <a:schemeClr val="tx1"/>
                </a:solidFill>
                <a:latin typeface="Trebuchet MS" panose="020B0603020202020204" pitchFamily="34" charset="0"/>
              </a:rPr>
              <a:t>Aumentar o número de plantas de micropropagação </a:t>
            </a:r>
            <a:r>
              <a:rPr lang="pt-PT" sz="1600" i="1" dirty="0">
                <a:solidFill>
                  <a:schemeClr val="tx1"/>
                </a:solidFill>
                <a:latin typeface="Trebuchet MS" panose="020B0603020202020204" pitchFamily="34" charset="0"/>
              </a:rPr>
              <a:t>in vitro</a:t>
            </a:r>
            <a:r>
              <a:rPr lang="pt-PT" sz="1600" dirty="0">
                <a:solidFill>
                  <a:schemeClr val="tx1"/>
                </a:solidFill>
                <a:latin typeface="Trebuchet MS" panose="020B0603020202020204" pitchFamily="34" charset="0"/>
              </a:rPr>
              <a:t> no Microlab, e garantir a “engorda” em estufa.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pt-PT" sz="1600" b="1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4</a:t>
            </a:r>
            <a:r>
              <a:rPr lang="pt-PT" sz="16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-</a:t>
            </a:r>
            <a:r>
              <a:rPr lang="pt-PT" sz="1600" dirty="0">
                <a:solidFill>
                  <a:schemeClr val="tx1"/>
                </a:solidFill>
                <a:latin typeface="Trebuchet MS" panose="020B0603020202020204" pitchFamily="34" charset="0"/>
              </a:rPr>
              <a:t> Intensificar a assistência técnica junto dos produtores.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pt-PT" sz="1600" b="1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5</a:t>
            </a:r>
            <a:r>
              <a:rPr lang="pt-PT" sz="16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-</a:t>
            </a:r>
            <a:r>
              <a:rPr lang="pt-PT" sz="1600" dirty="0">
                <a:solidFill>
                  <a:schemeClr val="tx1"/>
                </a:solidFill>
                <a:latin typeface="Trebuchet MS" panose="020B0603020202020204" pitchFamily="34" charset="0"/>
              </a:rPr>
              <a:t> Incentivar a criação de agrupamento de produtores.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pt-PT" sz="1600" b="1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6</a:t>
            </a:r>
            <a:r>
              <a:rPr lang="pt-PT" sz="1600" dirty="0">
                <a:solidFill>
                  <a:schemeClr val="tx1"/>
                </a:solidFill>
                <a:latin typeface="Trebuchet MS" panose="020B0603020202020204" pitchFamily="34" charset="0"/>
              </a:rPr>
              <a:t>- Relançar a experimentação/investigação, e promover Protocolos de colaboração e troca de experiências com entidades internacionais com trabalho desenvolvido sobre o cultivo. 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pt-PT" sz="1600" b="1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7</a:t>
            </a:r>
            <a:r>
              <a:rPr lang="pt-PT" sz="1600" b="1" dirty="0">
                <a:solidFill>
                  <a:schemeClr val="tx1"/>
                </a:solidFill>
                <a:latin typeface="Trebuchet MS" panose="020B0603020202020204" pitchFamily="34" charset="0"/>
              </a:rPr>
              <a:t>-</a:t>
            </a:r>
            <a:r>
              <a:rPr lang="pt-PT" sz="1600" dirty="0">
                <a:solidFill>
                  <a:schemeClr val="tx1"/>
                </a:solidFill>
                <a:latin typeface="Trebuchet MS" panose="020B0603020202020204" pitchFamily="34" charset="0"/>
              </a:rPr>
              <a:t> Maximizar, para a comercialização do produto em natureza, a utilização de equipamentos de calibragem, acondicionamento, embalamento existente na Rede CA.</a:t>
            </a:r>
          </a:p>
          <a:p>
            <a:pPr>
              <a:lnSpc>
                <a:spcPct val="150000"/>
              </a:lnSpc>
            </a:pPr>
            <a:r>
              <a:rPr lang="pt-PT" sz="1600" b="1" dirty="0">
                <a:latin typeface="Trebuchet MS" panose="020B0603020202020204" pitchFamily="34" charset="0"/>
              </a:rPr>
              <a:t>8-</a:t>
            </a:r>
            <a:r>
              <a:rPr lang="pt-PT" sz="1600" dirty="0">
                <a:latin typeface="Trebuchet MS" panose="020B0603020202020204" pitchFamily="34" charset="0"/>
              </a:rPr>
              <a:t> Desenvolver marketing para reforço e conquista de novos mercados.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720472" y="265098"/>
            <a:ext cx="3174966" cy="1097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39169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11596" y="944375"/>
            <a:ext cx="10753725" cy="5665985"/>
          </a:xfrm>
        </p:spPr>
        <p:txBody>
          <a:bodyPr>
            <a:normAutofit/>
          </a:bodyPr>
          <a:lstStyle/>
          <a:p>
            <a:pPr algn="ctr"/>
            <a:endParaRPr lang="pt-PT" sz="5400" b="1" dirty="0" smtClean="0">
              <a:solidFill>
                <a:srgbClr val="7030A0"/>
              </a:solidFill>
              <a:latin typeface="Calibri" panose="020F0502020204030204" pitchFamily="34" charset="0"/>
            </a:endParaRPr>
          </a:p>
          <a:p>
            <a:pPr algn="ctr"/>
            <a:endParaRPr lang="pt-PT" sz="5400" b="1" dirty="0">
              <a:solidFill>
                <a:srgbClr val="7030A0"/>
              </a:solidFill>
              <a:latin typeface="Calibri" panose="020F0502020204030204" pitchFamily="34" charset="0"/>
            </a:endParaRPr>
          </a:p>
          <a:p>
            <a:pPr marL="45720" indent="0" algn="ctr">
              <a:lnSpc>
                <a:spcPct val="150000"/>
              </a:lnSpc>
              <a:buNone/>
            </a:pPr>
            <a:r>
              <a:rPr lang="pt-PT" sz="54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Ações </a:t>
            </a:r>
            <a:r>
              <a:rPr lang="pt-PT" sz="5400" b="1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do </a:t>
            </a:r>
            <a:r>
              <a:rPr lang="pt-PT" sz="54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Curto-Prazo</a:t>
            </a:r>
            <a:endParaRPr lang="pt-PT" sz="5400" dirty="0">
              <a:solidFill>
                <a:schemeClr val="accent1">
                  <a:lumMod val="75000"/>
                </a:schemeClr>
              </a:solidFill>
              <a:latin typeface="Trebuchet MS" panose="020B0603020202020204" pitchFamily="34" charset="0"/>
            </a:endParaRPr>
          </a:p>
          <a:p>
            <a:pPr algn="ctr"/>
            <a:endParaRPr lang="pt-PT" sz="5400" dirty="0">
              <a:solidFill>
                <a:srgbClr val="7030A0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95758" y="296564"/>
            <a:ext cx="3174966" cy="1097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657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769899" y="275143"/>
            <a:ext cx="3174966" cy="1097279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416170"/>
            <a:ext cx="10597978" cy="57138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t-PT" sz="2800" b="1" dirty="0" smtClean="0">
                <a:solidFill>
                  <a:srgbClr val="7030A0"/>
                </a:solidFill>
                <a:latin typeface="Trebuchet MS" panose="020B0603020202020204" pitchFamily="34" charset="0"/>
              </a:rPr>
              <a:t>   </a:t>
            </a:r>
            <a:r>
              <a:rPr lang="pt-PT" sz="28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Ações do curto-prazo:</a:t>
            </a:r>
            <a:endParaRPr lang="pt-PT" sz="2800" b="1" dirty="0">
              <a:solidFill>
                <a:schemeClr val="accent1">
                  <a:lumMod val="75000"/>
                </a:schemeClr>
              </a:solidFill>
              <a:latin typeface="Trebuchet MS" panose="020B0603020202020204" pitchFamily="34" charset="0"/>
            </a:endParaRPr>
          </a:p>
        </p:txBody>
      </p:sp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75681430"/>
              </p:ext>
            </p:extLst>
          </p:nvPr>
        </p:nvGraphicFramePr>
        <p:xfrm>
          <a:off x="243402" y="1128582"/>
          <a:ext cx="10951820" cy="54946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03186"/>
                <a:gridCol w="2655222"/>
                <a:gridCol w="2593412"/>
              </a:tblGrid>
              <a:tr h="499513"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2"/>
                          </a:solidFill>
                          <a:effectLst/>
                          <a:latin typeface="Trebuchet MS" panose="020B0603020202020204" pitchFamily="34" charset="0"/>
                        </a:rPr>
                        <a:t>Ações</a:t>
                      </a:r>
                      <a:endParaRPr lang="pt-PT" sz="1800" b="1" dirty="0">
                        <a:solidFill>
                          <a:schemeClr val="tx2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96" marR="52996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2"/>
                          </a:solidFill>
                          <a:effectLst/>
                          <a:latin typeface="Trebuchet MS" panose="020B0603020202020204" pitchFamily="34" charset="0"/>
                        </a:rPr>
                        <a:t>Entidades Envolvidas</a:t>
                      </a:r>
                      <a:endParaRPr lang="pt-PT" sz="1800" b="1" dirty="0">
                        <a:solidFill>
                          <a:schemeClr val="tx2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96" marR="52996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b="1">
                          <a:solidFill>
                            <a:schemeClr val="tx2"/>
                          </a:solidFill>
                          <a:effectLst/>
                          <a:latin typeface="Trebuchet MS" panose="020B0603020202020204" pitchFamily="34" charset="0"/>
                        </a:rPr>
                        <a:t>Metas a atingir</a:t>
                      </a:r>
                      <a:endParaRPr lang="pt-PT" sz="1800" b="1">
                        <a:solidFill>
                          <a:schemeClr val="tx2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96" marR="52996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498538">
                <a:tc>
                  <a:txBody>
                    <a:bodyPr/>
                    <a:lstStyle/>
                    <a:p>
                      <a:pPr marL="46990" marR="4699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- </a:t>
                      </a:r>
                      <a:r>
                        <a:rPr lang="pt-PT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Divulgar as medidas de apoio financeiro aos projetos de investimento para instalação de pomares – PRODERAM 2020</a:t>
                      </a:r>
                      <a:endParaRPr lang="pt-PT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96" marR="52996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PRODERAM, SRAP/DRA</a:t>
                      </a:r>
                      <a:endParaRPr lang="pt-PT" sz="1800" b="1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96" marR="52996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Meados de janeiro a março de 2016</a:t>
                      </a:r>
                      <a:endParaRPr lang="pt-PT" sz="1800" b="1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96" marR="52996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999025">
                <a:tc>
                  <a:txBody>
                    <a:bodyPr/>
                    <a:lstStyle/>
                    <a:p>
                      <a:pPr marL="46990" marR="4699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- </a:t>
                      </a:r>
                      <a:r>
                        <a:rPr lang="pt-PT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Melhorar as condições e equipamentos nos </a:t>
                      </a:r>
                      <a:r>
                        <a:rPr lang="pt-PT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CA </a:t>
                      </a:r>
                      <a:r>
                        <a:rPr lang="pt-PT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onde se acondiciona maracujá</a:t>
                      </a:r>
                      <a:endParaRPr lang="pt-PT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96" marR="52996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DRA</a:t>
                      </a:r>
                      <a:endParaRPr lang="pt-PT" sz="1800" b="1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96" marR="52996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2016</a:t>
                      </a:r>
                      <a:endParaRPr lang="pt-PT" sz="1800" b="1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96" marR="52996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97563">
                <a:tc>
                  <a:txBody>
                    <a:bodyPr/>
                    <a:lstStyle/>
                    <a:p>
                      <a:pPr marL="46990" marR="4699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- </a:t>
                      </a:r>
                      <a:r>
                        <a:rPr lang="pt-PT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Promover junto dos agricultores a instalação de pomares de maracujaleiros, </a:t>
                      </a:r>
                      <a:r>
                        <a:rPr lang="pt-PT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atribuindo-lhes </a:t>
                      </a:r>
                      <a:r>
                        <a:rPr lang="pt-PT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todo o apoio necessário na elaboração de projetos a título gratuito, independentemente do valor do </a:t>
                      </a:r>
                      <a:r>
                        <a:rPr lang="pt-PT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investimento</a:t>
                      </a:r>
                      <a:endParaRPr lang="pt-PT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96" marR="52996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b="1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PRODERAM, SRAP/DRA</a:t>
                      </a:r>
                      <a:endParaRPr lang="pt-PT" sz="1800" b="1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96" marR="52996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2016 a 2021 (aumentar 4ha/ano a partir de 2017)</a:t>
                      </a:r>
                      <a:endParaRPr lang="pt-PT" sz="1800" b="1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96" marR="52996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3894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720472" y="378164"/>
            <a:ext cx="3174966" cy="1097279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4589" y="458343"/>
            <a:ext cx="10597978" cy="57138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t-PT" sz="28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Ações do curto-prazo:</a:t>
            </a:r>
            <a:endParaRPr lang="pt-PT" sz="2800" b="1" dirty="0">
              <a:solidFill>
                <a:schemeClr val="accent1">
                  <a:lumMod val="75000"/>
                </a:schemeClr>
              </a:solidFill>
              <a:latin typeface="Trebuchet MS" panose="020B0603020202020204" pitchFamily="34" charset="0"/>
            </a:endParaRPr>
          </a:p>
        </p:txBody>
      </p:sp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13000499"/>
              </p:ext>
            </p:extLst>
          </p:nvPr>
        </p:nvGraphicFramePr>
        <p:xfrm>
          <a:off x="292826" y="1670225"/>
          <a:ext cx="10902393" cy="3895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83339"/>
                <a:gridCol w="2677297"/>
                <a:gridCol w="2541757"/>
              </a:tblGrid>
              <a:tr h="389563"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tx2"/>
                          </a:solidFill>
                          <a:effectLst/>
                          <a:latin typeface="Trebuchet MS" panose="020B0603020202020204" pitchFamily="34" charset="0"/>
                        </a:rPr>
                        <a:t>Ações</a:t>
                      </a:r>
                      <a:endParaRPr lang="pt-PT" sz="1800" dirty="0">
                        <a:solidFill>
                          <a:schemeClr val="tx2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tx2"/>
                          </a:solidFill>
                          <a:effectLst/>
                          <a:latin typeface="Trebuchet MS" panose="020B0603020202020204" pitchFamily="34" charset="0"/>
                        </a:rPr>
                        <a:t>Entidades Envolvidas</a:t>
                      </a:r>
                      <a:endParaRPr lang="pt-PT" sz="1800" dirty="0">
                        <a:solidFill>
                          <a:schemeClr val="tx2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tx2"/>
                          </a:solidFill>
                          <a:effectLst/>
                          <a:latin typeface="Trebuchet MS" panose="020B0603020202020204" pitchFamily="34" charset="0"/>
                        </a:rPr>
                        <a:t>Metas a atingir</a:t>
                      </a:r>
                      <a:endParaRPr lang="pt-PT" sz="1800" dirty="0">
                        <a:solidFill>
                          <a:schemeClr val="tx2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73722164"/>
              </p:ext>
            </p:extLst>
          </p:nvPr>
        </p:nvGraphicFramePr>
        <p:xfrm>
          <a:off x="284589" y="2059788"/>
          <a:ext cx="10918869" cy="4526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86027"/>
                <a:gridCol w="2647233"/>
                <a:gridCol w="2585609"/>
              </a:tblGrid>
              <a:tr h="693121">
                <a:tc>
                  <a:txBody>
                    <a:bodyPr/>
                    <a:lstStyle/>
                    <a:p>
                      <a:pPr marL="46990" marR="4699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- </a:t>
                      </a:r>
                      <a:r>
                        <a:rPr lang="pt-PT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Relançar a experimentação, nomeadamente na obtenção de novas variedades tolerantes e ou resistentes ao PWV e porta-enxertos mais tolerantes às doenças radiculares</a:t>
                      </a:r>
                      <a:endParaRPr lang="pt-PT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96" marR="52996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SRAP/DRA</a:t>
                      </a:r>
                      <a:endParaRPr lang="pt-PT" sz="1800" b="1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96" marR="52996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2016-2021</a:t>
                      </a:r>
                      <a:endParaRPr lang="pt-PT" sz="1800" b="1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96" marR="52996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15873">
                <a:tc>
                  <a:txBody>
                    <a:bodyPr/>
                    <a:lstStyle/>
                    <a:p>
                      <a:pPr marL="46990" marR="4699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- </a:t>
                      </a:r>
                      <a:r>
                        <a:rPr lang="pt-PT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Aumentar a produção de plantas selecionadas, através da micropropagação (Microlab) e “engorda” em estufa</a:t>
                      </a:r>
                      <a:endParaRPr lang="pt-PT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96" marR="52996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SRAP/DRA</a:t>
                      </a:r>
                      <a:endParaRPr lang="pt-PT" sz="1800" b="1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96" marR="52996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2016 a 2021</a:t>
                      </a:r>
                      <a:endParaRPr lang="pt-PT" sz="1800" b="1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96" marR="52996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54496">
                <a:tc>
                  <a:txBody>
                    <a:bodyPr/>
                    <a:lstStyle/>
                    <a:p>
                      <a:pPr marL="46990" marR="4699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- </a:t>
                      </a:r>
                      <a:r>
                        <a:rPr lang="pt-PT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Aumentar o n.º de plantas disponíveis nos viveiros regionais oficiais, com variedades de interesse comercial, em parceria com viveiristas da RAM</a:t>
                      </a:r>
                      <a:endParaRPr lang="pt-PT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96" marR="52996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SRAP/DRA</a:t>
                      </a:r>
                      <a:endParaRPr lang="pt-PT" sz="1800" b="1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96" marR="52996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2016 a </a:t>
                      </a:r>
                      <a:r>
                        <a:rPr lang="pt-PT" sz="1800" b="1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2021</a:t>
                      </a:r>
                    </a:p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(2.670 plantas/ano)</a:t>
                      </a:r>
                      <a:endParaRPr lang="pt-PT" sz="1800" b="1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96" marR="52996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5906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749644" y="1227438"/>
            <a:ext cx="10439399" cy="5255739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PT" sz="28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Variedades de Maracujá na Madeira: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PT" sz="1800" b="1" dirty="0">
                <a:latin typeface="Trebuchet MS" panose="020B0603020202020204" pitchFamily="34" charset="0"/>
              </a:rPr>
              <a:t>	</a:t>
            </a:r>
            <a:endParaRPr lang="pt-PT" sz="1800" b="1" dirty="0" smtClean="0">
              <a:latin typeface="Trebuchet MS" panose="020B0603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t-PT" sz="1800" b="1" dirty="0">
                <a:latin typeface="Trebuchet MS" panose="020B0603020202020204" pitchFamily="34" charset="0"/>
              </a:rPr>
              <a:t>	</a:t>
            </a:r>
            <a:r>
              <a:rPr lang="pt-PT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Maracujaleiro </a:t>
            </a:r>
            <a:r>
              <a:rPr lang="pt-PT" sz="1800" b="1" dirty="0">
                <a:solidFill>
                  <a:schemeClr val="tx1"/>
                </a:solidFill>
                <a:latin typeface="Trebuchet MS" panose="020B0603020202020204" pitchFamily="34" charset="0"/>
              </a:rPr>
              <a:t>roxo regional</a:t>
            </a:r>
            <a:r>
              <a:rPr lang="pt-PT" sz="1800" dirty="0">
                <a:solidFill>
                  <a:schemeClr val="tx1"/>
                </a:solidFill>
                <a:latin typeface="Trebuchet MS" panose="020B0603020202020204" pitchFamily="34" charset="0"/>
              </a:rPr>
              <a:t> (</a:t>
            </a:r>
            <a:r>
              <a:rPr lang="pt-PT" sz="1800" i="1" dirty="0">
                <a:solidFill>
                  <a:schemeClr val="tx1"/>
                </a:solidFill>
                <a:latin typeface="Trebuchet MS" panose="020B0603020202020204" pitchFamily="34" charset="0"/>
              </a:rPr>
              <a:t>Passiflora edulis</a:t>
            </a:r>
            <a:r>
              <a:rPr lang="pt-PT" sz="1800" dirty="0">
                <a:solidFill>
                  <a:schemeClr val="tx1"/>
                </a:solidFill>
                <a:latin typeface="Trebuchet MS" panose="020B0603020202020204" pitchFamily="34" charset="0"/>
              </a:rPr>
              <a:t> Sims</a:t>
            </a:r>
            <a:r>
              <a:rPr lang="pt-PT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)</a:t>
            </a:r>
            <a:endParaRPr lang="pt-PT" sz="18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t-PT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	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PT" sz="1800" b="1" dirty="0">
                <a:solidFill>
                  <a:schemeClr val="tx1"/>
                </a:solidFill>
                <a:latin typeface="Trebuchet MS" panose="020B0603020202020204" pitchFamily="34" charset="0"/>
              </a:rPr>
              <a:t>	</a:t>
            </a:r>
            <a:r>
              <a:rPr lang="pt-PT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Maracujaleiro </a:t>
            </a:r>
            <a:r>
              <a:rPr lang="pt-PT" sz="1800" b="1" dirty="0">
                <a:solidFill>
                  <a:schemeClr val="tx1"/>
                </a:solidFill>
                <a:latin typeface="Trebuchet MS" panose="020B0603020202020204" pitchFamily="34" charset="0"/>
              </a:rPr>
              <a:t>brasileiro amarelo</a:t>
            </a:r>
            <a:r>
              <a:rPr lang="pt-PT" sz="1800" dirty="0">
                <a:solidFill>
                  <a:schemeClr val="tx1"/>
                </a:solidFill>
                <a:latin typeface="Trebuchet MS" panose="020B0603020202020204" pitchFamily="34" charset="0"/>
              </a:rPr>
              <a:t> (</a:t>
            </a:r>
            <a:r>
              <a:rPr lang="pt-PT" sz="1800" i="1" dirty="0">
                <a:solidFill>
                  <a:schemeClr val="tx1"/>
                </a:solidFill>
                <a:latin typeface="Trebuchet MS" panose="020B0603020202020204" pitchFamily="34" charset="0"/>
              </a:rPr>
              <a:t>Passiflora edulis </a:t>
            </a:r>
            <a:r>
              <a:rPr lang="pt-PT" sz="1800" dirty="0">
                <a:solidFill>
                  <a:schemeClr val="tx1"/>
                </a:solidFill>
                <a:latin typeface="Trebuchet MS" panose="020B0603020202020204" pitchFamily="34" charset="0"/>
              </a:rPr>
              <a:t>Var.</a:t>
            </a:r>
            <a:r>
              <a:rPr lang="pt-PT" sz="1800" i="1" dirty="0">
                <a:solidFill>
                  <a:schemeClr val="tx1"/>
                </a:solidFill>
                <a:latin typeface="Trebuchet MS" panose="020B0603020202020204" pitchFamily="34" charset="0"/>
              </a:rPr>
              <a:t> flavicarpa</a:t>
            </a:r>
            <a:r>
              <a:rPr lang="pt-PT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PT" sz="1800" dirty="0">
                <a:solidFill>
                  <a:schemeClr val="tx1"/>
                </a:solidFill>
                <a:latin typeface="Trebuchet MS" panose="020B0603020202020204" pitchFamily="34" charset="0"/>
              </a:rPr>
              <a:t>	</a:t>
            </a:r>
            <a:r>
              <a:rPr lang="pt-PT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	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PT" sz="1800" b="1" dirty="0">
                <a:solidFill>
                  <a:schemeClr val="tx1"/>
                </a:solidFill>
                <a:latin typeface="Trebuchet MS" panose="020B0603020202020204" pitchFamily="34" charset="0"/>
              </a:rPr>
              <a:t>	</a:t>
            </a:r>
            <a:r>
              <a:rPr lang="pt-PT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	Híbrido </a:t>
            </a:r>
            <a:r>
              <a:rPr lang="pt-PT" sz="1800" b="1" dirty="0">
                <a:solidFill>
                  <a:schemeClr val="tx1"/>
                </a:solidFill>
                <a:latin typeface="Trebuchet MS" panose="020B0603020202020204" pitchFamily="34" charset="0"/>
              </a:rPr>
              <a:t>F1</a:t>
            </a:r>
            <a:r>
              <a:rPr lang="pt-PT" sz="1800" dirty="0">
                <a:solidFill>
                  <a:schemeClr val="tx1"/>
                </a:solidFill>
                <a:latin typeface="Trebuchet MS" panose="020B0603020202020204" pitchFamily="34" charset="0"/>
              </a:rPr>
              <a:t> (roxo regional x brasileiro amarelo</a:t>
            </a:r>
            <a:r>
              <a:rPr lang="pt-PT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)</a:t>
            </a:r>
            <a:endParaRPr lang="pt-PT" sz="18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pt-PT" sz="1800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pt-PT" sz="1800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pt-PT" sz="1800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pt-PT" sz="1800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pt-PT" sz="1800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pt-PT" sz="1800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pt-PT" sz="1800" dirty="0">
              <a:latin typeface="Trebuchet MS" panose="020B0603020202020204" pitchFamily="34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761661" y="247136"/>
            <a:ext cx="3174966" cy="1097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8947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778137" y="262947"/>
            <a:ext cx="3174966" cy="1097279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4381" y="651743"/>
            <a:ext cx="10597978" cy="57138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t-PT" sz="28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Ações do curto-prazo:</a:t>
            </a:r>
            <a:endParaRPr lang="pt-PT" sz="2800" b="1" dirty="0">
              <a:solidFill>
                <a:schemeClr val="accent1">
                  <a:lumMod val="75000"/>
                </a:schemeClr>
              </a:solidFill>
              <a:latin typeface="Trebuchet MS" panose="020B0603020202020204" pitchFamily="34" charset="0"/>
            </a:endParaRPr>
          </a:p>
        </p:txBody>
      </p:sp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40046505"/>
              </p:ext>
            </p:extLst>
          </p:nvPr>
        </p:nvGraphicFramePr>
        <p:xfrm>
          <a:off x="264381" y="1657418"/>
          <a:ext cx="10922603" cy="411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89348"/>
                <a:gridCol w="2657162"/>
                <a:gridCol w="2576093"/>
              </a:tblGrid>
              <a:tr h="0"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 smtClean="0">
                          <a:solidFill>
                            <a:schemeClr val="tx2"/>
                          </a:solidFill>
                          <a:effectLst/>
                          <a:latin typeface="Trebuchet MS" panose="020B0603020202020204" pitchFamily="34" charset="0"/>
                        </a:rPr>
                        <a:t>Ações</a:t>
                      </a:r>
                      <a:endParaRPr lang="pt-PT" sz="1800" dirty="0">
                        <a:solidFill>
                          <a:schemeClr val="tx2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tx2"/>
                          </a:solidFill>
                          <a:effectLst/>
                          <a:latin typeface="Trebuchet MS" panose="020B0603020202020204" pitchFamily="34" charset="0"/>
                        </a:rPr>
                        <a:t>Entidades Envolvidas</a:t>
                      </a:r>
                      <a:endParaRPr lang="pt-PT" sz="1800" dirty="0">
                        <a:solidFill>
                          <a:schemeClr val="tx2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tx2"/>
                          </a:solidFill>
                          <a:effectLst/>
                          <a:latin typeface="Trebuchet MS" panose="020B0603020202020204" pitchFamily="34" charset="0"/>
                        </a:rPr>
                        <a:t>Metas a atingir</a:t>
                      </a:r>
                      <a:endParaRPr lang="pt-PT" sz="1800" dirty="0">
                        <a:solidFill>
                          <a:schemeClr val="tx2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80417881"/>
              </p:ext>
            </p:extLst>
          </p:nvPr>
        </p:nvGraphicFramePr>
        <p:xfrm>
          <a:off x="268115" y="2068898"/>
          <a:ext cx="10918869" cy="2880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86027"/>
                <a:gridCol w="2647233"/>
                <a:gridCol w="2585609"/>
              </a:tblGrid>
              <a:tr h="415873">
                <a:tc>
                  <a:txBody>
                    <a:bodyPr/>
                    <a:lstStyle/>
                    <a:p>
                      <a:pPr marL="46990" marR="4699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- </a:t>
                      </a:r>
                      <a:r>
                        <a:rPr lang="pt-PT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Reforçar a proximidade dos técnicos aos produtores, disponibilizar o Know-how que a DRA tem a todos os produtores de maracujá</a:t>
                      </a:r>
                      <a:endParaRPr lang="pt-PT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96" marR="52996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SRAP/DRA</a:t>
                      </a:r>
                      <a:endParaRPr lang="pt-PT" sz="1800" b="1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96" marR="52996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2016 a 2021</a:t>
                      </a:r>
                      <a:endParaRPr lang="pt-PT" sz="1800" b="1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96" marR="52996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7248">
                <a:tc>
                  <a:txBody>
                    <a:bodyPr/>
                    <a:lstStyle/>
                    <a:p>
                      <a:pPr marL="46990" marR="4699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- </a:t>
                      </a:r>
                      <a:r>
                        <a:rPr lang="pt-PT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Reforçar as equipas de prestação de serviços a nível de podas</a:t>
                      </a:r>
                      <a:endParaRPr lang="pt-PT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96" marR="52996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SRAP/DRA</a:t>
                      </a:r>
                      <a:endParaRPr lang="pt-PT" sz="1800" b="1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96" marR="52996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2016 a 2021</a:t>
                      </a:r>
                      <a:endParaRPr lang="pt-PT" sz="1800" b="1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96" marR="52996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15873">
                <a:tc>
                  <a:txBody>
                    <a:bodyPr/>
                    <a:lstStyle/>
                    <a:p>
                      <a:pPr marL="46990" marR="4699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- </a:t>
                      </a:r>
                      <a:r>
                        <a:rPr lang="pt-PT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Aplicar medidas de quarentena a plantas provenientes essencialmente de países terceiros</a:t>
                      </a:r>
                      <a:endParaRPr lang="pt-PT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96" marR="52996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b="1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SRAP/DRA</a:t>
                      </a:r>
                      <a:endParaRPr lang="pt-PT" sz="1800" b="1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96" marR="52996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2016 a 2021</a:t>
                      </a:r>
                      <a:endParaRPr lang="pt-PT" sz="1800" b="1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96" marR="52996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31142046"/>
              </p:ext>
            </p:extLst>
          </p:nvPr>
        </p:nvGraphicFramePr>
        <p:xfrm>
          <a:off x="264381" y="4949258"/>
          <a:ext cx="10922603" cy="10747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08521"/>
                <a:gridCol w="2666117"/>
                <a:gridCol w="2547965"/>
              </a:tblGrid>
              <a:tr h="1074738">
                <a:tc>
                  <a:txBody>
                    <a:bodyPr/>
                    <a:lstStyle/>
                    <a:p>
                      <a:pPr marL="46990" marR="4699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- </a:t>
                      </a:r>
                      <a:r>
                        <a:rPr lang="pt-PT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Realizar </a:t>
                      </a:r>
                      <a:r>
                        <a:rPr lang="pt-PT" sz="18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campanhas </a:t>
                      </a:r>
                      <a:r>
                        <a:rPr lang="pt-PT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de promoção de maracujá nos principais mercados nacionais e estrangeiros</a:t>
                      </a:r>
                      <a:endParaRPr lang="pt-PT" sz="16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SRAP/DRA,SRETC</a:t>
                      </a:r>
                      <a:endParaRPr lang="pt-PT" sz="16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2016 a 2021</a:t>
                      </a:r>
                      <a:endParaRPr lang="pt-PT" sz="16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5355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720472" y="299187"/>
            <a:ext cx="3174966" cy="1097279"/>
          </a:xfrm>
          <a:prstGeom prst="rect">
            <a:avLst/>
          </a:prstGeom>
        </p:spPr>
      </p:pic>
      <p:graphicFrame>
        <p:nvGraphicFramePr>
          <p:cNvPr id="6" name="Marcador de Posição de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93459594"/>
              </p:ext>
            </p:extLst>
          </p:nvPr>
        </p:nvGraphicFramePr>
        <p:xfrm>
          <a:off x="286604" y="1336383"/>
          <a:ext cx="10837733" cy="411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64165"/>
                <a:gridCol w="2645401"/>
                <a:gridCol w="2528167"/>
              </a:tblGrid>
              <a:tr h="0"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 smtClean="0">
                          <a:solidFill>
                            <a:schemeClr val="tx2"/>
                          </a:solidFill>
                          <a:effectLst/>
                          <a:latin typeface="Trebuchet MS" panose="020B0603020202020204" pitchFamily="34" charset="0"/>
                        </a:rPr>
                        <a:t>Ações</a:t>
                      </a:r>
                      <a:endParaRPr lang="pt-PT" sz="1800" dirty="0">
                        <a:solidFill>
                          <a:schemeClr val="tx2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tx2"/>
                          </a:solidFill>
                          <a:effectLst/>
                          <a:latin typeface="Trebuchet MS" panose="020B0603020202020204" pitchFamily="34" charset="0"/>
                        </a:rPr>
                        <a:t>Entidades Envolvidas</a:t>
                      </a:r>
                      <a:endParaRPr lang="pt-PT" sz="1800" dirty="0">
                        <a:solidFill>
                          <a:schemeClr val="tx2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tx2"/>
                          </a:solidFill>
                          <a:effectLst/>
                          <a:latin typeface="Trebuchet MS" panose="020B0603020202020204" pitchFamily="34" charset="0"/>
                        </a:rPr>
                        <a:t>Metas a atingir</a:t>
                      </a:r>
                      <a:endParaRPr lang="pt-PT" sz="1800" dirty="0">
                        <a:solidFill>
                          <a:schemeClr val="tx2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Retângulo 3"/>
          <p:cNvSpPr/>
          <p:nvPr/>
        </p:nvSpPr>
        <p:spPr>
          <a:xfrm>
            <a:off x="375207" y="299187"/>
            <a:ext cx="7264947" cy="6692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sz="28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Ações do curto-prazo:</a:t>
            </a:r>
            <a:endParaRPr lang="pt-PT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60786176"/>
              </p:ext>
            </p:extLst>
          </p:nvPr>
        </p:nvGraphicFramePr>
        <p:xfrm>
          <a:off x="286604" y="1764440"/>
          <a:ext cx="10837733" cy="4114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64164"/>
                <a:gridCol w="2645401"/>
                <a:gridCol w="2528168"/>
              </a:tblGrid>
              <a:tr h="1159119">
                <a:tc>
                  <a:txBody>
                    <a:bodyPr/>
                    <a:lstStyle/>
                    <a:p>
                      <a:pPr marL="46990" marR="4699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- </a:t>
                      </a:r>
                      <a:r>
                        <a:rPr lang="pt-PT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Criar linhas de investigação agronómicas para baixar custos de produção e aumentar a produtividade; na área da transformação, a obtenção de outros derivados para além da polpa e concentrados, e a transformação noutros produtos </a:t>
                      </a:r>
                      <a:r>
                        <a:rPr lang="pt-PT" sz="18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(ex.: </a:t>
                      </a:r>
                      <a:r>
                        <a:rPr lang="pt-PT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iogurtes) e criar mais receitas cujo ingrediente principal é o maracujá</a:t>
                      </a:r>
                      <a:endParaRPr lang="pt-PT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92" marR="55392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SRAP/DRA, Hotelaria, Restaurantes, Barmens</a:t>
                      </a:r>
                      <a:endParaRPr lang="pt-PT" sz="18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92" marR="55392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2016 a 2021</a:t>
                      </a:r>
                      <a:endParaRPr lang="pt-PT" sz="18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92" marR="55392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79559">
                <a:tc>
                  <a:txBody>
                    <a:bodyPr/>
                    <a:lstStyle/>
                    <a:p>
                      <a:pPr marL="46990" marR="4699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- Formar mão-de-obra mais especializada (produtores), através </a:t>
                      </a:r>
                      <a:r>
                        <a:rPr lang="pt-PT" sz="18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do</a:t>
                      </a:r>
                      <a:r>
                        <a:rPr lang="pt-PT" sz="18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 Instituto de (Capacitação) Agrícola da Madeira</a:t>
                      </a:r>
                      <a:endParaRPr lang="pt-PT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92" marR="55392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SRAP/DRA, Instituto Formação Agrícola da Madeira</a:t>
                      </a:r>
                      <a:endParaRPr lang="pt-PT" sz="18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92" marR="55392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2016 a 2021</a:t>
                      </a:r>
                      <a:endParaRPr lang="pt-PT" sz="18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92" marR="55392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37438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761662" y="301581"/>
            <a:ext cx="3174966" cy="1097279"/>
          </a:xfrm>
          <a:prstGeom prst="rect">
            <a:avLst/>
          </a:prstGeom>
        </p:spPr>
      </p:pic>
      <p:graphicFrame>
        <p:nvGraphicFramePr>
          <p:cNvPr id="6" name="Marcador de Posição de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57996822"/>
              </p:ext>
            </p:extLst>
          </p:nvPr>
        </p:nvGraphicFramePr>
        <p:xfrm>
          <a:off x="342386" y="1638655"/>
          <a:ext cx="10826235" cy="411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29875"/>
                <a:gridCol w="2659106"/>
                <a:gridCol w="2537254"/>
              </a:tblGrid>
              <a:tr h="256866"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 smtClean="0">
                          <a:solidFill>
                            <a:schemeClr val="tx2"/>
                          </a:solidFill>
                          <a:effectLst/>
                          <a:latin typeface="Trebuchet MS" panose="020B0603020202020204" pitchFamily="34" charset="0"/>
                        </a:rPr>
                        <a:t>Ações</a:t>
                      </a:r>
                      <a:endParaRPr lang="pt-PT" sz="1800" dirty="0">
                        <a:solidFill>
                          <a:schemeClr val="tx2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tx2"/>
                          </a:solidFill>
                          <a:effectLst/>
                          <a:latin typeface="Trebuchet MS" panose="020B0603020202020204" pitchFamily="34" charset="0"/>
                        </a:rPr>
                        <a:t>Entidades Envolvidas</a:t>
                      </a:r>
                      <a:endParaRPr lang="pt-PT" sz="1800" dirty="0">
                        <a:solidFill>
                          <a:schemeClr val="tx2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tx2"/>
                          </a:solidFill>
                          <a:effectLst/>
                          <a:latin typeface="Trebuchet MS" panose="020B0603020202020204" pitchFamily="34" charset="0"/>
                        </a:rPr>
                        <a:t>Metas a atingir</a:t>
                      </a:r>
                      <a:endParaRPr lang="pt-PT" sz="1800" dirty="0">
                        <a:solidFill>
                          <a:schemeClr val="tx2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Retângulo 3"/>
          <p:cNvSpPr/>
          <p:nvPr/>
        </p:nvSpPr>
        <p:spPr>
          <a:xfrm>
            <a:off x="235164" y="301581"/>
            <a:ext cx="7264947" cy="6692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sz="28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Ações do curto-prazo:</a:t>
            </a:r>
            <a:endParaRPr lang="pt-PT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56808389"/>
              </p:ext>
            </p:extLst>
          </p:nvPr>
        </p:nvGraphicFramePr>
        <p:xfrm>
          <a:off x="330888" y="2050135"/>
          <a:ext cx="10837733" cy="1234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64164"/>
                <a:gridCol w="2645401"/>
                <a:gridCol w="2528168"/>
              </a:tblGrid>
              <a:tr h="434670">
                <a:tc>
                  <a:txBody>
                    <a:bodyPr/>
                    <a:lstStyle/>
                    <a:p>
                      <a:pPr marL="46990" marR="4699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- Baixar os custos na aquisição de fatores de produção, através de agrupamento de produtores (a criar)</a:t>
                      </a:r>
                      <a:endParaRPr lang="pt-PT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92" marR="55392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SRAP/DRA</a:t>
                      </a:r>
                      <a:r>
                        <a:rPr lang="pt-PT" sz="180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, Produtores</a:t>
                      </a:r>
                      <a:endParaRPr lang="pt-PT" sz="18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92" marR="55392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2016 a 2021</a:t>
                      </a:r>
                      <a:endParaRPr lang="pt-PT" sz="18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92" marR="55392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6604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11596" y="944375"/>
            <a:ext cx="10753725" cy="5665985"/>
          </a:xfrm>
        </p:spPr>
        <p:txBody>
          <a:bodyPr>
            <a:normAutofit/>
          </a:bodyPr>
          <a:lstStyle/>
          <a:p>
            <a:pPr algn="ctr"/>
            <a:endParaRPr lang="pt-PT" sz="5400" b="1" dirty="0" smtClean="0">
              <a:solidFill>
                <a:srgbClr val="7030A0"/>
              </a:solidFill>
              <a:latin typeface="Calibri" panose="020F0502020204030204" pitchFamily="34" charset="0"/>
            </a:endParaRPr>
          </a:p>
          <a:p>
            <a:pPr algn="ctr"/>
            <a:endParaRPr lang="pt-PT" sz="5400" b="1" dirty="0">
              <a:solidFill>
                <a:srgbClr val="7030A0"/>
              </a:solidFill>
              <a:latin typeface="Calibri" panose="020F0502020204030204" pitchFamily="34" charset="0"/>
            </a:endParaRPr>
          </a:p>
          <a:p>
            <a:pPr marL="45720" indent="0" algn="ctr">
              <a:lnSpc>
                <a:spcPct val="150000"/>
              </a:lnSpc>
              <a:buNone/>
            </a:pPr>
            <a:r>
              <a:rPr lang="pt-PT" sz="54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Ações </a:t>
            </a:r>
            <a:r>
              <a:rPr lang="pt-PT" sz="5400" b="1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do </a:t>
            </a:r>
            <a:r>
              <a:rPr lang="pt-PT" sz="54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Médio-Longo Prazo</a:t>
            </a:r>
            <a:endParaRPr lang="pt-PT" sz="5400" dirty="0">
              <a:solidFill>
                <a:schemeClr val="accent1">
                  <a:lumMod val="75000"/>
                </a:schemeClr>
              </a:solidFill>
              <a:latin typeface="Trebuchet MS" panose="020B0603020202020204" pitchFamily="34" charset="0"/>
            </a:endParaRPr>
          </a:p>
          <a:p>
            <a:pPr algn="ctr"/>
            <a:endParaRPr lang="pt-PT" sz="5400" dirty="0">
              <a:solidFill>
                <a:srgbClr val="7030A0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728709" y="280088"/>
            <a:ext cx="3174966" cy="1097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0233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736948" y="263612"/>
            <a:ext cx="3174966" cy="1097279"/>
          </a:xfrm>
          <a:prstGeom prst="rect">
            <a:avLst/>
          </a:prstGeom>
        </p:spPr>
      </p:pic>
      <p:graphicFrame>
        <p:nvGraphicFramePr>
          <p:cNvPr id="6" name="Marcador de Posição de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60897081"/>
              </p:ext>
            </p:extLst>
          </p:nvPr>
        </p:nvGraphicFramePr>
        <p:xfrm>
          <a:off x="314404" y="1421002"/>
          <a:ext cx="10837733" cy="411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83355"/>
                <a:gridCol w="2726724"/>
                <a:gridCol w="1927654"/>
              </a:tblGrid>
              <a:tr h="0"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 smtClean="0">
                          <a:solidFill>
                            <a:schemeClr val="tx2"/>
                          </a:solidFill>
                          <a:effectLst/>
                          <a:latin typeface="Trebuchet MS" panose="020B0603020202020204" pitchFamily="34" charset="0"/>
                        </a:rPr>
                        <a:t>Ações</a:t>
                      </a:r>
                      <a:endParaRPr lang="pt-PT" sz="1800" dirty="0">
                        <a:solidFill>
                          <a:schemeClr val="tx2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tx2"/>
                          </a:solidFill>
                          <a:effectLst/>
                          <a:latin typeface="Trebuchet MS" panose="020B0603020202020204" pitchFamily="34" charset="0"/>
                        </a:rPr>
                        <a:t>Entidades Envolvidas</a:t>
                      </a:r>
                      <a:endParaRPr lang="pt-PT" sz="1800" dirty="0">
                        <a:solidFill>
                          <a:schemeClr val="tx2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tx2"/>
                          </a:solidFill>
                          <a:effectLst/>
                          <a:latin typeface="Trebuchet MS" panose="020B0603020202020204" pitchFamily="34" charset="0"/>
                        </a:rPr>
                        <a:t>Metas a atingir</a:t>
                      </a:r>
                      <a:endParaRPr lang="pt-PT" sz="1800" dirty="0">
                        <a:solidFill>
                          <a:schemeClr val="tx2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Retângulo 3"/>
          <p:cNvSpPr/>
          <p:nvPr/>
        </p:nvSpPr>
        <p:spPr>
          <a:xfrm>
            <a:off x="270131" y="345835"/>
            <a:ext cx="7264947" cy="6692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sz="28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Ações do médio-longo prazo:</a:t>
            </a:r>
            <a:endParaRPr lang="pt-PT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45235947"/>
              </p:ext>
            </p:extLst>
          </p:nvPr>
        </p:nvGraphicFramePr>
        <p:xfrm>
          <a:off x="314404" y="1814282"/>
          <a:ext cx="10837733" cy="4526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91594"/>
                <a:gridCol w="2704210"/>
                <a:gridCol w="1941929"/>
              </a:tblGrid>
              <a:tr h="0">
                <a:tc>
                  <a:txBody>
                    <a:bodyPr/>
                    <a:lstStyle/>
                    <a:p>
                      <a:pPr marL="46990" marR="4699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- </a:t>
                      </a:r>
                      <a:r>
                        <a:rPr lang="pt-PT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Retomar a prospeção de material vegetal e a criação de campos germoplasma</a:t>
                      </a:r>
                      <a:endParaRPr lang="pt-PT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SRAP/DRA</a:t>
                      </a:r>
                      <a:endParaRPr lang="pt-PT" sz="18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2016 a 2021</a:t>
                      </a:r>
                      <a:endParaRPr lang="pt-PT" sz="18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6990" marR="4699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- </a:t>
                      </a:r>
                      <a:r>
                        <a:rPr lang="pt-PT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Obter porta-enxerto resistente/tolerante a doenças radiculares, através do melhoramento e de outras espécies, por forma a reduzir perda de plantas e intensificar a cultura, aumentando-se a produtividade</a:t>
                      </a:r>
                      <a:endParaRPr lang="pt-PT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SRAP/DRA</a:t>
                      </a:r>
                      <a:endParaRPr lang="pt-PT" sz="18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Até 2019</a:t>
                      </a:r>
                      <a:endParaRPr lang="pt-PT" sz="18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6990" marR="4699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- </a:t>
                      </a:r>
                      <a:r>
                        <a:rPr lang="pt-PT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Promover o relacionamento com estações experimentais análogas a nível nacional (Açores) e internacional para troca de experiências e introdução de novas variedades e espécies, par melhoramento genético e como forma de diversificar a nossa </a:t>
                      </a:r>
                      <a:r>
                        <a:rPr lang="pt-PT" sz="18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oferta</a:t>
                      </a:r>
                      <a:endParaRPr lang="pt-PT" sz="18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SRAP/DRA</a:t>
                      </a:r>
                      <a:endParaRPr lang="pt-PT" sz="18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2016 a 2021</a:t>
                      </a:r>
                      <a:endParaRPr lang="pt-PT" sz="18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3928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63953" y="334887"/>
            <a:ext cx="3174966" cy="1097279"/>
          </a:xfrm>
          <a:prstGeom prst="rect">
            <a:avLst/>
          </a:prstGeom>
        </p:spPr>
      </p:pic>
      <p:graphicFrame>
        <p:nvGraphicFramePr>
          <p:cNvPr id="6" name="Marcador de Posição de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71973611"/>
              </p:ext>
            </p:extLst>
          </p:nvPr>
        </p:nvGraphicFramePr>
        <p:xfrm>
          <a:off x="319559" y="1618988"/>
          <a:ext cx="10837735" cy="8229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22254"/>
                <a:gridCol w="2405449"/>
                <a:gridCol w="2010032"/>
              </a:tblGrid>
              <a:tr h="567114"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 smtClean="0">
                          <a:solidFill>
                            <a:schemeClr val="tx2"/>
                          </a:solidFill>
                          <a:effectLst/>
                          <a:latin typeface="Trebuchet MS" panose="020B0603020202020204" pitchFamily="34" charset="0"/>
                        </a:rPr>
                        <a:t>Ações</a:t>
                      </a:r>
                      <a:endParaRPr lang="pt-PT" sz="1800" dirty="0">
                        <a:solidFill>
                          <a:schemeClr val="tx2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tx2"/>
                          </a:solidFill>
                          <a:effectLst/>
                          <a:latin typeface="Trebuchet MS" panose="020B0603020202020204" pitchFamily="34" charset="0"/>
                        </a:rPr>
                        <a:t>Entidades Envolvidas</a:t>
                      </a:r>
                      <a:endParaRPr lang="pt-PT" sz="1800" dirty="0">
                        <a:solidFill>
                          <a:schemeClr val="tx2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tx2"/>
                          </a:solidFill>
                          <a:effectLst/>
                          <a:latin typeface="Trebuchet MS" panose="020B0603020202020204" pitchFamily="34" charset="0"/>
                        </a:rPr>
                        <a:t>Metas a atingir</a:t>
                      </a:r>
                      <a:endParaRPr lang="pt-PT" sz="1800" dirty="0">
                        <a:solidFill>
                          <a:schemeClr val="tx2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Retângulo 3"/>
          <p:cNvSpPr/>
          <p:nvPr/>
        </p:nvSpPr>
        <p:spPr>
          <a:xfrm>
            <a:off x="319559" y="418912"/>
            <a:ext cx="7264947" cy="6692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sz="28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Ações do médio-longo prazo:</a:t>
            </a:r>
            <a:endParaRPr lang="pt-PT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02375066"/>
              </p:ext>
            </p:extLst>
          </p:nvPr>
        </p:nvGraphicFramePr>
        <p:xfrm>
          <a:off x="319561" y="2441948"/>
          <a:ext cx="10837733" cy="15465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13303"/>
                <a:gridCol w="2420585"/>
                <a:gridCol w="2003845"/>
              </a:tblGrid>
              <a:tr h="723634">
                <a:tc>
                  <a:txBody>
                    <a:bodyPr/>
                    <a:lstStyle/>
                    <a:p>
                      <a:pPr marL="46990" marR="4699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- </a:t>
                      </a:r>
                      <a:r>
                        <a:rPr lang="pt-PT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Realizar ensaios de controlo de doenças radiculares</a:t>
                      </a:r>
                      <a:endParaRPr lang="pt-PT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SRAP/DRA</a:t>
                      </a:r>
                      <a:endParaRPr lang="pt-PT" sz="18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2016 a 2021</a:t>
                      </a:r>
                      <a:endParaRPr lang="pt-PT" sz="18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23634">
                <a:tc>
                  <a:txBody>
                    <a:bodyPr/>
                    <a:lstStyle/>
                    <a:p>
                      <a:pPr marL="46990" marR="4699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- </a:t>
                      </a:r>
                      <a:r>
                        <a:rPr lang="pt-PT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Alargar os período de produção de forma  a não saturar o mercado no Verão</a:t>
                      </a:r>
                      <a:endParaRPr lang="pt-PT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SRAP/DRA</a:t>
                      </a:r>
                      <a:endParaRPr lang="pt-PT" sz="1800" b="1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2017 a 2021</a:t>
                      </a:r>
                      <a:endParaRPr lang="pt-PT" sz="1800" b="1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09287395"/>
              </p:ext>
            </p:extLst>
          </p:nvPr>
        </p:nvGraphicFramePr>
        <p:xfrm>
          <a:off x="319559" y="3988542"/>
          <a:ext cx="10840995" cy="1432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15233"/>
                <a:gridCol w="2421314"/>
                <a:gridCol w="2004448"/>
              </a:tblGrid>
              <a:tr h="1432560">
                <a:tc>
                  <a:txBody>
                    <a:bodyPr/>
                    <a:lstStyle/>
                    <a:p>
                      <a:pPr marL="46990" marR="4699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- </a:t>
                      </a:r>
                      <a:r>
                        <a:rPr lang="pt-PT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Promover junto dos restaurantes e hotelaria, a melhor forma de apresentação  e conservação do maracujá para consumo em </a:t>
                      </a:r>
                      <a:r>
                        <a:rPr lang="pt-PT" sz="18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fresco</a:t>
                      </a:r>
                      <a:endParaRPr lang="pt-PT" sz="18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SRAP/DRA, Restauração, Hotelaria, SRETC</a:t>
                      </a:r>
                      <a:endParaRPr lang="pt-PT" sz="18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2016 a 2021</a:t>
                      </a:r>
                      <a:endParaRPr lang="pt-PT" sz="18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6760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728710" y="266970"/>
            <a:ext cx="3174966" cy="1097279"/>
          </a:xfrm>
          <a:prstGeom prst="rect">
            <a:avLst/>
          </a:prstGeom>
        </p:spPr>
      </p:pic>
      <p:graphicFrame>
        <p:nvGraphicFramePr>
          <p:cNvPr id="6" name="Marcador de Posição de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27318121"/>
              </p:ext>
            </p:extLst>
          </p:nvPr>
        </p:nvGraphicFramePr>
        <p:xfrm>
          <a:off x="317839" y="1491405"/>
          <a:ext cx="10837733" cy="8229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97539"/>
                <a:gridCol w="2430162"/>
                <a:gridCol w="2010032"/>
              </a:tblGrid>
              <a:tr h="0"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 smtClean="0">
                          <a:solidFill>
                            <a:schemeClr val="tx2"/>
                          </a:solidFill>
                          <a:effectLst/>
                          <a:latin typeface="Trebuchet MS" panose="020B0603020202020204" pitchFamily="34" charset="0"/>
                        </a:rPr>
                        <a:t>Ações</a:t>
                      </a:r>
                      <a:endParaRPr lang="pt-PT" sz="1800" dirty="0">
                        <a:solidFill>
                          <a:schemeClr val="tx2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tx2"/>
                          </a:solidFill>
                          <a:effectLst/>
                          <a:latin typeface="Trebuchet MS" panose="020B0603020202020204" pitchFamily="34" charset="0"/>
                        </a:rPr>
                        <a:t>Entidades Envolvidas</a:t>
                      </a:r>
                      <a:endParaRPr lang="pt-PT" sz="1800" dirty="0">
                        <a:solidFill>
                          <a:schemeClr val="tx2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tx2"/>
                          </a:solidFill>
                          <a:effectLst/>
                          <a:latin typeface="Trebuchet MS" panose="020B0603020202020204" pitchFamily="34" charset="0"/>
                        </a:rPr>
                        <a:t>Metas a atingir</a:t>
                      </a:r>
                      <a:endParaRPr lang="pt-PT" sz="1800" dirty="0">
                        <a:solidFill>
                          <a:schemeClr val="tx2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Retângulo 3"/>
          <p:cNvSpPr/>
          <p:nvPr/>
        </p:nvSpPr>
        <p:spPr>
          <a:xfrm>
            <a:off x="286606" y="266970"/>
            <a:ext cx="7264947" cy="6692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sz="28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Ações do médio-longo prazo:</a:t>
            </a:r>
            <a:endParaRPr lang="pt-PT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38212996"/>
              </p:ext>
            </p:extLst>
          </p:nvPr>
        </p:nvGraphicFramePr>
        <p:xfrm>
          <a:off x="317839" y="2314365"/>
          <a:ext cx="10837733" cy="1645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13303"/>
                <a:gridCol w="2420585"/>
                <a:gridCol w="2003845"/>
              </a:tblGrid>
              <a:tr h="0">
                <a:tc>
                  <a:txBody>
                    <a:bodyPr/>
                    <a:lstStyle/>
                    <a:p>
                      <a:pPr marL="46990" marR="4699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- </a:t>
                      </a:r>
                      <a:r>
                        <a:rPr lang="pt-PT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Concentrar a produção, através de agrupamento de produtores a criar </a:t>
                      </a:r>
                      <a:endParaRPr lang="pt-PT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SRAP/DRA</a:t>
                      </a:r>
                      <a:endParaRPr lang="pt-PT" sz="18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2016 a 2021</a:t>
                      </a:r>
                      <a:endParaRPr lang="pt-PT" sz="18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6990" marR="4699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- </a:t>
                      </a:r>
                      <a:r>
                        <a:rPr lang="pt-PT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Realizar estudos de conservação e transformação do maracujá</a:t>
                      </a:r>
                      <a:endParaRPr lang="pt-PT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SRAP/DRA</a:t>
                      </a:r>
                      <a:endParaRPr lang="pt-PT" sz="1800" b="1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2016 a 2021</a:t>
                      </a:r>
                      <a:endParaRPr lang="pt-PT" sz="1800" b="1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12803022"/>
              </p:ext>
            </p:extLst>
          </p:nvPr>
        </p:nvGraphicFramePr>
        <p:xfrm>
          <a:off x="303082" y="3960285"/>
          <a:ext cx="10837733" cy="8229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22253"/>
                <a:gridCol w="2471352"/>
                <a:gridCol w="1944128"/>
              </a:tblGrid>
              <a:tr h="0">
                <a:tc>
                  <a:txBody>
                    <a:bodyPr/>
                    <a:lstStyle/>
                    <a:p>
                      <a:pPr marL="46990" marR="4699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- </a:t>
                      </a:r>
                      <a:r>
                        <a:rPr lang="pt-PT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Lançar linhas de investigação na área da Medicina e/ou Biomedicina</a:t>
                      </a:r>
                      <a:endParaRPr lang="pt-PT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SRAP/DRA, UMA</a:t>
                      </a:r>
                      <a:endParaRPr lang="pt-PT" sz="1800" b="1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2016 a 2021</a:t>
                      </a:r>
                      <a:endParaRPr lang="pt-PT" sz="1800" b="1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7760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745186" y="274320"/>
            <a:ext cx="3174966" cy="1097279"/>
          </a:xfrm>
          <a:prstGeom prst="rect">
            <a:avLst/>
          </a:prstGeom>
        </p:spPr>
      </p:pic>
      <p:graphicFrame>
        <p:nvGraphicFramePr>
          <p:cNvPr id="6" name="Marcador de Posição de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78753900"/>
              </p:ext>
            </p:extLst>
          </p:nvPr>
        </p:nvGraphicFramePr>
        <p:xfrm>
          <a:off x="308062" y="1538617"/>
          <a:ext cx="10837733" cy="8229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30490"/>
                <a:gridCol w="2430162"/>
                <a:gridCol w="1977081"/>
              </a:tblGrid>
              <a:tr h="0"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 smtClean="0">
                          <a:solidFill>
                            <a:schemeClr val="tx2"/>
                          </a:solidFill>
                          <a:effectLst/>
                          <a:latin typeface="Trebuchet MS" panose="020B0603020202020204" pitchFamily="34" charset="0"/>
                        </a:rPr>
                        <a:t>Ações</a:t>
                      </a:r>
                      <a:endParaRPr lang="pt-PT" sz="1800" dirty="0">
                        <a:solidFill>
                          <a:schemeClr val="tx2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tx2"/>
                          </a:solidFill>
                          <a:effectLst/>
                          <a:latin typeface="Trebuchet MS" panose="020B0603020202020204" pitchFamily="34" charset="0"/>
                        </a:rPr>
                        <a:t>Entidades Envolvidas</a:t>
                      </a:r>
                      <a:endParaRPr lang="pt-PT" sz="1800" dirty="0">
                        <a:solidFill>
                          <a:schemeClr val="tx2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tx2"/>
                          </a:solidFill>
                          <a:effectLst/>
                          <a:latin typeface="Trebuchet MS" panose="020B0603020202020204" pitchFamily="34" charset="0"/>
                        </a:rPr>
                        <a:t>Metas a atingir</a:t>
                      </a:r>
                      <a:endParaRPr lang="pt-PT" sz="1800" dirty="0">
                        <a:solidFill>
                          <a:schemeClr val="tx2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Retângulo 3"/>
          <p:cNvSpPr/>
          <p:nvPr/>
        </p:nvSpPr>
        <p:spPr>
          <a:xfrm>
            <a:off x="217444" y="329821"/>
            <a:ext cx="7264947" cy="6692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sz="28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Ações do médio-longo prazo:</a:t>
            </a:r>
            <a:endParaRPr lang="pt-PT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55656600"/>
              </p:ext>
            </p:extLst>
          </p:nvPr>
        </p:nvGraphicFramePr>
        <p:xfrm>
          <a:off x="308062" y="2350458"/>
          <a:ext cx="10837733" cy="8229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22252"/>
                <a:gridCol w="2446637"/>
                <a:gridCol w="1968844"/>
              </a:tblGrid>
              <a:tr h="0">
                <a:tc>
                  <a:txBody>
                    <a:bodyPr/>
                    <a:lstStyle/>
                    <a:p>
                      <a:pPr marL="46990" marR="4699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- </a:t>
                      </a:r>
                      <a:r>
                        <a:rPr lang="pt-PT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Realizar trabalhos experimentais em explorações colaboradoras</a:t>
                      </a:r>
                      <a:endParaRPr lang="pt-PT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SRAP/DRA</a:t>
                      </a:r>
                      <a:endParaRPr lang="pt-PT" sz="1800" b="1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2016 a 2021</a:t>
                      </a:r>
                      <a:endParaRPr lang="pt-PT" sz="1800" b="1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59883703"/>
              </p:ext>
            </p:extLst>
          </p:nvPr>
        </p:nvGraphicFramePr>
        <p:xfrm>
          <a:off x="304800" y="3152308"/>
          <a:ext cx="10840995" cy="1645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00800"/>
                <a:gridCol w="2479589"/>
                <a:gridCol w="1960606"/>
              </a:tblGrid>
              <a:tr h="1517861">
                <a:tc>
                  <a:txBody>
                    <a:bodyPr/>
                    <a:lstStyle/>
                    <a:p>
                      <a:pPr marL="46990" marR="4699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- </a:t>
                      </a:r>
                      <a:r>
                        <a:rPr lang="pt-PT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Estudar o melhor design da embalagem para melhorar a apresentação e estética do produto</a:t>
                      </a:r>
                      <a:endParaRPr lang="pt-PT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SRAP/DRA, Agrupamento Produtores, Expedidores</a:t>
                      </a:r>
                      <a:endParaRPr lang="pt-PT" sz="1800" b="1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2016 a 2021</a:t>
                      </a:r>
                      <a:endParaRPr lang="pt-PT" sz="1800" b="1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0203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36613" y="1097280"/>
            <a:ext cx="10753725" cy="5542417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PT" sz="54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Vigência </a:t>
            </a:r>
            <a:endParaRPr lang="pt-PT" sz="5400" b="1" dirty="0">
              <a:solidFill>
                <a:schemeClr val="accent1">
                  <a:lumMod val="75000"/>
                </a:schemeClr>
              </a:solidFill>
              <a:latin typeface="Trebuchet MS" panose="020B0603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t-PT" sz="54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	Revisão </a:t>
            </a:r>
            <a:r>
              <a:rPr lang="pt-PT" sz="5400" b="1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Periódica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PT" sz="5400" b="1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			</a:t>
            </a:r>
            <a:r>
              <a:rPr lang="pt-PT" sz="54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			do </a:t>
            </a:r>
            <a:r>
              <a:rPr lang="pt-PT" sz="5400" b="1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Plano</a:t>
            </a:r>
            <a:endParaRPr lang="pt-PT" sz="5400" dirty="0">
              <a:solidFill>
                <a:schemeClr val="accent1">
                  <a:lumMod val="75000"/>
                </a:schemeClr>
              </a:solidFill>
              <a:latin typeface="Trebuchet MS" panose="020B0603020202020204" pitchFamily="34" charset="0"/>
            </a:endParaRPr>
          </a:p>
          <a:p>
            <a:pPr>
              <a:lnSpc>
                <a:spcPct val="150000"/>
              </a:lnSpc>
            </a:pPr>
            <a:endParaRPr lang="pt-PT" sz="5400" dirty="0">
              <a:latin typeface="Trebuchet MS" panose="020B0603020202020204" pitchFamily="34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745186" y="263612"/>
            <a:ext cx="3174966" cy="1097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5162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13037" y="591797"/>
            <a:ext cx="10161372" cy="50548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t-PT" sz="28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Vigência e revisão periódica do Plano</a:t>
            </a:r>
            <a:endParaRPr lang="pt-PT" sz="2800" b="1" dirty="0">
              <a:solidFill>
                <a:schemeClr val="accent1">
                  <a:lumMod val="7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13037" y="1393178"/>
            <a:ext cx="10811391" cy="5576034"/>
          </a:xfrm>
        </p:spPr>
        <p:txBody>
          <a:bodyPr>
            <a:normAutofit/>
          </a:bodyPr>
          <a:lstStyle/>
          <a:p>
            <a:pPr marL="45720" indent="0">
              <a:lnSpc>
                <a:spcPct val="150000"/>
              </a:lnSpc>
              <a:buNone/>
            </a:pPr>
            <a:r>
              <a:rPr lang="pt-PT" sz="1800" dirty="0">
                <a:solidFill>
                  <a:schemeClr val="tx1"/>
                </a:solidFill>
                <a:latin typeface="Trebuchet MS" panose="020B0603020202020204" pitchFamily="34" charset="0"/>
              </a:rPr>
              <a:t>A estratégia aplica-se à ilha da Madeira e é da responsabilidade de todas as entidades intervenientes, sob coordenação da Direção Regional de Agricultura.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PT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PT" sz="1800" dirty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pt-PT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A </a:t>
            </a:r>
            <a:r>
              <a:rPr lang="pt-PT" sz="1800" dirty="0">
                <a:solidFill>
                  <a:schemeClr val="tx1"/>
                </a:solidFill>
                <a:latin typeface="Trebuchet MS" panose="020B0603020202020204" pitchFamily="34" charset="0"/>
              </a:rPr>
              <a:t>implementação da estratégia será baseada nos seguintes critérios:</a:t>
            </a:r>
          </a:p>
          <a:p>
            <a:pPr marL="274320" lvl="1" indent="0">
              <a:lnSpc>
                <a:spcPct val="150000"/>
              </a:lnSpc>
              <a:buNone/>
            </a:pPr>
            <a:r>
              <a:rPr lang="pt-PT" sz="1800" dirty="0">
                <a:solidFill>
                  <a:schemeClr val="tx1"/>
                </a:solidFill>
                <a:latin typeface="Trebuchet MS" panose="020B0603020202020204" pitchFamily="34" charset="0"/>
              </a:rPr>
              <a:t>a) Todo o trabalho desenvolvido deverá ser focalizado nos objetivos do plano;</a:t>
            </a:r>
          </a:p>
          <a:p>
            <a:pPr marL="274320" lvl="1" indent="0">
              <a:lnSpc>
                <a:spcPct val="150000"/>
              </a:lnSpc>
              <a:buNone/>
            </a:pPr>
            <a:r>
              <a:rPr lang="pt-PT" sz="1800" dirty="0">
                <a:solidFill>
                  <a:schemeClr val="tx1"/>
                </a:solidFill>
                <a:latin typeface="Trebuchet MS" panose="020B0603020202020204" pitchFamily="34" charset="0"/>
              </a:rPr>
              <a:t>b) O progresso do plano deverá ser monitorizado e avaliado anualmente, para os devidos ajustamentos das ações aos objetivos;</a:t>
            </a:r>
          </a:p>
          <a:p>
            <a:pPr marL="274320" lvl="1" indent="0">
              <a:lnSpc>
                <a:spcPct val="150000"/>
              </a:lnSpc>
              <a:buNone/>
            </a:pPr>
            <a:r>
              <a:rPr lang="pt-PT" sz="1800" dirty="0">
                <a:solidFill>
                  <a:schemeClr val="tx1"/>
                </a:solidFill>
                <a:latin typeface="Trebuchet MS" panose="020B0603020202020204" pitchFamily="34" charset="0"/>
              </a:rPr>
              <a:t>c) O plano deverá ser flexível, caso surjam novas situações e sejam delineados novos objetivos.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pt-PT" sz="1800" dirty="0">
                <a:solidFill>
                  <a:schemeClr val="tx1"/>
                </a:solidFill>
                <a:latin typeface="Trebuchet MS" panose="020B0603020202020204" pitchFamily="34" charset="0"/>
              </a:rPr>
              <a:t>A coordenação deverá elaborar um relatório anual sobre a implementação do plano.</a:t>
            </a:r>
          </a:p>
          <a:p>
            <a:pPr>
              <a:lnSpc>
                <a:spcPct val="150000"/>
              </a:lnSpc>
            </a:pPr>
            <a:endParaRPr lang="pt-PT" sz="18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769899" y="295898"/>
            <a:ext cx="3174966" cy="1097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8813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769899" y="304800"/>
            <a:ext cx="3174966" cy="1097279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0086" y="193554"/>
            <a:ext cx="10785389" cy="105859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PT" sz="26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Importância Agronómica, económica, ambiental e social:</a:t>
            </a:r>
            <a:endParaRPr lang="pt-PT" sz="2600" b="1" dirty="0">
              <a:solidFill>
                <a:schemeClr val="accent1">
                  <a:lumMod val="7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80086" y="1154945"/>
            <a:ext cx="11125851" cy="5492990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PT" sz="1800" b="1" dirty="0" smtClean="0">
                <a:latin typeface="Trebuchet MS" panose="020B0603020202020204" pitchFamily="34" charset="0"/>
              </a:rPr>
              <a:t>	</a:t>
            </a:r>
            <a:r>
              <a:rPr lang="pt-PT" sz="26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Agronomicamente</a:t>
            </a:r>
            <a:r>
              <a:rPr lang="pt-PT" sz="26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, o </a:t>
            </a:r>
            <a:r>
              <a:rPr lang="pt-PT" sz="2600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maracujaleiro</a:t>
            </a:r>
            <a:r>
              <a:rPr lang="pt-PT" sz="26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é uma cultura: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PT" sz="26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- </a:t>
            </a:r>
            <a:r>
              <a:rPr lang="pt-PT" sz="2600" u="sng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C</a:t>
            </a:r>
            <a:r>
              <a:rPr lang="pt-PT" sz="2600" u="sng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om grande interesse e com potencial de crescimento</a:t>
            </a:r>
            <a:r>
              <a:rPr lang="pt-PT" sz="26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, atendendo à sua </a:t>
            </a:r>
            <a:r>
              <a:rPr lang="pt-PT" sz="2600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boa adaptabilidade às condições edafoclimáticas</a:t>
            </a:r>
            <a:r>
              <a:rPr lang="pt-PT" sz="26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(</a:t>
            </a:r>
            <a:r>
              <a:rPr lang="pt-PT" sz="26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solos areno-argilosos</a:t>
            </a:r>
            <a:r>
              <a:rPr lang="pt-PT" sz="26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, </a:t>
            </a:r>
            <a:r>
              <a:rPr lang="pt-PT" sz="26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pH 6,0-7,5</a:t>
            </a:r>
            <a:r>
              <a:rPr lang="pt-PT" sz="26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, </a:t>
            </a:r>
            <a:r>
              <a:rPr lang="pt-PT" sz="26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temperatura 25-26ºC</a:t>
            </a:r>
            <a:r>
              <a:rPr lang="pt-PT" sz="26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, </a:t>
            </a:r>
            <a:r>
              <a:rPr lang="pt-PT" sz="26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precipitação 1.200/1.400 mm</a:t>
            </a:r>
            <a:r>
              <a:rPr lang="pt-PT" sz="26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), da Madeira - até aos </a:t>
            </a:r>
            <a:r>
              <a:rPr lang="pt-PT" sz="26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400 m costa norte</a:t>
            </a:r>
            <a:r>
              <a:rPr lang="pt-PT" sz="26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, e </a:t>
            </a:r>
            <a:r>
              <a:rPr lang="pt-PT" sz="26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600 m</a:t>
            </a:r>
            <a:r>
              <a:rPr lang="pt-PT" sz="26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pt-PT" sz="26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costa sul</a:t>
            </a:r>
            <a:r>
              <a:rPr lang="pt-PT" sz="26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);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PT" sz="26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- </a:t>
            </a:r>
            <a:r>
              <a:rPr lang="pt-PT" sz="2600" u="sng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C</a:t>
            </a:r>
            <a:r>
              <a:rPr lang="pt-PT" sz="2600" u="sng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om algumas exigências</a:t>
            </a:r>
            <a:r>
              <a:rPr lang="pt-PT" sz="26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, essencialmente no que se refere à </a:t>
            </a:r>
            <a:r>
              <a:rPr lang="pt-PT" sz="2600" u="sng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escolha do local de plantação</a:t>
            </a:r>
            <a:r>
              <a:rPr lang="pt-PT" sz="26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, que deverá estar </a:t>
            </a:r>
            <a:r>
              <a:rPr lang="pt-PT" sz="2600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isento de doenças radiculares</a:t>
            </a:r>
            <a:r>
              <a:rPr lang="pt-PT" sz="26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(</a:t>
            </a:r>
            <a:r>
              <a:rPr lang="pt-PT" sz="2600" b="1" i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Fusarium</a:t>
            </a:r>
            <a:r>
              <a:rPr lang="pt-PT" sz="26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e </a:t>
            </a:r>
            <a:r>
              <a:rPr lang="pt-PT" sz="2600" b="1" i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Verticillium</a:t>
            </a:r>
            <a:r>
              <a:rPr lang="pt-PT" sz="26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) e exigir </a:t>
            </a:r>
            <a:r>
              <a:rPr lang="pt-PT" sz="2600" u="sng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o controlo dos vetores (afídios) das viroses </a:t>
            </a:r>
            <a:r>
              <a:rPr lang="pt-PT" sz="26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(</a:t>
            </a:r>
            <a:r>
              <a:rPr lang="pt-PT" sz="26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PWV</a:t>
            </a:r>
            <a:r>
              <a:rPr lang="pt-PT" sz="26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e </a:t>
            </a:r>
            <a:r>
              <a:rPr lang="pt-PT" sz="26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Mosaico</a:t>
            </a:r>
            <a:r>
              <a:rPr lang="pt-PT" sz="26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) que atacam esta espécie;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PT" sz="26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- Que pode ser feita </a:t>
            </a:r>
            <a:r>
              <a:rPr lang="pt-PT" sz="26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extreme</a:t>
            </a:r>
            <a:r>
              <a:rPr lang="pt-PT" sz="26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em pomares comerciais, mas também </a:t>
            </a:r>
            <a:r>
              <a:rPr lang="pt-PT" sz="2600" u="sng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pode e deve ser </a:t>
            </a:r>
            <a:r>
              <a:rPr lang="pt-PT" sz="26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sempre </a:t>
            </a:r>
            <a:r>
              <a:rPr lang="pt-PT" sz="26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associada </a:t>
            </a:r>
            <a:r>
              <a:rPr lang="pt-PT" sz="26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com culturas principais, </a:t>
            </a:r>
            <a:r>
              <a:rPr lang="pt-PT" sz="26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plantando nas bordaduras de terrenos e base de paredes</a:t>
            </a:r>
            <a:r>
              <a:rPr lang="pt-PT" sz="26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, não concorrendo com a área ocupada pelas outras culturas;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PT" sz="26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- Que adapta-se a </a:t>
            </a:r>
            <a:r>
              <a:rPr lang="pt-PT" sz="26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zonas inclinadas</a:t>
            </a:r>
            <a:r>
              <a:rPr lang="pt-PT" sz="26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, pois trata-se duma </a:t>
            </a:r>
            <a:r>
              <a:rPr lang="pt-PT" sz="26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planta trepadeira</a:t>
            </a:r>
            <a:r>
              <a:rPr lang="pt-PT" sz="26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. Na ilha do Porto Santo, é também uma boa alternativa, desde que em áreas com disponibilidade de água, e conduzida em formas baixas, devido aos ventos.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PT" sz="21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PT" sz="21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</a:t>
            </a:r>
            <a:endParaRPr lang="pt-PT" sz="2100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t-PT" sz="1800" dirty="0" smtClean="0">
              <a:latin typeface="Trebuchet MS" panose="020B0603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pt-PT" sz="1800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xmlns="" val="248499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9849" y="1087395"/>
            <a:ext cx="10888939" cy="4473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04084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769899" y="304800"/>
            <a:ext cx="3174966" cy="1097279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5946" y="193554"/>
            <a:ext cx="10785388" cy="96139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PT" sz="26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Importância Agronómica, económica, ambiental e social:</a:t>
            </a:r>
            <a:endParaRPr lang="pt-PT" sz="2600" b="1" dirty="0">
              <a:solidFill>
                <a:schemeClr val="accent1">
                  <a:lumMod val="7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80086" y="1154945"/>
            <a:ext cx="10941907" cy="549299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PT" sz="1800" b="1" dirty="0" smtClean="0">
                <a:latin typeface="Trebuchet MS" panose="020B0603020202020204" pitchFamily="34" charset="0"/>
              </a:rPr>
              <a:t>	</a:t>
            </a:r>
            <a:r>
              <a:rPr lang="pt-PT" sz="21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Economicamente </a:t>
            </a:r>
            <a:r>
              <a:rPr lang="pt-PT" sz="20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(potencial comercial)</a:t>
            </a:r>
            <a:r>
              <a:rPr lang="pt-PT" sz="2100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,</a:t>
            </a:r>
            <a:r>
              <a:rPr lang="pt-PT" sz="21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o </a:t>
            </a:r>
            <a:r>
              <a:rPr lang="pt-PT" sz="2100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maracujá</a:t>
            </a:r>
            <a:r>
              <a:rPr lang="pt-PT" sz="21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é um fruto: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PT" sz="21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- </a:t>
            </a:r>
            <a:r>
              <a:rPr lang="pt-PT" sz="2100" dirty="0">
                <a:solidFill>
                  <a:schemeClr val="tx1"/>
                </a:solidFill>
                <a:latin typeface="Trebuchet MS" panose="020B0603020202020204" pitchFamily="34" charset="0"/>
              </a:rPr>
              <a:t>C</a:t>
            </a:r>
            <a:r>
              <a:rPr lang="pt-PT" sz="21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om </a:t>
            </a:r>
            <a:r>
              <a:rPr lang="pt-PT" sz="21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características organoléticas excelentes </a:t>
            </a:r>
            <a:r>
              <a:rPr lang="pt-PT" sz="21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- </a:t>
            </a:r>
            <a:r>
              <a:rPr lang="pt-PT" sz="2100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sabor e aroma inconfundíveis</a:t>
            </a:r>
            <a:r>
              <a:rPr lang="pt-PT" sz="21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PT" sz="21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- Com </a:t>
            </a:r>
            <a:r>
              <a:rPr lang="pt-PT" sz="2400" b="1" dirty="0" smtClean="0">
                <a:solidFill>
                  <a:schemeClr val="accent1">
                    <a:lumMod val="75000"/>
                  </a:schemeClr>
                </a:solidFill>
              </a:rPr>
              <a:t>elevado valor nutritivo e salutar </a:t>
            </a:r>
            <a:r>
              <a:rPr lang="pt-PT" sz="2100" dirty="0" smtClean="0">
                <a:solidFill>
                  <a:schemeClr val="tx1"/>
                </a:solidFill>
              </a:rPr>
              <a:t>(</a:t>
            </a:r>
            <a:r>
              <a:rPr lang="pt-PT" sz="21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rico em </a:t>
            </a:r>
            <a:r>
              <a:rPr lang="pt-PT" sz="2100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vitamina A e potássio</a:t>
            </a:r>
            <a:r>
              <a:rPr lang="pt-PT" sz="21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)</a:t>
            </a:r>
            <a:r>
              <a:rPr lang="pt-PT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PT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- </a:t>
            </a:r>
            <a:r>
              <a:rPr lang="pt-PT" dirty="0">
                <a:solidFill>
                  <a:schemeClr val="tx1"/>
                </a:solidFill>
              </a:rPr>
              <a:t>C</a:t>
            </a:r>
            <a:r>
              <a:rPr lang="pt-PT" dirty="0" smtClean="0">
                <a:solidFill>
                  <a:schemeClr val="tx1"/>
                </a:solidFill>
              </a:rPr>
              <a:t>om </a:t>
            </a:r>
            <a:r>
              <a:rPr lang="pt-PT" b="1" dirty="0" smtClean="0">
                <a:solidFill>
                  <a:schemeClr val="accent1">
                    <a:lumMod val="75000"/>
                  </a:schemeClr>
                </a:solidFill>
              </a:rPr>
              <a:t>múltiplos usos</a:t>
            </a:r>
            <a:r>
              <a:rPr lang="pt-PT" dirty="0" smtClean="0">
                <a:solidFill>
                  <a:schemeClr val="tx1"/>
                </a:solidFill>
              </a:rPr>
              <a:t>, não só para </a:t>
            </a:r>
            <a:r>
              <a:rPr lang="pt-PT" b="1" dirty="0" smtClean="0">
                <a:solidFill>
                  <a:schemeClr val="accent1">
                    <a:lumMod val="75000"/>
                  </a:schemeClr>
                </a:solidFill>
              </a:rPr>
              <a:t>consumo em natureza </a:t>
            </a:r>
            <a:r>
              <a:rPr lang="pt-PT" dirty="0" smtClean="0">
                <a:solidFill>
                  <a:schemeClr val="tx1"/>
                </a:solidFill>
              </a:rPr>
              <a:t>em ambiente doméstico como, </a:t>
            </a:r>
            <a:r>
              <a:rPr lang="pt-PT" b="1" dirty="0" smtClean="0">
                <a:solidFill>
                  <a:schemeClr val="accent1">
                    <a:lumMod val="75000"/>
                  </a:schemeClr>
                </a:solidFill>
              </a:rPr>
              <a:t>através da polpa refrigerada ou congelada</a:t>
            </a:r>
            <a:r>
              <a:rPr lang="pt-PT" dirty="0" smtClean="0">
                <a:solidFill>
                  <a:schemeClr val="tx1"/>
                </a:solidFill>
              </a:rPr>
              <a:t>, para consumo profissional (rede HORECA): produção de </a:t>
            </a:r>
            <a:r>
              <a:rPr lang="pt-PT" dirty="0" smtClean="0">
                <a:solidFill>
                  <a:schemeClr val="accent1">
                    <a:lumMod val="75000"/>
                  </a:schemeClr>
                </a:solidFill>
              </a:rPr>
              <a:t>bebidas</a:t>
            </a:r>
            <a:r>
              <a:rPr lang="pt-PT" dirty="0" smtClean="0">
                <a:solidFill>
                  <a:schemeClr val="tx1"/>
                </a:solidFill>
              </a:rPr>
              <a:t> (sumos, licores e ingrediente para uma variedade de poncha madeirense), </a:t>
            </a:r>
            <a:r>
              <a:rPr lang="pt-PT" dirty="0" smtClean="0">
                <a:solidFill>
                  <a:schemeClr val="accent1">
                    <a:lumMod val="75000"/>
                  </a:schemeClr>
                </a:solidFill>
              </a:rPr>
              <a:t>indústria láctea </a:t>
            </a:r>
            <a:r>
              <a:rPr lang="pt-PT" dirty="0" smtClean="0">
                <a:solidFill>
                  <a:schemeClr val="tx1"/>
                </a:solidFill>
              </a:rPr>
              <a:t>(iogurtes e sorvetes), </a:t>
            </a:r>
            <a:r>
              <a:rPr lang="pt-PT" dirty="0" smtClean="0">
                <a:solidFill>
                  <a:schemeClr val="accent1">
                    <a:lumMod val="75000"/>
                  </a:schemeClr>
                </a:solidFill>
              </a:rPr>
              <a:t>doçaria</a:t>
            </a:r>
            <a:r>
              <a:rPr lang="pt-PT" dirty="0" smtClean="0">
                <a:solidFill>
                  <a:schemeClr val="tx1"/>
                </a:solidFill>
              </a:rPr>
              <a:t> e </a:t>
            </a:r>
            <a:r>
              <a:rPr lang="pt-PT" dirty="0" smtClean="0">
                <a:solidFill>
                  <a:schemeClr val="accent1">
                    <a:lumMod val="75000"/>
                  </a:schemeClr>
                </a:solidFill>
              </a:rPr>
              <a:t>confeitaria</a:t>
            </a:r>
            <a:r>
              <a:rPr lang="pt-PT" dirty="0" smtClean="0">
                <a:solidFill>
                  <a:schemeClr val="tx1"/>
                </a:solidFill>
              </a:rPr>
              <a:t> diversa, </a:t>
            </a:r>
            <a:r>
              <a:rPr lang="pt-PT" dirty="0" smtClean="0">
                <a:solidFill>
                  <a:schemeClr val="accent1">
                    <a:lumMod val="75000"/>
                  </a:schemeClr>
                </a:solidFill>
              </a:rPr>
              <a:t>condimentos</a:t>
            </a:r>
            <a:r>
              <a:rPr lang="pt-PT" dirty="0" smtClean="0">
                <a:solidFill>
                  <a:schemeClr val="tx1"/>
                </a:solidFill>
              </a:rPr>
              <a:t>, e </a:t>
            </a:r>
            <a:r>
              <a:rPr lang="pt-PT" dirty="0" smtClean="0">
                <a:solidFill>
                  <a:schemeClr val="accent1">
                    <a:lumMod val="75000"/>
                  </a:schemeClr>
                </a:solidFill>
              </a:rPr>
              <a:t>cosmética</a:t>
            </a:r>
            <a:r>
              <a:rPr lang="pt-PT" dirty="0" smtClean="0"/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PT" sz="2100" dirty="0" smtClean="0">
              <a:solidFill>
                <a:schemeClr val="accent1">
                  <a:lumMod val="75000"/>
                </a:schemeClr>
              </a:solidFill>
              <a:latin typeface="Trebuchet MS" panose="020B0603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t-PT" sz="1800" dirty="0" smtClean="0">
              <a:latin typeface="Trebuchet MS" panose="020B0603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pt-PT" sz="1800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xmlns="" val="248499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78940" y="948999"/>
            <a:ext cx="10867767" cy="541885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PT" sz="1800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pt-PT" sz="1800" dirty="0">
              <a:latin typeface="Trebuchet MS" panose="020B0603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t-PT" sz="1800" b="1" dirty="0" smtClean="0">
                <a:latin typeface="Trebuchet MS" panose="020B0603020202020204" pitchFamily="34" charset="0"/>
              </a:rPr>
              <a:t>	</a:t>
            </a:r>
            <a:r>
              <a:rPr lang="pt-PT" sz="18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Ambientalmente</a:t>
            </a:r>
            <a:r>
              <a:rPr lang="pt-PT" sz="1800" dirty="0">
                <a:solidFill>
                  <a:schemeClr val="tx1"/>
                </a:solidFill>
                <a:latin typeface="Trebuchet MS" panose="020B0603020202020204" pitchFamily="34" charset="0"/>
              </a:rPr>
              <a:t>, </a:t>
            </a:r>
            <a:r>
              <a:rPr lang="pt-PT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o </a:t>
            </a:r>
            <a:r>
              <a:rPr lang="pt-PT" sz="1800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maracujaleiro</a:t>
            </a:r>
            <a:r>
              <a:rPr lang="pt-PT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é </a:t>
            </a:r>
            <a:r>
              <a:rPr lang="pt-PT" sz="1800" dirty="0">
                <a:solidFill>
                  <a:schemeClr val="tx1"/>
                </a:solidFill>
                <a:latin typeface="Trebuchet MS" panose="020B0603020202020204" pitchFamily="34" charset="0"/>
              </a:rPr>
              <a:t>uma cultura </a:t>
            </a:r>
            <a:r>
              <a:rPr lang="pt-PT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que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PT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- </a:t>
            </a:r>
            <a:r>
              <a:rPr lang="pt-PT" sz="1800" u="sng" dirty="0">
                <a:solidFill>
                  <a:schemeClr val="tx1"/>
                </a:solidFill>
                <a:latin typeface="Trebuchet MS" panose="020B0603020202020204" pitchFamily="34" charset="0"/>
              </a:rPr>
              <a:t>P</a:t>
            </a:r>
            <a:r>
              <a:rPr lang="pt-PT" sz="1800" u="sng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ode </a:t>
            </a:r>
            <a:r>
              <a:rPr lang="pt-PT" sz="1800" u="sng" dirty="0">
                <a:solidFill>
                  <a:schemeClr val="tx1"/>
                </a:solidFill>
                <a:latin typeface="Trebuchet MS" panose="020B0603020202020204" pitchFamily="34" charset="0"/>
              </a:rPr>
              <a:t>e deve </a:t>
            </a:r>
            <a:r>
              <a:rPr lang="pt-PT" sz="1800" dirty="0">
                <a:solidFill>
                  <a:schemeClr val="tx1"/>
                </a:solidFill>
                <a:latin typeface="Trebuchet MS" panose="020B0603020202020204" pitchFamily="34" charset="0"/>
              </a:rPr>
              <a:t>ser usada na </a:t>
            </a:r>
            <a:r>
              <a:rPr lang="pt-PT" sz="18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base de paredes</a:t>
            </a:r>
            <a:r>
              <a:rPr lang="pt-PT" sz="1800" dirty="0">
                <a:solidFill>
                  <a:schemeClr val="tx1"/>
                </a:solidFill>
                <a:latin typeface="Trebuchet MS" panose="020B0603020202020204" pitchFamily="34" charset="0"/>
              </a:rPr>
              <a:t> e </a:t>
            </a:r>
            <a:r>
              <a:rPr lang="pt-PT" sz="18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em bordaduras de terrenos</a:t>
            </a:r>
            <a:r>
              <a:rPr lang="pt-PT" sz="1800" dirty="0">
                <a:solidFill>
                  <a:schemeClr val="tx1"/>
                </a:solidFill>
                <a:latin typeface="Trebuchet MS" panose="020B0603020202020204" pitchFamily="34" charset="0"/>
              </a:rPr>
              <a:t>, camuflando por vezes o "betão" e dando um mosaico colorido à </a:t>
            </a:r>
            <a:r>
              <a:rPr lang="pt-PT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paisagem;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PT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- </a:t>
            </a:r>
            <a:r>
              <a:rPr lang="pt-PT" sz="1800" dirty="0">
                <a:solidFill>
                  <a:schemeClr val="tx1"/>
                </a:solidFill>
                <a:latin typeface="Trebuchet MS" panose="020B0603020202020204" pitchFamily="34" charset="0"/>
              </a:rPr>
              <a:t>A</a:t>
            </a:r>
            <a:r>
              <a:rPr lang="pt-PT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dapta-se </a:t>
            </a:r>
            <a:r>
              <a:rPr lang="pt-PT" sz="18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a áreas inclinadas</a:t>
            </a:r>
            <a:r>
              <a:rPr lang="pt-PT" sz="1800" dirty="0">
                <a:solidFill>
                  <a:schemeClr val="tx1"/>
                </a:solidFill>
                <a:latin typeface="Trebuchet MS" panose="020B0603020202020204" pitchFamily="34" charset="0"/>
              </a:rPr>
              <a:t>, contribuindo para o </a:t>
            </a:r>
            <a:r>
              <a:rPr lang="pt-PT" sz="18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aproveitamento dos terrenos </a:t>
            </a:r>
            <a:r>
              <a:rPr lang="pt-PT" sz="1800" dirty="0">
                <a:solidFill>
                  <a:schemeClr val="tx1"/>
                </a:solidFill>
                <a:latin typeface="Trebuchet MS" panose="020B0603020202020204" pitchFamily="34" charset="0"/>
              </a:rPr>
              <a:t>e </a:t>
            </a:r>
            <a:r>
              <a:rPr lang="pt-PT" sz="18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evitar a erosão dos </a:t>
            </a:r>
            <a:r>
              <a:rPr lang="pt-PT" sz="1800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solos</a:t>
            </a:r>
            <a:r>
              <a:rPr lang="pt-PT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PT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- Comparativamente a </a:t>
            </a:r>
            <a:r>
              <a:rPr lang="pt-PT" sz="1800" dirty="0">
                <a:solidFill>
                  <a:schemeClr val="tx1"/>
                </a:solidFill>
                <a:latin typeface="Trebuchet MS" panose="020B0603020202020204" pitchFamily="34" charset="0"/>
              </a:rPr>
              <a:t>outros </a:t>
            </a:r>
            <a:r>
              <a:rPr lang="pt-PT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países produtores, </a:t>
            </a:r>
            <a:r>
              <a:rPr lang="pt-PT" sz="1800" dirty="0">
                <a:solidFill>
                  <a:schemeClr val="tx1"/>
                </a:solidFill>
                <a:latin typeface="Trebuchet MS" panose="020B0603020202020204" pitchFamily="34" charset="0"/>
              </a:rPr>
              <a:t>na Madeira </a:t>
            </a:r>
            <a:r>
              <a:rPr lang="pt-PT" sz="18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apresenta poucas pragas</a:t>
            </a:r>
            <a:r>
              <a:rPr lang="pt-PT" sz="1800" dirty="0">
                <a:solidFill>
                  <a:schemeClr val="tx1"/>
                </a:solidFill>
                <a:latin typeface="Trebuchet MS" panose="020B0603020202020204" pitchFamily="34" charset="0"/>
              </a:rPr>
              <a:t>, pelo que é uma cultura que pode ser feita em </a:t>
            </a:r>
            <a:r>
              <a:rPr lang="pt-PT" sz="1800" b="1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Modo de Produção </a:t>
            </a:r>
            <a:r>
              <a:rPr lang="pt-PT" sz="18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Biológico</a:t>
            </a:r>
            <a:r>
              <a:rPr lang="pt-PT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.</a:t>
            </a:r>
            <a:endParaRPr lang="pt-PT" sz="18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t-PT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</a:t>
            </a:r>
            <a:endParaRPr lang="pt-PT" sz="18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>
              <a:lnSpc>
                <a:spcPct val="150000"/>
              </a:lnSpc>
            </a:pPr>
            <a:endParaRPr lang="pt-PT" sz="18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753423" y="334612"/>
            <a:ext cx="3174966" cy="1097279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189471" y="312991"/>
            <a:ext cx="9009198" cy="12720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pt-PT" sz="26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Importância agronómica, económica, ambiental e social:</a:t>
            </a:r>
          </a:p>
          <a:p>
            <a:pPr>
              <a:lnSpc>
                <a:spcPct val="150000"/>
              </a:lnSpc>
            </a:pPr>
            <a:endParaRPr lang="pt-PT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586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78940" y="948999"/>
            <a:ext cx="10867767" cy="541885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PT" sz="1800" dirty="0" smtClean="0">
              <a:latin typeface="Trebuchet MS" panose="020B0603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t-PT" sz="1800" b="1" dirty="0" smtClean="0">
                <a:latin typeface="Trebuchet MS" panose="020B0603020202020204" pitchFamily="34" charset="0"/>
              </a:rPr>
              <a:t>	</a:t>
            </a:r>
            <a:r>
              <a:rPr lang="pt-PT" sz="18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Socialmente</a:t>
            </a:r>
            <a:r>
              <a:rPr lang="pt-PT" sz="1800" dirty="0">
                <a:solidFill>
                  <a:schemeClr val="tx1"/>
                </a:solidFill>
                <a:latin typeface="Trebuchet MS" panose="020B0603020202020204" pitchFamily="34" charset="0"/>
              </a:rPr>
              <a:t>, </a:t>
            </a:r>
            <a:r>
              <a:rPr lang="pt-PT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o </a:t>
            </a:r>
            <a:r>
              <a:rPr lang="pt-PT" sz="1800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maracujaleiro</a:t>
            </a:r>
            <a:r>
              <a:rPr lang="pt-PT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é: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PT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- </a:t>
            </a:r>
            <a:r>
              <a:rPr lang="pt-PT" sz="1800" u="sng" dirty="0">
                <a:solidFill>
                  <a:schemeClr val="tx1"/>
                </a:solidFill>
                <a:latin typeface="Trebuchet MS" panose="020B0603020202020204" pitchFamily="34" charset="0"/>
              </a:rPr>
              <a:t>U</a:t>
            </a:r>
            <a:r>
              <a:rPr lang="pt-PT" sz="1800" u="sng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ma </a:t>
            </a:r>
            <a:r>
              <a:rPr lang="pt-PT" sz="1800" u="sng" dirty="0">
                <a:solidFill>
                  <a:schemeClr val="tx1"/>
                </a:solidFill>
                <a:latin typeface="Trebuchet MS" panose="020B0603020202020204" pitchFamily="34" charset="0"/>
              </a:rPr>
              <a:t>alternativa </a:t>
            </a:r>
            <a:r>
              <a:rPr lang="pt-PT" sz="1800" dirty="0">
                <a:solidFill>
                  <a:schemeClr val="tx1"/>
                </a:solidFill>
                <a:latin typeface="Trebuchet MS" panose="020B0603020202020204" pitchFamily="34" charset="0"/>
              </a:rPr>
              <a:t>em plantações extremes ou </a:t>
            </a:r>
            <a:r>
              <a:rPr lang="pt-PT" sz="18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como consociação </a:t>
            </a:r>
            <a:r>
              <a:rPr lang="pt-PT" sz="1800" dirty="0">
                <a:solidFill>
                  <a:schemeClr val="tx1"/>
                </a:solidFill>
                <a:latin typeface="Trebuchet MS" panose="020B0603020202020204" pitchFamily="34" charset="0"/>
              </a:rPr>
              <a:t>em pequenas parcelas, bem como </a:t>
            </a:r>
            <a:r>
              <a:rPr lang="pt-PT" sz="18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para solos mais </a:t>
            </a:r>
            <a:r>
              <a:rPr lang="pt-PT" sz="1800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marginais</a:t>
            </a:r>
            <a:r>
              <a:rPr lang="pt-PT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PT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-Permite </a:t>
            </a:r>
            <a:r>
              <a:rPr lang="pt-PT" sz="1800" dirty="0">
                <a:solidFill>
                  <a:schemeClr val="tx1"/>
                </a:solidFill>
                <a:latin typeface="Trebuchet MS" panose="020B0603020202020204" pitchFamily="34" charset="0"/>
              </a:rPr>
              <a:t>ao agricultor </a:t>
            </a:r>
            <a:r>
              <a:rPr lang="pt-PT" sz="1800" u="sng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começar a obter </a:t>
            </a:r>
            <a:r>
              <a:rPr lang="pt-PT" sz="1800" dirty="0">
                <a:solidFill>
                  <a:schemeClr val="tx1"/>
                </a:solidFill>
                <a:latin typeface="Trebuchet MS" panose="020B0603020202020204" pitchFamily="34" charset="0"/>
              </a:rPr>
              <a:t>rendimento </a:t>
            </a:r>
            <a:r>
              <a:rPr lang="pt-PT" sz="1800" b="1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até </a:t>
            </a:r>
            <a:r>
              <a:rPr lang="pt-PT" sz="18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1 ano</a:t>
            </a:r>
            <a:r>
              <a:rPr lang="pt-PT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, ou menos, </a:t>
            </a:r>
            <a:r>
              <a:rPr lang="pt-PT" sz="1800" dirty="0">
                <a:solidFill>
                  <a:schemeClr val="tx1"/>
                </a:solidFill>
                <a:latin typeface="Trebuchet MS" panose="020B0603020202020204" pitchFamily="34" charset="0"/>
              </a:rPr>
              <a:t>logo após o </a:t>
            </a:r>
            <a:r>
              <a:rPr lang="pt-PT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cultivo;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PT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-</a:t>
            </a:r>
            <a:r>
              <a:rPr lang="pt-PT" sz="1800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 Produz bem</a:t>
            </a:r>
            <a:r>
              <a:rPr lang="pt-PT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, em média </a:t>
            </a:r>
            <a:r>
              <a:rPr lang="pt-PT" sz="1800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10-15 toneladas/hectare</a:t>
            </a:r>
            <a:r>
              <a:rPr lang="pt-PT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e, </a:t>
            </a:r>
            <a:r>
              <a:rPr lang="pt-PT" sz="1800" u="sng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dependendo das variedades e tipo de condução </a:t>
            </a:r>
            <a:r>
              <a:rPr lang="pt-PT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(em </a:t>
            </a:r>
            <a:r>
              <a:rPr lang="pt-PT" sz="1800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bordadura</a:t>
            </a:r>
            <a:r>
              <a:rPr lang="pt-PT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, </a:t>
            </a:r>
            <a:r>
              <a:rPr lang="pt-PT" sz="1800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latada</a:t>
            </a:r>
            <a:r>
              <a:rPr lang="pt-PT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, </a:t>
            </a:r>
            <a:r>
              <a:rPr lang="pt-PT" sz="1800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espaldeira simples </a:t>
            </a:r>
            <a:r>
              <a:rPr lang="pt-PT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ou </a:t>
            </a:r>
            <a:r>
              <a:rPr lang="pt-PT" sz="1800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T</a:t>
            </a:r>
            <a:r>
              <a:rPr lang="pt-PT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), tem potencial para ultrapassar as </a:t>
            </a:r>
            <a:r>
              <a:rPr lang="pt-PT" sz="1800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30 toneladas/ano</a:t>
            </a:r>
            <a:r>
              <a:rPr lang="pt-PT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;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PT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- O período de colheita pode ser </a:t>
            </a:r>
            <a:r>
              <a:rPr lang="pt-PT" sz="1800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durante todo o ano </a:t>
            </a:r>
            <a:r>
              <a:rPr lang="pt-PT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(“jogando” com as cotas e microclimas), e, pese o “pico” dos meses de Verão, a </a:t>
            </a:r>
            <a:r>
              <a:rPr lang="pt-PT" sz="1800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colheita escalonada</a:t>
            </a:r>
            <a:r>
              <a:rPr lang="pt-PT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, fazendo-se entre </a:t>
            </a:r>
            <a:r>
              <a:rPr lang="pt-PT" sz="1800" u="sng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1 a 3 vezes por semana</a:t>
            </a:r>
            <a:r>
              <a:rPr lang="pt-PT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.</a:t>
            </a:r>
            <a:endParaRPr lang="pt-PT" sz="18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>
              <a:lnSpc>
                <a:spcPct val="150000"/>
              </a:lnSpc>
            </a:pPr>
            <a:endParaRPr lang="pt-PT" sz="18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753423" y="334612"/>
            <a:ext cx="3174966" cy="1097279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502508" y="334612"/>
            <a:ext cx="7657289" cy="6692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pt-PT" sz="28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Importância Agronómica, ambiental e social:</a:t>
            </a:r>
            <a:endParaRPr lang="pt-PT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586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28368" y="1178011"/>
            <a:ext cx="10925431" cy="4998952"/>
          </a:xfrm>
        </p:spPr>
        <p:txBody>
          <a:bodyPr/>
          <a:lstStyle/>
          <a:p>
            <a:pPr indent="0" algn="ctr">
              <a:lnSpc>
                <a:spcPct val="150000"/>
              </a:lnSpc>
              <a:spcAft>
                <a:spcPts val="800"/>
              </a:spcAft>
              <a:buNone/>
            </a:pPr>
            <a:r>
              <a:rPr lang="pt-PT" sz="54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Evolução da área </a:t>
            </a:r>
          </a:p>
          <a:p>
            <a:pPr indent="0" algn="ctr">
              <a:lnSpc>
                <a:spcPct val="150000"/>
              </a:lnSpc>
              <a:spcAft>
                <a:spcPts val="800"/>
              </a:spcAft>
              <a:buNone/>
            </a:pPr>
            <a:r>
              <a:rPr lang="pt-PT" sz="54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pt-PT" sz="54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cultura do maracujaleiro</a:t>
            </a:r>
          </a:p>
          <a:p>
            <a:pPr indent="0" algn="ctr">
              <a:lnSpc>
                <a:spcPct val="150000"/>
              </a:lnSpc>
              <a:spcAft>
                <a:spcPts val="800"/>
              </a:spcAft>
              <a:buNone/>
            </a:pPr>
            <a:r>
              <a:rPr lang="pt-PT" sz="54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(2008 a 2015)</a:t>
            </a:r>
            <a:endParaRPr lang="pt-PT" sz="5400" dirty="0" smtClean="0">
              <a:solidFill>
                <a:schemeClr val="accent1">
                  <a:lumMod val="75000"/>
                </a:schemeClr>
              </a:solidFill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pt-PT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745185" y="263612"/>
            <a:ext cx="3174966" cy="1097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17649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7751" y="337752"/>
            <a:ext cx="10330610" cy="856734"/>
          </a:xfrm>
        </p:spPr>
        <p:txBody>
          <a:bodyPr>
            <a:noAutofit/>
          </a:bodyPr>
          <a:lstStyle/>
          <a:p>
            <a:pPr indent="0">
              <a:lnSpc>
                <a:spcPct val="150000"/>
              </a:lnSpc>
              <a:spcAft>
                <a:spcPts val="800"/>
              </a:spcAft>
            </a:pPr>
            <a:r>
              <a:rPr lang="pt-PT" sz="2800" b="1" dirty="0" smtClean="0">
                <a:solidFill>
                  <a:srgbClr val="7030A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t-PT" sz="2800" b="1" dirty="0" smtClean="0">
                <a:solidFill>
                  <a:srgbClr val="7030A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PT" sz="28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Evolução da área </a:t>
            </a:r>
            <a:r>
              <a:rPr lang="pt-PT" sz="28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pt-PT" sz="28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cultura do maracujaleiro </a:t>
            </a:r>
            <a:br>
              <a:rPr lang="pt-PT" sz="28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PT" sz="28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(2008 a 2015)</a:t>
            </a:r>
            <a:r>
              <a:rPr lang="pt-PT" sz="2800" dirty="0" smtClean="0">
                <a:solidFill>
                  <a:schemeClr val="accent1">
                    <a:lumMod val="75000"/>
                  </a:schemeClr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t-PT" sz="2800" dirty="0" smtClean="0">
                <a:solidFill>
                  <a:schemeClr val="accent1">
                    <a:lumMod val="75000"/>
                  </a:schemeClr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t-PT" sz="2800" dirty="0">
              <a:solidFill>
                <a:schemeClr val="accent1">
                  <a:lumMod val="7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37751" y="1375716"/>
            <a:ext cx="10612395" cy="5346359"/>
          </a:xfrm>
        </p:spPr>
        <p:txBody>
          <a:bodyPr>
            <a:normAutofit fontScale="77500" lnSpcReduction="20000"/>
          </a:bodyPr>
          <a:lstStyle/>
          <a:p>
            <a:endParaRPr lang="pt-PT" dirty="0" smtClean="0"/>
          </a:p>
          <a:p>
            <a:endParaRPr lang="pt-PT" dirty="0" smtClean="0"/>
          </a:p>
          <a:p>
            <a:endParaRPr lang="pt-PT" dirty="0"/>
          </a:p>
          <a:p>
            <a:endParaRPr lang="pt-PT" dirty="0" smtClean="0"/>
          </a:p>
          <a:p>
            <a:endParaRPr lang="pt-PT" dirty="0"/>
          </a:p>
          <a:p>
            <a:endParaRPr lang="pt-PT" dirty="0" smtClean="0"/>
          </a:p>
          <a:p>
            <a:endParaRPr lang="pt-PT" dirty="0"/>
          </a:p>
          <a:p>
            <a:endParaRPr lang="pt-PT" dirty="0" smtClean="0"/>
          </a:p>
          <a:p>
            <a:pPr marL="0" indent="0">
              <a:buNone/>
            </a:pPr>
            <a:endParaRPr lang="pt-PT" sz="1800" dirty="0" smtClean="0"/>
          </a:p>
          <a:p>
            <a:pPr marL="0" indent="0">
              <a:buNone/>
            </a:pPr>
            <a:endParaRPr lang="pt-PT" sz="1900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pt-PT" sz="1900" dirty="0" smtClean="0">
              <a:latin typeface="Trebuchet MS" panose="020B0603020202020204" pitchFamily="34" charset="0"/>
            </a:endParaRPr>
          </a:p>
          <a:p>
            <a:pPr marL="0" indent="0">
              <a:lnSpc>
                <a:spcPct val="160000"/>
              </a:lnSpc>
              <a:buNone/>
            </a:pPr>
            <a:endParaRPr lang="pt-PT" sz="1900" dirty="0" smtClean="0">
              <a:latin typeface="Trebuchet MS" panose="020B0603020202020204" pitchFamily="34" charset="0"/>
            </a:endParaRPr>
          </a:p>
          <a:p>
            <a:pPr marL="0" indent="0">
              <a:lnSpc>
                <a:spcPct val="160000"/>
              </a:lnSpc>
              <a:buNone/>
            </a:pPr>
            <a:r>
              <a:rPr lang="pt-PT" sz="21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Dos </a:t>
            </a:r>
            <a:r>
              <a:rPr lang="pt-PT" sz="2100" dirty="0">
                <a:solidFill>
                  <a:schemeClr val="tx1"/>
                </a:solidFill>
                <a:latin typeface="Trebuchet MS" panose="020B0603020202020204" pitchFamily="34" charset="0"/>
              </a:rPr>
              <a:t>dados recolhidos pela Direção Regional de Agricultura, constata-se que, a partir de 2011, houve um aumento na área plantada</a:t>
            </a:r>
            <a:r>
              <a:rPr lang="pt-PT" sz="1900" dirty="0">
                <a:solidFill>
                  <a:schemeClr val="tx1"/>
                </a:solidFill>
                <a:latin typeface="Trebuchet MS" panose="020B0603020202020204" pitchFamily="34" charset="0"/>
              </a:rPr>
              <a:t>.</a:t>
            </a:r>
          </a:p>
          <a:p>
            <a:pPr marL="0" indent="0">
              <a:lnSpc>
                <a:spcPct val="160000"/>
              </a:lnSpc>
              <a:buNone/>
            </a:pPr>
            <a:endParaRPr lang="pt-PT" sz="18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780196" y="278436"/>
            <a:ext cx="3174966" cy="1097279"/>
          </a:xfrm>
          <a:prstGeom prst="rect">
            <a:avLst/>
          </a:prstGeom>
        </p:spPr>
      </p:pic>
      <p:pic>
        <p:nvPicPr>
          <p:cNvPr id="1026" name="Gráfico 1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43913" y="1375717"/>
            <a:ext cx="7257535" cy="421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17452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e">
  <a:themeElements>
    <a:clrScheme name="Roxo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Base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Base</Template>
  <TotalTime>2032</TotalTime>
  <Words>1859</Words>
  <Application>Microsoft Office PowerPoint</Application>
  <PresentationFormat>Personalizados</PresentationFormat>
  <Paragraphs>293</Paragraphs>
  <Slides>40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dos diapositivos</vt:lpstr>
      </vt:variant>
      <vt:variant>
        <vt:i4>40</vt:i4>
      </vt:variant>
    </vt:vector>
  </HeadingPairs>
  <TitlesOfParts>
    <vt:vector size="42" baseType="lpstr">
      <vt:lpstr>Base</vt:lpstr>
      <vt:lpstr>Gráfico</vt:lpstr>
      <vt:lpstr>Diapositivo 1</vt:lpstr>
      <vt:lpstr>Plano Estratégico      …. para o Maracujá da Madeira</vt:lpstr>
      <vt:lpstr>Diapositivo 3</vt:lpstr>
      <vt:lpstr>Importância Agronómica, económica, ambiental e social:</vt:lpstr>
      <vt:lpstr>Importância Agronómica, económica, ambiental e social:</vt:lpstr>
      <vt:lpstr>Diapositivo 6</vt:lpstr>
      <vt:lpstr>Diapositivo 7</vt:lpstr>
      <vt:lpstr>Diapositivo 8</vt:lpstr>
      <vt:lpstr> Evolução da área na cultura do maracujaleiro  (2008 a 2015) </vt:lpstr>
      <vt:lpstr>Diapositivo 10</vt:lpstr>
      <vt:lpstr> Área de maracujaleiro por concelho (2015) </vt:lpstr>
      <vt:lpstr>Diapositivo 12</vt:lpstr>
      <vt:lpstr> Evolução da produção de Maracujá (2008 a 2015) </vt:lpstr>
      <vt:lpstr>Diapositivo 14</vt:lpstr>
      <vt:lpstr>Análise Swot do Maracujá da Madeira</vt:lpstr>
      <vt:lpstr>Análise Swot do Maracujá da Madeira</vt:lpstr>
      <vt:lpstr>Análise Swot do Maracujá da Madeira</vt:lpstr>
      <vt:lpstr>Análise Swot do Maracujá da Madeira</vt:lpstr>
      <vt:lpstr>Diapositivo 19</vt:lpstr>
      <vt:lpstr>Diapositivo 20</vt:lpstr>
      <vt:lpstr> Objetivos gerais: </vt:lpstr>
      <vt:lpstr> Objetivos gerais: </vt:lpstr>
      <vt:lpstr> Objetivos gerais: </vt:lpstr>
      <vt:lpstr> Objetivos gerais: </vt:lpstr>
      <vt:lpstr>Diapositivo 25</vt:lpstr>
      <vt:lpstr> Ações, entidades envolvidas e metas a atingir </vt:lpstr>
      <vt:lpstr>Diapositivo 27</vt:lpstr>
      <vt:lpstr>   Ações do curto-prazo:</vt:lpstr>
      <vt:lpstr>Ações do curto-prazo:</vt:lpstr>
      <vt:lpstr>Ações do curto-prazo:</vt:lpstr>
      <vt:lpstr>Diapositivo 31</vt:lpstr>
      <vt:lpstr>Diapositivo 32</vt:lpstr>
      <vt:lpstr>Diapositivo 33</vt:lpstr>
      <vt:lpstr>Diapositivo 34</vt:lpstr>
      <vt:lpstr>Diapositivo 35</vt:lpstr>
      <vt:lpstr>Diapositivo 36</vt:lpstr>
      <vt:lpstr>Diapositivo 37</vt:lpstr>
      <vt:lpstr>Diapositivo 38</vt:lpstr>
      <vt:lpstr>Vigência e revisão periódica do Plano</vt:lpstr>
      <vt:lpstr>Diapositivo 40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Daniela Rodrigues</dc:creator>
  <cp:lastModifiedBy>Psantos</cp:lastModifiedBy>
  <cp:revision>243</cp:revision>
  <dcterms:created xsi:type="dcterms:W3CDTF">2016-01-29T14:45:42Z</dcterms:created>
  <dcterms:modified xsi:type="dcterms:W3CDTF">2016-07-13T16:41:23Z</dcterms:modified>
</cp:coreProperties>
</file>