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52" r:id="rId1"/>
  </p:sldMasterIdLst>
  <p:notesMasterIdLst>
    <p:notesMasterId r:id="rId42"/>
  </p:notesMasterIdLst>
  <p:sldIdLst>
    <p:sldId id="262" r:id="rId2"/>
    <p:sldId id="260" r:id="rId3"/>
    <p:sldId id="258" r:id="rId4"/>
    <p:sldId id="306" r:id="rId5"/>
    <p:sldId id="274" r:id="rId6"/>
    <p:sldId id="264" r:id="rId7"/>
    <p:sldId id="307" r:id="rId8"/>
    <p:sldId id="267" r:id="rId9"/>
    <p:sldId id="268" r:id="rId10"/>
    <p:sldId id="265" r:id="rId11"/>
    <p:sldId id="266" r:id="rId12"/>
    <p:sldId id="259" r:id="rId13"/>
    <p:sldId id="271" r:id="rId14"/>
    <p:sldId id="270" r:id="rId15"/>
    <p:sldId id="269" r:id="rId16"/>
    <p:sldId id="275" r:id="rId17"/>
    <p:sldId id="277" r:id="rId18"/>
    <p:sldId id="279" r:id="rId19"/>
    <p:sldId id="276" r:id="rId20"/>
    <p:sldId id="273" r:id="rId21"/>
    <p:sldId id="281" r:id="rId22"/>
    <p:sldId id="280" r:id="rId23"/>
    <p:sldId id="272" r:id="rId24"/>
    <p:sldId id="283" r:id="rId25"/>
    <p:sldId id="282" r:id="rId26"/>
    <p:sldId id="287" r:id="rId27"/>
    <p:sldId id="286" r:id="rId28"/>
    <p:sldId id="291" r:id="rId29"/>
    <p:sldId id="295" r:id="rId30"/>
    <p:sldId id="294" r:id="rId31"/>
    <p:sldId id="296" r:id="rId32"/>
    <p:sldId id="297" r:id="rId33"/>
    <p:sldId id="300" r:id="rId34"/>
    <p:sldId id="305" r:id="rId35"/>
    <p:sldId id="298" r:id="rId36"/>
    <p:sldId id="304" r:id="rId37"/>
    <p:sldId id="303" r:id="rId38"/>
    <p:sldId id="288" r:id="rId39"/>
    <p:sldId id="289" r:id="rId40"/>
    <p:sldId id="278" r:id="rId41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-77" y="-48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7F4CB-68E2-46E7-B2B4-24F85D78BB4E}" type="datetimeFigureOut">
              <a:rPr lang="pt-PT" smtClean="0"/>
              <a:pPr/>
              <a:t>13-07-2016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D71DE7-AFA3-4F19-A703-40EB3F1D034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4E81BF-9D31-4C2D-9BD6-CE5A809FAF7E}" type="datetime1">
              <a:rPr lang="pt-PT" smtClean="0"/>
              <a:t>13-07-2016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Expo Tropical  - 30 de abril 2016 </a:t>
            </a: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16755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D33CD-B302-4CD1-9153-549747C6F493}" type="datetime1">
              <a:rPr lang="pt-PT" smtClean="0"/>
              <a:t>13-07-2016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Expo Tropical  - 30 de abril 2016 </a:t>
            </a: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709282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2FB1-A233-449F-94AC-74382DF1A417}" type="datetime1">
              <a:rPr lang="pt-PT" smtClean="0"/>
              <a:t>13-07-2016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Expo Tropical  - 30 de abril 2016 </a:t>
            </a: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577756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BFD2-1A63-44B7-B111-DED2574F678A}" type="datetime1">
              <a:rPr lang="pt-PT" smtClean="0"/>
              <a:t>13-07-2016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Expo Tropical  - 30 de abril 2016 </a:t>
            </a: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8DE02-4AFA-47D5-A9AB-6FEC81C7F69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764197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80F0F-1B69-4A20-8939-B1F3D5D06FE7}" type="datetime1">
              <a:rPr lang="pt-PT" smtClean="0"/>
              <a:t>13-07-2016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Expo Tropical  - 30 de abril 2016 </a:t>
            </a: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92367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CF9A-9AAF-4DB6-91CE-C04D05EC929D}" type="datetime1">
              <a:rPr lang="pt-PT" smtClean="0"/>
              <a:t>13-07-2016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Expo Tropical  - 30 de abril 2016 </a:t>
            </a: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49062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4DAB5-8642-4AFA-8369-2FA6104C380D}" type="datetime1">
              <a:rPr lang="pt-PT" smtClean="0"/>
              <a:t>13-07-2016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Expo Tropical  - 30 de abril 2016 </a:t>
            </a: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287400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C56CD-8F1E-4233-A1E0-94B8664832D3}" type="datetime1">
              <a:rPr lang="pt-PT" smtClean="0"/>
              <a:t>13-07-2016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Expo Tropical  - 30 de abril 2016 </a:t>
            </a:r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746564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B59A-52D5-471E-9ABB-EEF289D4BDE3}" type="datetime1">
              <a:rPr lang="pt-PT" smtClean="0"/>
              <a:t>13-07-2016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Expo Tropical  - 30 de abril 2016 </a:t>
            </a:r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044521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6CB1A-ADA2-4363-A7F3-6967C2F010FC}" type="datetime1">
              <a:rPr lang="pt-PT" smtClean="0"/>
              <a:t>13-07-2016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Expo Tropical  - 30 de abril 2016 </a:t>
            </a:r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040023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0A438-312A-4DB2-9CAC-6134FF72786C}" type="datetime1">
              <a:rPr lang="pt-PT" smtClean="0"/>
              <a:t>13-07-2016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Expo Tropical  - 30 de abril 2016 </a:t>
            </a: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420011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4F75-0840-4B8E-9A50-5125F7629EE2}" type="datetime1">
              <a:rPr lang="pt-PT" smtClean="0"/>
              <a:t>13-07-2016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Expo Tropical  - 30 de abril 2016 </a:t>
            </a: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923535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5838D860-BBE5-4173-A91D-F4759881A29E}" type="datetime1">
              <a:rPr lang="pt-PT" smtClean="0"/>
              <a:t>13-07-2016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pt-PT" smtClean="0"/>
              <a:t>Expo Tropical  - 30 de abril 2016 </a:t>
            </a: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B904AB2-02EE-4FA6-AA23-18DD4B9639B9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062447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  <p:sldLayoutId id="2147484364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Folha_de_C_lculo_do_Microsoft_Office_Excel_97-20031.xls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85007" y="1145971"/>
            <a:ext cx="10503912" cy="448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62917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15779" y="1344415"/>
            <a:ext cx="10515600" cy="54023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PT" sz="5400" dirty="0" smtClean="0">
              <a:solidFill>
                <a:srgbClr val="7030A0"/>
              </a:solidFill>
              <a:latin typeface="Trebuchet MS" panose="020B0603020202020204" pitchFamily="34" charset="0"/>
            </a:endParaRPr>
          </a:p>
          <a:p>
            <a:pPr marL="0" indent="0" algn="ctr"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Área de maracujaleiro </a:t>
            </a:r>
          </a:p>
          <a:p>
            <a:pPr marL="0" indent="0" algn="ctr"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por concelho (2015)</a:t>
            </a:r>
            <a:endParaRPr lang="pt-PT" sz="54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45185" y="247136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3383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53423" y="255373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4227" y="255373"/>
            <a:ext cx="10999573" cy="46571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</a:pPr>
            <a:r>
              <a:rPr lang="pt-PT" sz="28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  <a:t/>
            </a:r>
            <a:br>
              <a:rPr lang="pt-PT" sz="28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</a:b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Área de maracujaleiro por concelho (2015)</a:t>
            </a:r>
            <a:b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</a:b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88325" y="976461"/>
            <a:ext cx="10515600" cy="569618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Da análise do quadro seguinte, verifica-se que os concelhos com área maior de produção são Santana e Calheta, seguindo-se o Funchal e São Vicente. Santana e Calheta, detêm 39% da área total (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23 hectares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).</a:t>
            </a:r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r>
              <a:rPr lang="pt-PT" dirty="0"/>
              <a:t>	</a:t>
            </a:r>
          </a:p>
        </p:txBody>
      </p:sp>
      <p:pic>
        <p:nvPicPr>
          <p:cNvPr id="2052" name="Gráfico 1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58762" y="2298357"/>
            <a:ext cx="6268995" cy="429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5449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51942" y="1097280"/>
            <a:ext cx="10753725" cy="5155239"/>
          </a:xfrm>
        </p:spPr>
        <p:txBody>
          <a:bodyPr/>
          <a:lstStyle/>
          <a:p>
            <a:pPr marL="27432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Evolução da produção </a:t>
            </a:r>
          </a:p>
          <a:p>
            <a:pPr marL="27432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Maracujá</a:t>
            </a:r>
            <a:endParaRPr lang="pt-PT" sz="54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(2008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2015)</a:t>
            </a:r>
            <a:endParaRPr lang="pt-PT" sz="54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PT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53423" y="247136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2371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91161" y="197337"/>
            <a:ext cx="10753343" cy="1016229"/>
          </a:xfrm>
        </p:spPr>
        <p:txBody>
          <a:bodyPr>
            <a:normAutofit fontScale="90000"/>
          </a:bodyPr>
          <a:lstStyle/>
          <a:p>
            <a:pPr marL="457200">
              <a:lnSpc>
                <a:spcPct val="150000"/>
              </a:lnSpc>
              <a:spcAft>
                <a:spcPts val="800"/>
              </a:spcAft>
            </a:pPr>
            <a:r>
              <a:rPr lang="pt-PT" sz="3100" b="1" dirty="0">
                <a:solidFill>
                  <a:srgbClr val="7030A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PT" sz="3100" b="1" dirty="0">
                <a:solidFill>
                  <a:srgbClr val="7030A0"/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PT" sz="31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Evolução </a:t>
            </a:r>
            <a:r>
              <a:rPr lang="pt-PT" sz="31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produção </a:t>
            </a:r>
            <a:r>
              <a:rPr lang="pt-PT" sz="31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Maracujá (2008 </a:t>
            </a:r>
            <a:r>
              <a:rPr lang="pt-PT" sz="31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2015)</a:t>
            </a:r>
            <a:r>
              <a:rPr lang="pt-PT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PT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932029" y="2349429"/>
            <a:ext cx="10753725" cy="5344711"/>
          </a:xfrm>
        </p:spPr>
        <p:txBody>
          <a:bodyPr/>
          <a:lstStyle/>
          <a:p>
            <a:endParaRPr lang="pt-PT" dirty="0" smtClean="0"/>
          </a:p>
          <a:p>
            <a:endParaRPr lang="pt-PT" dirty="0"/>
          </a:p>
          <a:p>
            <a:endParaRPr lang="pt-PT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69898" y="256744"/>
            <a:ext cx="3174966" cy="1097279"/>
          </a:xfrm>
          <a:prstGeom prst="rect">
            <a:avLst/>
          </a:prstGeom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6272" y="1125531"/>
            <a:ext cx="6377900" cy="456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produção atual ronda as </a:t>
            </a:r>
            <a:r>
              <a:rPr kumimoji="0" lang="pt-PT" alt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140 toneladas de maracujá/ano</a:t>
            </a:r>
            <a:r>
              <a:rPr kumimoji="0" lang="pt-PT" altLang="pt-P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pt-PT" alt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Objet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411170271"/>
              </p:ext>
            </p:extLst>
          </p:nvPr>
        </p:nvGraphicFramePr>
        <p:xfrm>
          <a:off x="1433384" y="1823667"/>
          <a:ext cx="8007178" cy="4790697"/>
        </p:xfrm>
        <a:graphic>
          <a:graphicData uri="http://schemas.openxmlformats.org/presentationml/2006/ole">
            <p:oleObj spid="_x0000_s3277" name="Gráfico" r:id="rId4" imgW="4767485" imgH="2859272" progId="Excel.Shee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76342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7180" y="784241"/>
            <a:ext cx="10919634" cy="52705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PT" sz="5400" b="1" dirty="0" smtClean="0">
              <a:solidFill>
                <a:srgbClr val="7030A0"/>
              </a:solidFill>
              <a:latin typeface="Trebuchet MS" panose="020B0603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Análise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Swot </a:t>
            </a:r>
            <a:endParaRPr lang="pt-PT" sz="5400" b="1" dirty="0" smtClean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45720" indent="0" algn="ctr">
              <a:lnSpc>
                <a:spcPct val="150000"/>
              </a:lnSpc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do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Maracujá da Madeira</a:t>
            </a:r>
            <a:endParaRPr lang="pt-PT" sz="54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20472" y="329515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5173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61661" y="238898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416" y="473676"/>
            <a:ext cx="11034583" cy="51074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PT" sz="2800" b="1" dirty="0">
                <a:solidFill>
                  <a:srgbClr val="7030A0"/>
                </a:solidFill>
                <a:latin typeface="Trebuchet MS" panose="020B0603020202020204" pitchFamily="34" charset="0"/>
              </a:rPr>
              <a:t>Análise Swot do Maracujá da Madeira</a:t>
            </a:r>
            <a:endParaRPr lang="pt-PT" sz="2800" dirty="0">
              <a:solidFill>
                <a:srgbClr val="7030A0"/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5" name="Marcador de Posição de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35186791"/>
              </p:ext>
            </p:extLst>
          </p:nvPr>
        </p:nvGraphicFramePr>
        <p:xfrm>
          <a:off x="395416" y="1219199"/>
          <a:ext cx="10610335" cy="534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97553"/>
                <a:gridCol w="5312782"/>
              </a:tblGrid>
              <a:tr h="328983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Pontos Fortes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Oportunidades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924805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Procura crescente de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maracujá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para transformação (bares, pastelarias, confeitarias, restauração, etc.)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- Reconhecimento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pelos consumidores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das características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distintivas deste fruto 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63501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Maracujá «Roxo Regional» com sabor </a:t>
                      </a:r>
                      <a:r>
                        <a:rPr lang="pt-PT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sui generis 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- Decisão de (re)impulsionar a investigação/experimentação da cultura: obtenção de novas variedades/híbridos (mais resistentes às principais doenças, evoluindo ao gosto do consumidor ao longo do tempo e agronomicamente aptas)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24805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Fruto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com procura mercado retalhista nacional e europeu – sortido “frutos exóticos”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- Possibilidade de aumentar a área de cultivo até </a:t>
                      </a:r>
                      <a:r>
                        <a:rPr lang="pt-PT" sz="1800" b="1" u="sng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altitudes maiores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tanto na costa norte como costa sul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0115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20472" y="326509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1274" y="492688"/>
            <a:ext cx="10210799" cy="444261"/>
          </a:xfrm>
        </p:spPr>
        <p:txBody>
          <a:bodyPr>
            <a:noAutofit/>
          </a:bodyPr>
          <a:lstStyle/>
          <a:p>
            <a:r>
              <a:rPr lang="pt-PT" sz="2800" b="1" dirty="0">
                <a:solidFill>
                  <a:srgbClr val="7030A0"/>
                </a:solidFill>
                <a:latin typeface="Trebuchet MS" panose="020B0603020202020204" pitchFamily="34" charset="0"/>
              </a:rPr>
              <a:t>Análise Swot do Maracujá da Madeira</a:t>
            </a:r>
            <a:endParaRPr lang="pt-PT" sz="2800" dirty="0"/>
          </a:p>
        </p:txBody>
      </p:sp>
      <p:graphicFrame>
        <p:nvGraphicFramePr>
          <p:cNvPr id="5" name="Marcador de Posição de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37159504"/>
              </p:ext>
            </p:extLst>
          </p:nvPr>
        </p:nvGraphicFramePr>
        <p:xfrm>
          <a:off x="321275" y="1333546"/>
          <a:ext cx="10585622" cy="2934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57320"/>
                <a:gridCol w="4028302"/>
              </a:tblGrid>
              <a:tr h="232945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Pontos Fortes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Oportunidades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05765544"/>
              </p:ext>
            </p:extLst>
          </p:nvPr>
        </p:nvGraphicFramePr>
        <p:xfrm>
          <a:off x="313035" y="3648821"/>
          <a:ext cx="10593862" cy="29349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57321"/>
                <a:gridCol w="4036541"/>
              </a:tblGrid>
              <a:tr h="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Existência de apoios financeiros-PRODERAM 2020 e POSEI-RAM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Garantias de escoamento da produção (desde que haja um preço mínimo garantido)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6601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Boas condições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edafoclimáticas ao cultivo,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tanto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na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ilha da Madeira como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na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do Porto Santo, à cultura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Implementação de um Seguro de Colheitas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32021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Alto valor agronómico e comercial das variedades, para consumo em fresco e/ou para transformação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Expetativa do surgimento de novos canais, e empresas interessadas no escoamento da produção para os mercados, quer interno, quer externo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54362145"/>
              </p:ext>
            </p:extLst>
          </p:nvPr>
        </p:nvGraphicFramePr>
        <p:xfrm>
          <a:off x="321274" y="1627043"/>
          <a:ext cx="10585623" cy="2057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65558"/>
                <a:gridCol w="4020065"/>
              </a:tblGrid>
              <a:tr h="1237703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Ótimo </a:t>
                      </a:r>
                      <a:r>
                        <a:rPr lang="pt-PT" sz="18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know-how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técnico existente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Capacidade de aumentar o volume de produção de forma a satisfazer a procura do mercado local, e conquistar mercados externos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4932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69898" y="263975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9443" y="455354"/>
            <a:ext cx="10753343" cy="403072"/>
          </a:xfrm>
        </p:spPr>
        <p:txBody>
          <a:bodyPr>
            <a:noAutofit/>
          </a:bodyPr>
          <a:lstStyle/>
          <a:p>
            <a:r>
              <a:rPr lang="pt-PT" sz="2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Análise Swot do Maracujá da Madeira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Marcador de Posição de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866704"/>
              </p:ext>
            </p:extLst>
          </p:nvPr>
        </p:nvGraphicFramePr>
        <p:xfrm>
          <a:off x="289725" y="1573051"/>
          <a:ext cx="10657455" cy="2934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35099"/>
                <a:gridCol w="3822356"/>
              </a:tblGrid>
              <a:tr h="45720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Pontos Fortes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Oportunidades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24207893"/>
              </p:ext>
            </p:extLst>
          </p:nvPr>
        </p:nvGraphicFramePr>
        <p:xfrm>
          <a:off x="305047" y="3923149"/>
          <a:ext cx="10642133" cy="26586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22439"/>
                <a:gridCol w="3819694"/>
              </a:tblGrid>
              <a:tr h="875978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Boas acessibilidades das explorações agrícolas até aos pontos de acondicionamento e expedição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91992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Importante mercado turístico da Madeira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21216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Alterações climáticas favoráveis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67971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Acesso à Rede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CA,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com tecnologias adequadas à melhor preparação comercial do produto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1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PT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59546750"/>
              </p:ext>
            </p:extLst>
          </p:nvPr>
        </p:nvGraphicFramePr>
        <p:xfrm>
          <a:off x="297056" y="1866548"/>
          <a:ext cx="10642793" cy="20544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36912"/>
                <a:gridCol w="3805881"/>
              </a:tblGrid>
              <a:tr h="699016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Cultura bastante rústica, que pode ser associada a outras sem concorrência de espaço físico (bordaduras, paredes, etc.)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Criação do Banco de Terrenos da RAM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32021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Potencial de crescimento nos mercados externos: consumidores que já conhecem o fruto, e países, sobretudo europeus, em que a procura é declaradamente superior à oferta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739" marR="6573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3056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61661" y="307030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9825" y="452597"/>
            <a:ext cx="10753343" cy="403072"/>
          </a:xfrm>
        </p:spPr>
        <p:txBody>
          <a:bodyPr>
            <a:noAutofit/>
          </a:bodyPr>
          <a:lstStyle/>
          <a:p>
            <a:r>
              <a:rPr lang="pt-PT" sz="2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Análise Swot do Maracujá da Madeira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Marcador de Posição de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00548833"/>
              </p:ext>
            </p:extLst>
          </p:nvPr>
        </p:nvGraphicFramePr>
        <p:xfrm>
          <a:off x="321274" y="1128583"/>
          <a:ext cx="9826115" cy="54631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24356"/>
                <a:gridCol w="4701759"/>
              </a:tblGrid>
              <a:tr h="444221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Pontos Fracos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Ameaças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90462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Pequena dimensão das parcelas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Entrada no mercado regional de polpa industrial de maracujá do exterior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90462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Vida útil das plantas de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maracujazeiro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curta (entre 4 a 5 anos)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Custos de produção elevados à instalação (sistemas de condução) e de mão-de-obra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85692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Plantas sujeitas ao ataque de viroses e doenças radiculares 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Custos de transporte muito elevados para os mercados exteriores </a:t>
                      </a:r>
                      <a:endParaRPr lang="pt-PT" sz="18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85692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Grande flutuação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de preços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do fruto – baixo grau contratualização compradores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Globalização/entrada de novas pragas/doenças</a:t>
                      </a:r>
                      <a:endParaRPr lang="pt-PT" sz="18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90462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Circuito comercial instável 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Necessidade de forte investimento em marketing nos mercados externos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90462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(atualmente) Falta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de associativismo/organização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dos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produtores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Conjuntura económica e financeira difícil</a:t>
                      </a:r>
                      <a:endParaRPr lang="pt-PT" sz="18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90462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Escassez de meios logísticos para a assistência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técnica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aos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agricultores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95231">
                <a:tc>
                  <a:txBody>
                    <a:bodyPr/>
                    <a:lstStyle/>
                    <a:p>
                      <a:pPr marL="46990" marR="469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Falta de Seguro de Colheitas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4958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1834" y="1239253"/>
            <a:ext cx="10753725" cy="4993105"/>
          </a:xfrm>
        </p:spPr>
        <p:txBody>
          <a:bodyPr>
            <a:normAutofit/>
          </a:bodyPr>
          <a:lstStyle/>
          <a:p>
            <a:pPr algn="just"/>
            <a:endParaRPr lang="pt-PT" sz="1800" dirty="0" smtClean="0">
              <a:latin typeface="Trebuchet MS" panose="020B0603020202020204" pitchFamily="34" charset="0"/>
            </a:endParaRPr>
          </a:p>
          <a:p>
            <a:pPr algn="just"/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548640" lvl="2" indent="0" algn="just">
              <a:lnSpc>
                <a:spcPct val="150000"/>
              </a:lnSpc>
              <a:buNone/>
            </a:pPr>
            <a:r>
              <a:rPr lang="pt-PT" sz="1800" i="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	Realizado </a:t>
            </a:r>
            <a:r>
              <a:rPr lang="pt-PT" sz="1800" i="0" dirty="0">
                <a:solidFill>
                  <a:schemeClr val="tx1"/>
                </a:solidFill>
                <a:latin typeface="Trebuchet MS" panose="020B0603020202020204" pitchFamily="34" charset="0"/>
              </a:rPr>
              <a:t>o diagnóstico, a grande linha de orientação estratégica proposta para o Maracujá da Madeira é a </a:t>
            </a:r>
            <a:r>
              <a:rPr lang="pt-PT" sz="1800" i="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seguinte: </a:t>
            </a:r>
            <a:r>
              <a:rPr lang="pt-PT" sz="1800" b="1" i="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integrar 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e</a:t>
            </a:r>
            <a:r>
              <a:rPr lang="pt-PT" sz="1800" b="1" i="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 articular 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todas as potencialidades dos </a:t>
            </a:r>
            <a:r>
              <a:rPr lang="pt-PT" sz="1800" b="1" i="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recursos</a:t>
            </a:r>
          </a:p>
          <a:p>
            <a:pPr marL="548640" lvl="2" indent="0" algn="just">
              <a:lnSpc>
                <a:spcPct val="150000"/>
              </a:lnSpc>
              <a:buNone/>
            </a:pPr>
            <a:r>
              <a:rPr lang="pt-PT" sz="1800" b="1" i="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agroecológicos</a:t>
            </a:r>
            <a:r>
              <a:rPr lang="pt-PT" sz="1800" b="1" i="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b="1" i="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técnicos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b="1" i="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logísticos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 e </a:t>
            </a:r>
            <a:r>
              <a:rPr lang="pt-PT" sz="1800" b="1" i="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financeiros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pt-PT" sz="1800" b="1" i="0" u="sng" dirty="0">
                <a:solidFill>
                  <a:schemeClr val="tx1"/>
                </a:solidFill>
                <a:latin typeface="Trebuchet MS" panose="020B0603020202020204" pitchFamily="34" charset="0"/>
              </a:rPr>
              <a:t>existentes e disponíveis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, com vista a que o Maracujá da Madeira obtenha uma vantagem competitiva sustentável, quer no mercado local, quer nos mercados externos</a:t>
            </a:r>
            <a:r>
              <a:rPr lang="pt-PT" sz="1800" i="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.</a:t>
            </a:r>
          </a:p>
          <a:p>
            <a:pPr lvl="1" algn="just">
              <a:lnSpc>
                <a:spcPct val="150000"/>
              </a:lnSpc>
            </a:pPr>
            <a:endParaRPr lang="pt-PT" sz="1800" b="1" dirty="0" smtClean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548640" lvl="2" indent="0" algn="just">
              <a:lnSpc>
                <a:spcPct val="150000"/>
              </a:lnSpc>
              <a:buNone/>
            </a:pPr>
            <a:r>
              <a:rPr lang="pt-PT" sz="1800" b="1" i="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	A 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estratégia que é </a:t>
            </a:r>
            <a:r>
              <a:rPr lang="pt-PT" sz="1800" b="1" i="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preconizada, 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passa fundamentalmente pela </a:t>
            </a:r>
            <a:r>
              <a:rPr lang="pt-PT" sz="1800" b="1" i="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criação de condições que </a:t>
            </a:r>
            <a:r>
              <a:rPr lang="pt-PT" sz="1800" b="1" i="0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promovam o aumento do volume </a:t>
            </a:r>
            <a:r>
              <a:rPr lang="pt-PT" sz="1800" b="1" i="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 da </a:t>
            </a:r>
            <a:r>
              <a:rPr lang="pt-PT" sz="1800" b="1" i="0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qualidade da produção</a:t>
            </a:r>
            <a:r>
              <a:rPr lang="pt-PT" sz="1800" b="1" i="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b="1" i="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bem como a </a:t>
            </a:r>
            <a:r>
              <a:rPr lang="pt-PT" sz="1800" b="1" i="0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melhoria da comercialização</a:t>
            </a:r>
            <a:r>
              <a:rPr lang="pt-PT" sz="1800" b="1" i="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, do Maracujá da Madeira</a:t>
            </a:r>
            <a:r>
              <a:rPr lang="pt-PT" sz="1800" i="0" dirty="0">
                <a:solidFill>
                  <a:schemeClr val="tx1"/>
                </a:solidFill>
                <a:latin typeface="Trebuchet MS" panose="020B0603020202020204" pitchFamily="34" charset="0"/>
              </a:rPr>
              <a:t>. </a:t>
            </a:r>
          </a:p>
          <a:p>
            <a:pPr algn="just"/>
            <a:endParaRPr lang="pt-PT" sz="1800" dirty="0">
              <a:latin typeface="Trebuchet MS" panose="020B0603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05142" y="334611"/>
            <a:ext cx="3174966" cy="109727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321834" y="334611"/>
            <a:ext cx="7908185" cy="669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Análise Swot do Maracujá da Madeira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53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1849" y="439265"/>
            <a:ext cx="11425881" cy="156253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54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Plano Estratégico</a:t>
            </a:r>
            <a:br>
              <a:rPr lang="pt-PT" sz="54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pt-PT" sz="54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     …. para o Maracujá da Madeira</a:t>
            </a:r>
            <a:endParaRPr lang="pt-PT" sz="54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27196" y="2876293"/>
            <a:ext cx="3810000" cy="3257550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69898" y="304801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1022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76656" y="1097280"/>
            <a:ext cx="10753725" cy="5410612"/>
          </a:xfrm>
        </p:spPr>
        <p:txBody>
          <a:bodyPr/>
          <a:lstStyle/>
          <a:p>
            <a:pPr algn="ctr"/>
            <a:endParaRPr lang="pt-PT" sz="5400" b="1" dirty="0" smtClean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pPr marL="0" indent="0" algn="ctr">
              <a:buNone/>
            </a:pPr>
            <a:endParaRPr lang="pt-PT" sz="5400" b="1" dirty="0" smtClean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Objetivos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gerais</a:t>
            </a:r>
            <a:endParaRPr lang="pt-PT" sz="54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pt-PT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53423" y="263612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7102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1049" y="285030"/>
            <a:ext cx="11125199" cy="78259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PT" sz="31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  <a:t/>
            </a:r>
            <a:br>
              <a:rPr lang="pt-PT" sz="31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</a:br>
            <a:r>
              <a:rPr lang="pt-PT" sz="31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Objetivos gerais:</a:t>
            </a:r>
            <a:r>
              <a:rPr lang="pt-PT" sz="31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/>
            </a:r>
            <a:br>
              <a:rPr lang="pt-PT" sz="31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</a:br>
            <a:endParaRPr lang="pt-PT" sz="31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31049" y="1097280"/>
            <a:ext cx="10753725" cy="5492990"/>
          </a:xfrm>
        </p:spPr>
        <p:txBody>
          <a:bodyPr/>
          <a:lstStyle/>
          <a:p>
            <a:endParaRPr lang="pt-PT" sz="2800" b="1" dirty="0" smtClean="0">
              <a:latin typeface="Trebuchet MS" panose="020B0603020202020204" pitchFamily="34" charset="0"/>
            </a:endParaRPr>
          </a:p>
          <a:p>
            <a:endParaRPr lang="pt-PT" sz="2800" b="1" dirty="0">
              <a:latin typeface="Trebuchet MS" panose="020B0603020202020204" pitchFamily="34" charset="0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1º</a:t>
            </a:r>
            <a:r>
              <a:rPr lang="pt-PT" sz="2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Aumentar a área de produção em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4 hectares/ano </a:t>
            </a:r>
            <a:r>
              <a:rPr lang="pt-PT" sz="1800" b="1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durante 5 anos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(de 2017 a 2021), perfazendo um aumento total da área em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20 hectares nos próximos 5 anos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, passando a área total na RAM a </a:t>
            </a:r>
            <a:r>
              <a:rPr lang="pt-PT" sz="20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43 hectares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.</a:t>
            </a: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45720" indent="0">
              <a:lnSpc>
                <a:spcPct val="150000"/>
              </a:lnSpc>
              <a:buNone/>
            </a:pPr>
            <a:endParaRPr lang="pt-PT" sz="1800" dirty="0">
              <a:latin typeface="Trebuchet MS" panose="020B0603020202020204" pitchFamily="34" charset="0"/>
            </a:endParaRPr>
          </a:p>
          <a:p>
            <a:endParaRPr lang="pt-PT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20471" y="255374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053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69899" y="261964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3099" y="266907"/>
            <a:ext cx="11215815" cy="54369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PT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  <a:t/>
            </a:r>
            <a:br>
              <a:rPr lang="pt-PT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</a:br>
            <a:r>
              <a:rPr lang="pt-PT" sz="31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Objetivos </a:t>
            </a:r>
            <a:r>
              <a:rPr lang="pt-PT" sz="31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gerais:</a:t>
            </a:r>
            <a:r>
              <a:rPr lang="pt-PT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/>
            </a:r>
            <a:br>
              <a:rPr lang="pt-PT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</a:br>
            <a:endParaRPr lang="pt-P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33099" y="672209"/>
            <a:ext cx="10753725" cy="5921358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t-PT" sz="2800" b="1" dirty="0" smtClean="0">
                <a:latin typeface="Trebuchet MS" panose="020B0603020202020204" pitchFamily="34" charset="0"/>
              </a:rPr>
              <a:t> </a:t>
            </a: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2º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Triplicar a produção nos próximos 5 anos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(até 2021), passando das atuais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140 toneladas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para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380 toneladas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. </a:t>
            </a:r>
            <a:endParaRPr lang="pt-PT" sz="1800" dirty="0" smtClean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45720" indent="0">
              <a:lnSpc>
                <a:spcPct val="17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) </a:t>
            </a:r>
            <a:r>
              <a:rPr lang="pt-PT" sz="1800" b="1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Replantação de pomares existentes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reconvertendo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plantações não comerciais e com baixa produtividade, em pomares mais produtivos e rentáveis, através da introdução de técnicas agronómicas mais avançadas, nomeadamente,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polinização artificial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e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fertilizações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regas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podas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e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tratamentos fitossanitários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mais adequados.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– </a:t>
            </a:r>
            <a:r>
              <a:rPr lang="pt-PT" sz="1800" i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manter o nível atual de produção</a:t>
            </a:r>
          </a:p>
          <a:p>
            <a:pPr marL="45720" indent="0">
              <a:lnSpc>
                <a:spcPct val="17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b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) </a:t>
            </a:r>
            <a:r>
              <a:rPr lang="pt-PT" sz="1800" b="1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Produção dos primeiros 5 anos das novas plantações</a:t>
            </a:r>
            <a:endParaRPr lang="pt-PT" sz="1800" u="sng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45720" indent="0">
              <a:lnSpc>
                <a:spcPct val="17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As restantes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240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toneladas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dever-se-ão às novas plantações e à aplicação das técnicas acima referidas durante os restantes anos. Os concelhos com maior aptidão e condições edafoclimáticas são os que se apresentam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slide seguinte,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onde está discriminada a percentagem de incremento esperada de novas áreas por concelho.</a:t>
            </a:r>
          </a:p>
          <a:p>
            <a:endParaRPr lang="pt-PT" sz="1800" dirty="0"/>
          </a:p>
        </p:txBody>
      </p:sp>
    </p:spTree>
    <p:extLst>
      <p:ext uri="{BB962C8B-B14F-4D97-AF65-F5344CB8AC3E}">
        <p14:creationId xmlns:p14="http://schemas.microsoft.com/office/powerpoint/2010/main" xmlns="" val="224392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Aumento ÁreaProd MaracujáRA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18054" y="1097281"/>
            <a:ext cx="9218142" cy="5339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800" y="435280"/>
            <a:ext cx="9329350" cy="53843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  <a:t/>
            </a:r>
            <a:br>
              <a:rPr lang="pt-PT" sz="28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</a:b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Objetivos </a:t>
            </a:r>
            <a:r>
              <a:rPr lang="pt-PT" sz="2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gerais:</a:t>
            </a:r>
            <a:r>
              <a:rPr lang="pt-PT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/>
            </a:r>
            <a:br>
              <a:rPr lang="pt-PT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</a:b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78137" y="263612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6247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868" y="557941"/>
            <a:ext cx="10772775" cy="431342"/>
          </a:xfrm>
        </p:spPr>
        <p:txBody>
          <a:bodyPr>
            <a:noAutofit/>
          </a:bodyPr>
          <a:lstStyle/>
          <a:p>
            <a:r>
              <a:rPr lang="pt-PT" sz="28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  <a:t/>
            </a:r>
            <a:br>
              <a:rPr lang="pt-PT" sz="28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</a:b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Objetivos gerais:</a:t>
            </a:r>
            <a:r>
              <a:rPr lang="pt-PT" sz="2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/>
            </a:r>
            <a:br>
              <a:rPr lang="pt-PT" sz="2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</a:b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41097" y="1065974"/>
            <a:ext cx="10753725" cy="54600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pt-PT" sz="2800" b="1" dirty="0" smtClean="0">
              <a:latin typeface="Trebuchet MS" panose="020B0603020202020204" pitchFamily="34" charset="0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3º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Duplicar anualmente o volume de expedição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de </a:t>
            </a:r>
            <a:r>
              <a:rPr lang="pt-PT" sz="1800" b="1" u="sng" dirty="0">
                <a:solidFill>
                  <a:schemeClr val="tx1"/>
                </a:solidFill>
                <a:latin typeface="Trebuchet MS" panose="020B0603020202020204" pitchFamily="34" charset="0"/>
              </a:rPr>
              <a:t>maracujá fresco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e 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da </a:t>
            </a:r>
            <a:r>
              <a:rPr lang="pt-PT" sz="1800" b="1" u="sng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polpa do fruto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.</a:t>
            </a: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>
              <a:lnSpc>
                <a:spcPct val="150000"/>
              </a:lnSpc>
            </a:pPr>
            <a:endParaRPr lang="pt-PT" sz="2800" b="1" dirty="0" smtClean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4º</a:t>
            </a:r>
            <a:r>
              <a:rPr lang="pt-PT" sz="2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Aumentar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o rendimento dos produtores em cerca de 20%, passando de 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cerca de </a:t>
            </a:r>
            <a:r>
              <a:rPr lang="pt-PT" sz="1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33.700 €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/hectare/ano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(</a:t>
            </a:r>
            <a:r>
              <a:rPr lang="pt-PT" sz="1800" b="1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ao 2º ano – plena produção em latada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) para 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cerca de </a:t>
            </a:r>
            <a:r>
              <a:rPr lang="pt-PT" sz="1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40.500€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/hectare/ano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(aumentado tanto a produtividade como o valor pago ao produtor).</a:t>
            </a: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>
              <a:lnSpc>
                <a:spcPct val="150000"/>
              </a:lnSpc>
            </a:pPr>
            <a:endParaRPr lang="pt-PT" sz="1800" dirty="0">
              <a:latin typeface="Trebuchet MS" panose="020B0603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61661" y="332969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788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95424" y="1212610"/>
            <a:ext cx="10753725" cy="531999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	</a:t>
            </a: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Entidades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envolvidas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				</a:t>
            </a: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   Metas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 atingir</a:t>
            </a:r>
            <a:endParaRPr lang="pt-PT" sz="54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pt-PT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78137" y="255374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4104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6301" y="283541"/>
            <a:ext cx="10753343" cy="530197"/>
          </a:xfrm>
        </p:spPr>
        <p:txBody>
          <a:bodyPr>
            <a:normAutofit fontScale="90000"/>
          </a:bodyPr>
          <a:lstStyle/>
          <a:p>
            <a:pPr marL="0" indent="0">
              <a:lnSpc>
                <a:spcPct val="150000"/>
              </a:lnSpc>
            </a:pPr>
            <a:r>
              <a:rPr lang="pt-PT" sz="31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  <a:t/>
            </a:r>
            <a:br>
              <a:rPr lang="pt-PT" sz="31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</a:br>
            <a:r>
              <a:rPr lang="pt-PT" sz="31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Ações, entidades envolvidas e</a:t>
            </a:r>
            <a:r>
              <a:rPr lang="pt-PT" sz="31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pt-PT" sz="31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metas </a:t>
            </a:r>
            <a:r>
              <a:rPr lang="pt-PT" sz="31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 atingir</a:t>
            </a:r>
            <a:r>
              <a:rPr lang="pt-PT" dirty="0">
                <a:solidFill>
                  <a:srgbClr val="7030A0"/>
                </a:solidFill>
                <a:latin typeface="Trebuchet MS" panose="020B0603020202020204" pitchFamily="34" charset="0"/>
              </a:rPr>
              <a:t/>
            </a:r>
            <a:br>
              <a:rPr lang="pt-PT" dirty="0">
                <a:solidFill>
                  <a:srgbClr val="7030A0"/>
                </a:solidFill>
                <a:latin typeface="Trebuchet MS" panose="020B0603020202020204" pitchFamily="34" charset="0"/>
              </a:rPr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66301" y="700217"/>
            <a:ext cx="10743951" cy="6046572"/>
          </a:xfrm>
        </p:spPr>
        <p:txBody>
          <a:bodyPr>
            <a:no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A estratégia a seguir tem como base os </a:t>
            </a: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seguintes pilares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: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1</a:t>
            </a:r>
            <a:r>
              <a:rPr lang="pt-PT" sz="16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 Tirar o máximo partido dos apoios disponíveis no PRODERAM 2020, e reformular os apoios à comercialização para o mercado local via POSEI-RAM, majorando os apoios ao fruto.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2</a:t>
            </a:r>
            <a:r>
              <a:rPr lang="pt-PT" sz="16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 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Promover formação específica aos agricultores nas matérias respeitantes aos principais trabalhos/cuidados culturais.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3</a:t>
            </a:r>
            <a:r>
              <a:rPr lang="pt-PT" sz="16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 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Aumentar o número de plantas de micropropagação </a:t>
            </a:r>
            <a:r>
              <a:rPr lang="pt-PT" sz="1600" i="1" dirty="0">
                <a:solidFill>
                  <a:schemeClr val="tx1"/>
                </a:solidFill>
                <a:latin typeface="Trebuchet MS" panose="020B0603020202020204" pitchFamily="34" charset="0"/>
              </a:rPr>
              <a:t>in vitro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 no Microlab, e garantir a “engorda” em estufa.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4</a:t>
            </a:r>
            <a:r>
              <a:rPr lang="pt-PT" sz="16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 Intensificar a assistência técnica junto dos produtores.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5</a:t>
            </a:r>
            <a:r>
              <a:rPr lang="pt-PT" sz="16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 Incentivar a criação de agrupamento de produtores.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6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- Relançar a experimentação/investigação, e promover Protocolos de colaboração e troca de experiências com entidades internacionais com trabalho desenvolvido sobre o cultivo. 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pt-PT" sz="1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7</a:t>
            </a:r>
            <a:r>
              <a:rPr lang="pt-PT" sz="1600" b="1" dirty="0">
                <a:solidFill>
                  <a:schemeClr val="tx1"/>
                </a:solidFill>
                <a:latin typeface="Trebuchet MS" panose="020B0603020202020204" pitchFamily="34" charset="0"/>
              </a:rPr>
              <a:t>-</a:t>
            </a:r>
            <a:r>
              <a:rPr lang="pt-PT" sz="1600" dirty="0">
                <a:solidFill>
                  <a:schemeClr val="tx1"/>
                </a:solidFill>
                <a:latin typeface="Trebuchet MS" panose="020B0603020202020204" pitchFamily="34" charset="0"/>
              </a:rPr>
              <a:t> Maximizar, para a comercialização do produto em natureza, a utilização de equipamentos de calibragem, acondicionamento, embalamento existente na Rede CA.</a:t>
            </a:r>
          </a:p>
          <a:p>
            <a:pPr>
              <a:lnSpc>
                <a:spcPct val="150000"/>
              </a:lnSpc>
            </a:pPr>
            <a:r>
              <a:rPr lang="pt-PT" sz="1600" b="1" dirty="0">
                <a:latin typeface="Trebuchet MS" panose="020B0603020202020204" pitchFamily="34" charset="0"/>
              </a:rPr>
              <a:t>8-</a:t>
            </a:r>
            <a:r>
              <a:rPr lang="pt-PT" sz="1600" dirty="0">
                <a:latin typeface="Trebuchet MS" panose="020B0603020202020204" pitchFamily="34" charset="0"/>
              </a:rPr>
              <a:t> Desenvolver marketing para reforço e conquista de novos mercados.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20472" y="265098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3916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1596" y="944375"/>
            <a:ext cx="10753725" cy="5665985"/>
          </a:xfrm>
        </p:spPr>
        <p:txBody>
          <a:bodyPr>
            <a:normAutofit/>
          </a:bodyPr>
          <a:lstStyle/>
          <a:p>
            <a:pPr algn="ctr"/>
            <a:endParaRPr lang="pt-PT" sz="5400" b="1" dirty="0" smtClean="0">
              <a:solidFill>
                <a:srgbClr val="7030A0"/>
              </a:solidFill>
              <a:latin typeface="Calibri" panose="020F0502020204030204" pitchFamily="34" charset="0"/>
            </a:endParaRPr>
          </a:p>
          <a:p>
            <a:pPr algn="ctr"/>
            <a:endParaRPr lang="pt-PT" sz="5400" b="1" dirty="0">
              <a:solidFill>
                <a:srgbClr val="7030A0"/>
              </a:solidFill>
              <a:latin typeface="Calibri" panose="020F0502020204030204" pitchFamily="34" charset="0"/>
            </a:endParaRPr>
          </a:p>
          <a:p>
            <a:pPr marL="45720" indent="0" algn="ctr">
              <a:lnSpc>
                <a:spcPct val="150000"/>
              </a:lnSpc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do </a:t>
            </a: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Curto-Prazo</a:t>
            </a:r>
            <a:endParaRPr lang="pt-PT" sz="54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endParaRPr lang="pt-PT" sz="5400" dirty="0">
              <a:solidFill>
                <a:srgbClr val="7030A0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95758" y="296564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657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69899" y="275143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16170"/>
            <a:ext cx="10597978" cy="57138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rgbClr val="7030A0"/>
                </a:solidFill>
                <a:latin typeface="Trebuchet MS" panose="020B0603020202020204" pitchFamily="34" charset="0"/>
              </a:rPr>
              <a:t>   </a:t>
            </a: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curto-prazo:</a:t>
            </a:r>
            <a:endParaRPr lang="pt-PT" sz="28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75681430"/>
              </p:ext>
            </p:extLst>
          </p:nvPr>
        </p:nvGraphicFramePr>
        <p:xfrm>
          <a:off x="243402" y="1128582"/>
          <a:ext cx="10951820" cy="54946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03186"/>
                <a:gridCol w="2655222"/>
                <a:gridCol w="2593412"/>
              </a:tblGrid>
              <a:tr h="499513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b="1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b="1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b="1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498538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Divulgar as medidas de apoio financeiro aos projetos de investimento para instalação de pomares – PRODERAM 2020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PRODERAM, 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Meados de janeiro a março de 2016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99025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Melhorar as condições e equipamentos nos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CA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onde se acondiciona maracujá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97563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Promover junto dos agricultores a instalação de pomares de maracujaleiros,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atribuindo-lhes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todo o apoio necessário na elaboração de projetos a título gratuito, independentemente do valor do </a:t>
                      </a:r>
                      <a:r>
                        <a:rPr lang="pt-PT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investimento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PRODERAM, SRAP/DRA</a:t>
                      </a:r>
                      <a:endParaRPr lang="pt-PT" sz="1800" b="1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 (aumentar 4ha/ano a partir de 2017)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3894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20472" y="378164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4589" y="458343"/>
            <a:ext cx="10597978" cy="57138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curto-prazo:</a:t>
            </a:r>
            <a:endParaRPr lang="pt-PT" sz="28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13000499"/>
              </p:ext>
            </p:extLst>
          </p:nvPr>
        </p:nvGraphicFramePr>
        <p:xfrm>
          <a:off x="292826" y="1670225"/>
          <a:ext cx="10902393" cy="3895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3339"/>
                <a:gridCol w="2677297"/>
                <a:gridCol w="2541757"/>
              </a:tblGrid>
              <a:tr h="389563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73722164"/>
              </p:ext>
            </p:extLst>
          </p:nvPr>
        </p:nvGraphicFramePr>
        <p:xfrm>
          <a:off x="284589" y="2059788"/>
          <a:ext cx="10918869" cy="4526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6027"/>
                <a:gridCol w="2647233"/>
                <a:gridCol w="2585609"/>
              </a:tblGrid>
              <a:tr h="693121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Relançar a experimentação, nomeadamente na obtenção de novas variedades tolerantes e ou resistentes ao PWV e porta-enxertos mais tolerantes às doenças radiculares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2016-2021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15873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Aumentar a produção de plantas selecionadas, através da micropropagação (Microlab) e “engorda” em estufa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54496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Aumentar o n.º de plantas disponíveis nos viveiros regionais oficiais, com variedades de interesse comercial, em parceria com viveiristas da RAM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</a:t>
                      </a:r>
                      <a:r>
                        <a:rPr lang="pt-PT" sz="1800" b="1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2021</a:t>
                      </a:r>
                    </a:p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(2.670 plantas/ano)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5906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49644" y="1227438"/>
            <a:ext cx="10439399" cy="525573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Variedades de Maracujá na Madeira: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b="1" dirty="0">
                <a:latin typeface="Trebuchet MS" panose="020B0603020202020204" pitchFamily="34" charset="0"/>
              </a:rPr>
              <a:t>	</a:t>
            </a:r>
            <a:endParaRPr lang="pt-PT" sz="1800" b="1" dirty="0" smtClean="0"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PT" sz="1800" b="1" dirty="0">
                <a:latin typeface="Trebuchet MS" panose="020B0603020202020204" pitchFamily="34" charset="0"/>
              </a:rPr>
              <a:t>	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Maracujaleiro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roxo regional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(</a:t>
            </a:r>
            <a:r>
              <a:rPr lang="pt-PT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Passiflora edulis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Sims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</a:t>
            </a: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	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	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	Maracujaleiro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brasileiro amarelo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(</a:t>
            </a:r>
            <a:r>
              <a:rPr lang="pt-PT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Passiflora edulis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Var.</a:t>
            </a:r>
            <a:r>
              <a:rPr lang="pt-PT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 flavicarpa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	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	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	</a:t>
            </a: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		Híbrido </a:t>
            </a:r>
            <a:r>
              <a:rPr lang="pt-PT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F1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(roxo regional x brasileiro amarelo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</a:t>
            </a: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sz="1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sz="1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sz="1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sz="1800" dirty="0">
              <a:latin typeface="Trebuchet MS" panose="020B0603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61661" y="247136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8947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78137" y="262947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4381" y="651743"/>
            <a:ext cx="10597978" cy="57138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curto-prazo:</a:t>
            </a:r>
            <a:endParaRPr lang="pt-PT" sz="28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40046505"/>
              </p:ext>
            </p:extLst>
          </p:nvPr>
        </p:nvGraphicFramePr>
        <p:xfrm>
          <a:off x="264381" y="1657418"/>
          <a:ext cx="10922603" cy="41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9348"/>
                <a:gridCol w="2657162"/>
                <a:gridCol w="2576093"/>
              </a:tblGrid>
              <a:tr h="0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80417881"/>
              </p:ext>
            </p:extLst>
          </p:nvPr>
        </p:nvGraphicFramePr>
        <p:xfrm>
          <a:off x="268115" y="2068898"/>
          <a:ext cx="10918869" cy="2880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6027"/>
                <a:gridCol w="2647233"/>
                <a:gridCol w="2585609"/>
              </a:tblGrid>
              <a:tr h="415873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Reforçar a proximidade dos técnicos aos produtores, disponibilizar o Know-how que a DRA tem a todos os produtores de maracujá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7248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Reforçar as equipas de prestação de serviços a nível de podas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15873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Aplicar medidas de quarentena a plantas provenientes essencialmente de países terceiros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6" marR="5299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31142046"/>
              </p:ext>
            </p:extLst>
          </p:nvPr>
        </p:nvGraphicFramePr>
        <p:xfrm>
          <a:off x="264381" y="4949258"/>
          <a:ext cx="10922603" cy="10747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08521"/>
                <a:gridCol w="2666117"/>
                <a:gridCol w="2547965"/>
              </a:tblGrid>
              <a:tr h="1074738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Realizar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campanhas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de promoção de maracujá nos principais mercados nacionais e estrangeiros</a:t>
                      </a:r>
                      <a:endParaRPr lang="pt-PT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SRAP/DRA,SRETC</a:t>
                      </a:r>
                      <a:endParaRPr lang="pt-PT" sz="16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6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5355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20472" y="299187"/>
            <a:ext cx="3174966" cy="1097279"/>
          </a:xfrm>
          <a:prstGeom prst="rect">
            <a:avLst/>
          </a:prstGeom>
        </p:spPr>
      </p:pic>
      <p:graphicFrame>
        <p:nvGraphicFramePr>
          <p:cNvPr id="6" name="Marcador de Posição de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93459594"/>
              </p:ext>
            </p:extLst>
          </p:nvPr>
        </p:nvGraphicFramePr>
        <p:xfrm>
          <a:off x="286604" y="1336383"/>
          <a:ext cx="10837733" cy="41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64165"/>
                <a:gridCol w="2645401"/>
                <a:gridCol w="2528167"/>
              </a:tblGrid>
              <a:tr h="0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375207" y="299187"/>
            <a:ext cx="7264947" cy="669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curto-prazo: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60786176"/>
              </p:ext>
            </p:extLst>
          </p:nvPr>
        </p:nvGraphicFramePr>
        <p:xfrm>
          <a:off x="286604" y="1764440"/>
          <a:ext cx="10837733" cy="4114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64164"/>
                <a:gridCol w="2645401"/>
                <a:gridCol w="2528168"/>
              </a:tblGrid>
              <a:tr h="1159119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Criar linhas de investigação agronómicas para baixar custos de produção e aumentar a produtividade; na área da transformação, a obtenção de outros derivados para além da polpa e concentrados, e a transformação noutros produtos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(ex.: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iogurtes) e criar mais receitas cujo ingrediente principal é o maracujá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SRAP/DRA, Hotelaria, Restaurantes, Barmens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79559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- Formar mão-de-obra mais especializada (produtores), através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do</a:t>
                      </a:r>
                      <a:r>
                        <a:rPr lang="pt-PT" sz="18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 Instituto de (Capacitação) Agrícola da Madeira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SRAP/DRA, Instituto Formação Agrícola da Madeira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3743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61662" y="301581"/>
            <a:ext cx="3174966" cy="1097279"/>
          </a:xfrm>
          <a:prstGeom prst="rect">
            <a:avLst/>
          </a:prstGeom>
        </p:spPr>
      </p:pic>
      <p:graphicFrame>
        <p:nvGraphicFramePr>
          <p:cNvPr id="6" name="Marcador de Posição de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57996822"/>
              </p:ext>
            </p:extLst>
          </p:nvPr>
        </p:nvGraphicFramePr>
        <p:xfrm>
          <a:off x="342386" y="1638655"/>
          <a:ext cx="10826235" cy="41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29875"/>
                <a:gridCol w="2659106"/>
                <a:gridCol w="2537254"/>
              </a:tblGrid>
              <a:tr h="256866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235164" y="301581"/>
            <a:ext cx="7264947" cy="669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curto-prazo: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56808389"/>
              </p:ext>
            </p:extLst>
          </p:nvPr>
        </p:nvGraphicFramePr>
        <p:xfrm>
          <a:off x="330888" y="2050135"/>
          <a:ext cx="10837733" cy="123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64164"/>
                <a:gridCol w="2645401"/>
                <a:gridCol w="2528168"/>
              </a:tblGrid>
              <a:tr h="43467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- Baixar os custos na aquisição de fatores de produção, através de agrupamento de produtores (a criar)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r>
                        <a:rPr lang="pt-PT" sz="1800" dirty="0" smtClean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, Produtores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92" marR="55392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6604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1596" y="944375"/>
            <a:ext cx="10753725" cy="5665985"/>
          </a:xfrm>
        </p:spPr>
        <p:txBody>
          <a:bodyPr>
            <a:normAutofit/>
          </a:bodyPr>
          <a:lstStyle/>
          <a:p>
            <a:pPr algn="ctr"/>
            <a:endParaRPr lang="pt-PT" sz="5400" b="1" dirty="0" smtClean="0">
              <a:solidFill>
                <a:srgbClr val="7030A0"/>
              </a:solidFill>
              <a:latin typeface="Calibri" panose="020F0502020204030204" pitchFamily="34" charset="0"/>
            </a:endParaRPr>
          </a:p>
          <a:p>
            <a:pPr algn="ctr"/>
            <a:endParaRPr lang="pt-PT" sz="5400" b="1" dirty="0">
              <a:solidFill>
                <a:srgbClr val="7030A0"/>
              </a:solidFill>
              <a:latin typeface="Calibri" panose="020F0502020204030204" pitchFamily="34" charset="0"/>
            </a:endParaRPr>
          </a:p>
          <a:p>
            <a:pPr marL="45720" indent="0" algn="ctr">
              <a:lnSpc>
                <a:spcPct val="150000"/>
              </a:lnSpc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do </a:t>
            </a: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Médio-Longo Prazo</a:t>
            </a:r>
            <a:endParaRPr lang="pt-PT" sz="54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endParaRPr lang="pt-PT" sz="5400" dirty="0">
              <a:solidFill>
                <a:srgbClr val="7030A0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28709" y="280088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0233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36948" y="263612"/>
            <a:ext cx="3174966" cy="1097279"/>
          </a:xfrm>
          <a:prstGeom prst="rect">
            <a:avLst/>
          </a:prstGeom>
        </p:spPr>
      </p:pic>
      <p:graphicFrame>
        <p:nvGraphicFramePr>
          <p:cNvPr id="6" name="Marcador de Posição de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60897081"/>
              </p:ext>
            </p:extLst>
          </p:nvPr>
        </p:nvGraphicFramePr>
        <p:xfrm>
          <a:off x="314404" y="1421002"/>
          <a:ext cx="10837733" cy="41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83355"/>
                <a:gridCol w="2726724"/>
                <a:gridCol w="1927654"/>
              </a:tblGrid>
              <a:tr h="0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270131" y="345835"/>
            <a:ext cx="7264947" cy="669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médio-longo prazo: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45235947"/>
              </p:ext>
            </p:extLst>
          </p:nvPr>
        </p:nvGraphicFramePr>
        <p:xfrm>
          <a:off x="314404" y="1814282"/>
          <a:ext cx="10837733" cy="4526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91594"/>
                <a:gridCol w="2704210"/>
                <a:gridCol w="1941929"/>
              </a:tblGrid>
              <a:tr h="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Retomar a prospeção de material vegetal e a criação de campos germoplasma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Obter porta-enxerto resistente/tolerante a doenças radiculares, através do melhoramento e de outras espécies, por forma a reduzir perda de plantas e intensificar a cultura, aumentando-se a produtividade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Até 2019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Promover o relacionamento com estações experimentais análogas a nível nacional (Açores) e internacional para troca de experiências e introdução de novas variedades e espécies, par melhoramento genético e como forma de diversificar a nossa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oferta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3928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63953" y="334887"/>
            <a:ext cx="3174966" cy="1097279"/>
          </a:xfrm>
          <a:prstGeom prst="rect">
            <a:avLst/>
          </a:prstGeom>
        </p:spPr>
      </p:pic>
      <p:graphicFrame>
        <p:nvGraphicFramePr>
          <p:cNvPr id="6" name="Marcador de Posição de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71973611"/>
              </p:ext>
            </p:extLst>
          </p:nvPr>
        </p:nvGraphicFramePr>
        <p:xfrm>
          <a:off x="319559" y="1618988"/>
          <a:ext cx="10837735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22254"/>
                <a:gridCol w="2405449"/>
                <a:gridCol w="2010032"/>
              </a:tblGrid>
              <a:tr h="567114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319559" y="418912"/>
            <a:ext cx="7264947" cy="669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médio-longo prazo: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02375066"/>
              </p:ext>
            </p:extLst>
          </p:nvPr>
        </p:nvGraphicFramePr>
        <p:xfrm>
          <a:off x="319561" y="2441948"/>
          <a:ext cx="10837733" cy="15465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13303"/>
                <a:gridCol w="2420585"/>
                <a:gridCol w="2003845"/>
              </a:tblGrid>
              <a:tr h="723634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Realizar ensaios de controlo de doenças radiculares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23634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Alargar os período de produção de forma  a não saturar o mercado no Verão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2017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09287395"/>
              </p:ext>
            </p:extLst>
          </p:nvPr>
        </p:nvGraphicFramePr>
        <p:xfrm>
          <a:off x="319559" y="3988542"/>
          <a:ext cx="10840995" cy="1432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15233"/>
                <a:gridCol w="2421314"/>
                <a:gridCol w="2004448"/>
              </a:tblGrid>
              <a:tr h="143256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Promover junto dos restaurantes e hotelaria, a melhor forma de apresentação  e conservação do maracujá para consumo em </a:t>
                      </a:r>
                      <a:r>
                        <a:rPr lang="pt-PT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fresco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SRAP/DRA, Restauração, Hotelaria, SRETC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6760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28710" y="266970"/>
            <a:ext cx="3174966" cy="1097279"/>
          </a:xfrm>
          <a:prstGeom prst="rect">
            <a:avLst/>
          </a:prstGeom>
        </p:spPr>
      </p:pic>
      <p:graphicFrame>
        <p:nvGraphicFramePr>
          <p:cNvPr id="6" name="Marcador de Posição de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27318121"/>
              </p:ext>
            </p:extLst>
          </p:nvPr>
        </p:nvGraphicFramePr>
        <p:xfrm>
          <a:off x="317839" y="1491405"/>
          <a:ext cx="10837733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97539"/>
                <a:gridCol w="2430162"/>
                <a:gridCol w="2010032"/>
              </a:tblGrid>
              <a:tr h="0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286606" y="266970"/>
            <a:ext cx="7264947" cy="669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médio-longo prazo: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38212996"/>
              </p:ext>
            </p:extLst>
          </p:nvPr>
        </p:nvGraphicFramePr>
        <p:xfrm>
          <a:off x="317839" y="2314365"/>
          <a:ext cx="10837733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13303"/>
                <a:gridCol w="2420585"/>
                <a:gridCol w="2003845"/>
              </a:tblGrid>
              <a:tr h="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Concentrar a produção, através de agrupamento de produtores a criar 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Realizar estudos de conservação e transformação do maracujá</a:t>
                      </a:r>
                      <a:endParaRPr lang="pt-PT" sz="18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12803022"/>
              </p:ext>
            </p:extLst>
          </p:nvPr>
        </p:nvGraphicFramePr>
        <p:xfrm>
          <a:off x="303082" y="3960285"/>
          <a:ext cx="10837733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22253"/>
                <a:gridCol w="2471352"/>
                <a:gridCol w="1944128"/>
              </a:tblGrid>
              <a:tr h="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Lançar linhas de investigação na área da Medicina e/ou Biomedicina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SRAP/DRA, UMA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7760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45186" y="274320"/>
            <a:ext cx="3174966" cy="1097279"/>
          </a:xfrm>
          <a:prstGeom prst="rect">
            <a:avLst/>
          </a:prstGeom>
        </p:spPr>
      </p:pic>
      <p:graphicFrame>
        <p:nvGraphicFramePr>
          <p:cNvPr id="6" name="Marcador de Posição de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78753900"/>
              </p:ext>
            </p:extLst>
          </p:nvPr>
        </p:nvGraphicFramePr>
        <p:xfrm>
          <a:off x="308062" y="1538617"/>
          <a:ext cx="10837733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30490"/>
                <a:gridCol w="2430162"/>
                <a:gridCol w="1977081"/>
              </a:tblGrid>
              <a:tr h="0"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Ações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Entidades Envolvidas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solidFill>
                            <a:schemeClr val="tx2"/>
                          </a:solidFill>
                          <a:effectLst/>
                          <a:latin typeface="Trebuchet MS" panose="020B0603020202020204" pitchFamily="34" charset="0"/>
                        </a:rPr>
                        <a:t>Metas a atingir</a:t>
                      </a:r>
                      <a:endParaRPr lang="pt-PT" sz="1800" dirty="0">
                        <a:solidFill>
                          <a:schemeClr val="tx2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217444" y="329821"/>
            <a:ext cx="7264947" cy="669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Ações do médio-longo prazo:</a:t>
            </a:r>
            <a:endParaRPr lang="pt-P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55656600"/>
              </p:ext>
            </p:extLst>
          </p:nvPr>
        </p:nvGraphicFramePr>
        <p:xfrm>
          <a:off x="308062" y="2350458"/>
          <a:ext cx="10837733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22252"/>
                <a:gridCol w="2446637"/>
                <a:gridCol w="1968844"/>
              </a:tblGrid>
              <a:tr h="0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Realizar trabalhos experimentais em explorações colaboradoras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59883703"/>
              </p:ext>
            </p:extLst>
          </p:nvPr>
        </p:nvGraphicFramePr>
        <p:xfrm>
          <a:off x="304800" y="3152308"/>
          <a:ext cx="10840995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00800"/>
                <a:gridCol w="2479589"/>
                <a:gridCol w="1960606"/>
              </a:tblGrid>
              <a:tr h="1517861">
                <a:tc>
                  <a:txBody>
                    <a:bodyPr/>
                    <a:lstStyle/>
                    <a:p>
                      <a:pPr marL="46990" marR="469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- </a:t>
                      </a:r>
                      <a:r>
                        <a:rPr lang="pt-PT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rebuchet MS" panose="020B0603020202020204" pitchFamily="34" charset="0"/>
                        </a:rPr>
                        <a:t>Estudar o melhor design da embalagem para melhorar a apresentação e estética do produto</a:t>
                      </a:r>
                      <a:endParaRPr lang="pt-PT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SRAP/DRA, Agrupamento Produtores, Expedidores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6990"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</a:rPr>
                        <a:t>2016 a 2021</a:t>
                      </a:r>
                      <a:endParaRPr lang="pt-PT" sz="1800" b="1" dirty="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0203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36613" y="1097280"/>
            <a:ext cx="10753725" cy="554241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Vigência </a:t>
            </a:r>
            <a:endParaRPr lang="pt-PT" sz="54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	Revisão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Periódica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			</a:t>
            </a: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			do </a:t>
            </a:r>
            <a:r>
              <a:rPr lang="pt-PT" sz="54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Plano</a:t>
            </a:r>
            <a:endParaRPr lang="pt-PT" sz="54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>
              <a:lnSpc>
                <a:spcPct val="150000"/>
              </a:lnSpc>
            </a:pPr>
            <a:endParaRPr lang="pt-PT" sz="5400" dirty="0">
              <a:latin typeface="Trebuchet MS" panose="020B0603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45186" y="263612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5162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3037" y="591797"/>
            <a:ext cx="10161372" cy="50548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Vigência e revisão periódica do Plano</a:t>
            </a:r>
            <a:endParaRPr lang="pt-PT" sz="28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13037" y="1393178"/>
            <a:ext cx="10811391" cy="5576034"/>
          </a:xfrm>
        </p:spPr>
        <p:txBody>
          <a:bodyPr>
            <a:norm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A estratégia aplica-se à ilha da Madeira e é da responsabilidade de todas as entidades intervenientes, sob coordenação da Direção Regional de Agricultura.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implementação da estratégia será baseada nos seguintes critérios:</a:t>
            </a:r>
          </a:p>
          <a:p>
            <a:pPr marL="274320" lvl="1" indent="0">
              <a:lnSpc>
                <a:spcPct val="15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a) Todo o trabalho desenvolvido deverá ser focalizado nos objetivos do plano;</a:t>
            </a:r>
          </a:p>
          <a:p>
            <a:pPr marL="274320" lvl="1" indent="0">
              <a:lnSpc>
                <a:spcPct val="15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b) O progresso do plano deverá ser monitorizado e avaliado anualmente, para os devidos ajustamentos das ações aos objetivos;</a:t>
            </a:r>
          </a:p>
          <a:p>
            <a:pPr marL="274320" lvl="1" indent="0">
              <a:lnSpc>
                <a:spcPct val="15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c) O plano deverá ser flexível, caso surjam novas situações e sejam delineados novos objetivos.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A coordenação deverá elaborar um relatório anual sobre a implementação do plano.</a:t>
            </a:r>
          </a:p>
          <a:p>
            <a:pPr>
              <a:lnSpc>
                <a:spcPct val="150000"/>
              </a:lnSpc>
            </a:pP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69899" y="295898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8813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69899" y="304800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0086" y="193554"/>
            <a:ext cx="10785389" cy="105859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Importância Agronómica, económica, ambiental e social:</a:t>
            </a:r>
            <a:endParaRPr lang="pt-PT" sz="26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80086" y="1154945"/>
            <a:ext cx="11125851" cy="549299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PT" sz="1800" b="1" dirty="0" smtClean="0">
                <a:latin typeface="Trebuchet MS" panose="020B0603020202020204" pitchFamily="34" charset="0"/>
              </a:rPr>
              <a:t>	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Agronomicamente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o </a:t>
            </a:r>
            <a:r>
              <a:rPr lang="pt-PT" sz="26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maracujaleiro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é uma cultura: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</a:t>
            </a:r>
            <a:r>
              <a:rPr lang="pt-PT" sz="2600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</a:t>
            </a:r>
            <a:r>
              <a:rPr lang="pt-PT" sz="2600" u="sng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om grande interesse e com potencial de crescimento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atendendo à sua </a:t>
            </a:r>
            <a:r>
              <a:rPr lang="pt-PT" sz="26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boa adaptabilidade às condições edafoclimáticas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(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solos areno-argilosos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pH 6,0-7,5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temperatura 25-26ºC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precipitação 1.200/1.400 mm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), da Madeira - até aos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400 m costa norte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e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600 m</a:t>
            </a:r>
            <a:r>
              <a:rPr lang="pt-PT" sz="2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costa sul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</a:t>
            </a:r>
            <a:r>
              <a:rPr lang="pt-PT" sz="2600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</a:t>
            </a:r>
            <a:r>
              <a:rPr lang="pt-PT" sz="2600" u="sng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om algumas exigências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essencialmente no que se refere à </a:t>
            </a:r>
            <a:r>
              <a:rPr lang="pt-PT" sz="2600" u="sng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escolha do local de plantação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que deverá estar </a:t>
            </a:r>
            <a:r>
              <a:rPr lang="pt-PT" sz="26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isento de doenças radiculares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(</a:t>
            </a:r>
            <a:r>
              <a:rPr lang="pt-PT" sz="2600" b="1" i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Fusarium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e </a:t>
            </a:r>
            <a:r>
              <a:rPr lang="pt-PT" sz="2600" b="1" i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Verticillium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 e exigir </a:t>
            </a:r>
            <a:r>
              <a:rPr lang="pt-PT" sz="2600" u="sng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 controlo dos vetores (afídios) das viroses 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(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PWV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e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Mosaico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 que atacam esta espécie;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Que pode ser feita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extreme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em pomares comerciais, mas também </a:t>
            </a:r>
            <a:r>
              <a:rPr lang="pt-PT" sz="2600" u="sng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pode e deve ser 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sempre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associada 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com culturas principais,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plantando nas bordaduras de terrenos e base de paredes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não concorrendo com a área ocupada pelas outras culturas;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Que adapta-se a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zonas inclinadas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pois trata-se duma </a:t>
            </a: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planta trepadeira</a:t>
            </a:r>
            <a:r>
              <a:rPr lang="pt-PT" sz="26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. Na ilha do Porto Santo, é também uma boa alternativa, desde que em áreas com disponibilidade de água, e conduzida em formas baixas, devido aos ventos.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PT" sz="21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1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	</a:t>
            </a:r>
            <a:endParaRPr lang="pt-PT" sz="2100" dirty="0" smtClean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248499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9849" y="1087395"/>
            <a:ext cx="10888939" cy="4473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70408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69899" y="304800"/>
            <a:ext cx="3174966" cy="10972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946" y="193554"/>
            <a:ext cx="10785388" cy="9613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Importância Agronómica, económica, ambiental e social:</a:t>
            </a:r>
            <a:endParaRPr lang="pt-PT" sz="26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80086" y="1154945"/>
            <a:ext cx="10941907" cy="549299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PT" sz="1800" b="1" dirty="0" smtClean="0">
                <a:latin typeface="Trebuchet MS" panose="020B0603020202020204" pitchFamily="34" charset="0"/>
              </a:rPr>
              <a:t>	</a:t>
            </a:r>
            <a:r>
              <a:rPr lang="pt-PT" sz="21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Economicamente </a:t>
            </a:r>
            <a:r>
              <a:rPr lang="pt-PT" sz="20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(potencial comercial)</a:t>
            </a:r>
            <a:r>
              <a:rPr lang="pt-PT" sz="21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,</a:t>
            </a: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o </a:t>
            </a:r>
            <a:r>
              <a:rPr lang="pt-PT" sz="21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maracujá</a:t>
            </a: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é um fruto: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- </a:t>
            </a:r>
            <a:r>
              <a:rPr lang="pt-PT" sz="2100" dirty="0">
                <a:solidFill>
                  <a:schemeClr val="tx1"/>
                </a:solidFill>
                <a:latin typeface="Trebuchet MS" panose="020B0603020202020204" pitchFamily="34" charset="0"/>
              </a:rPr>
              <a:t>C</a:t>
            </a: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om </a:t>
            </a:r>
            <a:r>
              <a:rPr lang="pt-PT" sz="21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características organoléticas excelentes </a:t>
            </a: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</a:t>
            </a:r>
            <a:r>
              <a:rPr lang="pt-PT" sz="21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sabor e aroma inconfundíveis</a:t>
            </a: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- Com </a:t>
            </a:r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</a:rPr>
              <a:t>elevado valor nutritivo e salutar </a:t>
            </a:r>
            <a:r>
              <a:rPr lang="pt-PT" sz="2100" dirty="0" smtClean="0">
                <a:solidFill>
                  <a:schemeClr val="tx1"/>
                </a:solidFill>
              </a:rPr>
              <a:t>(</a:t>
            </a: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rico em </a:t>
            </a:r>
            <a:r>
              <a:rPr lang="pt-PT" sz="21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vitamina A e potássio</a:t>
            </a: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</a:t>
            </a:r>
            <a:r>
              <a:rPr lang="pt-PT" sz="2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PT" sz="2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- </a:t>
            </a:r>
            <a:r>
              <a:rPr lang="pt-PT" dirty="0">
                <a:solidFill>
                  <a:schemeClr val="tx1"/>
                </a:solidFill>
              </a:rPr>
              <a:t>C</a:t>
            </a:r>
            <a:r>
              <a:rPr lang="pt-PT" dirty="0" smtClean="0">
                <a:solidFill>
                  <a:schemeClr val="tx1"/>
                </a:solidFill>
              </a:rPr>
              <a:t>om 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múltiplos usos</a:t>
            </a:r>
            <a:r>
              <a:rPr lang="pt-PT" dirty="0" smtClean="0">
                <a:solidFill>
                  <a:schemeClr val="tx1"/>
                </a:solidFill>
              </a:rPr>
              <a:t>, não só para 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consumo em natureza </a:t>
            </a:r>
            <a:r>
              <a:rPr lang="pt-PT" dirty="0" smtClean="0">
                <a:solidFill>
                  <a:schemeClr val="tx1"/>
                </a:solidFill>
              </a:rPr>
              <a:t>em ambiente doméstico como, 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</a:rPr>
              <a:t>através da polpa refrigerada ou congelada</a:t>
            </a:r>
            <a:r>
              <a:rPr lang="pt-PT" dirty="0" smtClean="0">
                <a:solidFill>
                  <a:schemeClr val="tx1"/>
                </a:solidFill>
              </a:rPr>
              <a:t>, para consumo profissional (rede HORECA): produção de </a:t>
            </a:r>
            <a:r>
              <a:rPr lang="pt-PT" dirty="0" smtClean="0">
                <a:solidFill>
                  <a:schemeClr val="accent1">
                    <a:lumMod val="75000"/>
                  </a:schemeClr>
                </a:solidFill>
              </a:rPr>
              <a:t>bebidas</a:t>
            </a:r>
            <a:r>
              <a:rPr lang="pt-PT" dirty="0" smtClean="0">
                <a:solidFill>
                  <a:schemeClr val="tx1"/>
                </a:solidFill>
              </a:rPr>
              <a:t> (sumos, licores e ingrediente para uma variedade de poncha madeirense), </a:t>
            </a:r>
            <a:r>
              <a:rPr lang="pt-PT" dirty="0" smtClean="0">
                <a:solidFill>
                  <a:schemeClr val="accent1">
                    <a:lumMod val="75000"/>
                  </a:schemeClr>
                </a:solidFill>
              </a:rPr>
              <a:t>indústria láctea </a:t>
            </a:r>
            <a:r>
              <a:rPr lang="pt-PT" dirty="0" smtClean="0">
                <a:solidFill>
                  <a:schemeClr val="tx1"/>
                </a:solidFill>
              </a:rPr>
              <a:t>(iogurtes e sorvetes), </a:t>
            </a:r>
            <a:r>
              <a:rPr lang="pt-PT" dirty="0" smtClean="0">
                <a:solidFill>
                  <a:schemeClr val="accent1">
                    <a:lumMod val="75000"/>
                  </a:schemeClr>
                </a:solidFill>
              </a:rPr>
              <a:t>doçaria</a:t>
            </a:r>
            <a:r>
              <a:rPr lang="pt-PT" dirty="0" smtClean="0">
                <a:solidFill>
                  <a:schemeClr val="tx1"/>
                </a:solidFill>
              </a:rPr>
              <a:t> e </a:t>
            </a:r>
            <a:r>
              <a:rPr lang="pt-PT" dirty="0" smtClean="0">
                <a:solidFill>
                  <a:schemeClr val="accent1">
                    <a:lumMod val="75000"/>
                  </a:schemeClr>
                </a:solidFill>
              </a:rPr>
              <a:t>confeitaria</a:t>
            </a:r>
            <a:r>
              <a:rPr lang="pt-PT" dirty="0" smtClean="0">
                <a:solidFill>
                  <a:schemeClr val="tx1"/>
                </a:solidFill>
              </a:rPr>
              <a:t> diversa, </a:t>
            </a:r>
            <a:r>
              <a:rPr lang="pt-PT" dirty="0" smtClean="0">
                <a:solidFill>
                  <a:schemeClr val="accent1">
                    <a:lumMod val="75000"/>
                  </a:schemeClr>
                </a:solidFill>
              </a:rPr>
              <a:t>condimentos</a:t>
            </a:r>
            <a:r>
              <a:rPr lang="pt-PT" dirty="0" smtClean="0">
                <a:solidFill>
                  <a:schemeClr val="tx1"/>
                </a:solidFill>
              </a:rPr>
              <a:t>, e </a:t>
            </a:r>
            <a:r>
              <a:rPr lang="pt-PT" dirty="0" smtClean="0">
                <a:solidFill>
                  <a:schemeClr val="accent1">
                    <a:lumMod val="75000"/>
                  </a:schemeClr>
                </a:solidFill>
              </a:rPr>
              <a:t>cosmética</a:t>
            </a:r>
            <a:r>
              <a:rPr lang="pt-PT" dirty="0" smtClean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PT" sz="2100" dirty="0" smtClean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248499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78940" y="948999"/>
            <a:ext cx="10867767" cy="54188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sz="1800" dirty="0"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PT" sz="1800" b="1" dirty="0" smtClean="0">
                <a:latin typeface="Trebuchet MS" panose="020B0603020202020204" pitchFamily="34" charset="0"/>
              </a:rPr>
              <a:t>	</a:t>
            </a:r>
            <a:r>
              <a:rPr lang="pt-PT" sz="1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Ambientalmente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o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maracujaleiro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é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uma cultura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que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</a:t>
            </a:r>
            <a:r>
              <a:rPr lang="pt-PT" sz="1800" u="sng" dirty="0">
                <a:solidFill>
                  <a:schemeClr val="tx1"/>
                </a:solidFill>
                <a:latin typeface="Trebuchet MS" panose="020B0603020202020204" pitchFamily="34" charset="0"/>
              </a:rPr>
              <a:t>P</a:t>
            </a:r>
            <a:r>
              <a:rPr lang="pt-PT" sz="1800" u="sng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ode </a:t>
            </a:r>
            <a:r>
              <a:rPr lang="pt-PT" sz="1800" u="sng" dirty="0">
                <a:solidFill>
                  <a:schemeClr val="tx1"/>
                </a:solidFill>
                <a:latin typeface="Trebuchet MS" panose="020B0603020202020204" pitchFamily="34" charset="0"/>
              </a:rPr>
              <a:t>e deve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ser usada na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base de paredes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e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em bordaduras de terrenos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camuflando por vezes o "betão" e dando um mosaico colorido à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paisagem;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A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dapta-se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 áreas inclinadas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contribuindo para o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aproveitamento dos terrenos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e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evitar a erosão dos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solos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Comparativamente a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outros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países produtores,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na Madeira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apresenta poucas pragas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pelo que é uma cultura que pode ser feita em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Modo de Produção </a:t>
            </a:r>
            <a:r>
              <a:rPr lang="pt-PT" sz="1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Biológico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.</a:t>
            </a: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PT" sz="1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	</a:t>
            </a: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>
              <a:lnSpc>
                <a:spcPct val="150000"/>
              </a:lnSpc>
            </a:pP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53423" y="334612"/>
            <a:ext cx="3174966" cy="109727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89471" y="312991"/>
            <a:ext cx="9009198" cy="12720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6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Importância agronómica, económica, ambiental e social:</a:t>
            </a:r>
          </a:p>
          <a:p>
            <a:pPr>
              <a:lnSpc>
                <a:spcPct val="150000"/>
              </a:lnSpc>
            </a:pPr>
            <a:endParaRPr lang="pt-PT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586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78940" y="948999"/>
            <a:ext cx="10867767" cy="54188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PT" sz="1800" dirty="0" smtClean="0">
              <a:latin typeface="Trebuchet MS" panose="020B0603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PT" sz="1800" b="1" dirty="0" smtClean="0">
                <a:latin typeface="Trebuchet MS" panose="020B0603020202020204" pitchFamily="34" charset="0"/>
              </a:rPr>
              <a:t>	</a:t>
            </a:r>
            <a:r>
              <a:rPr lang="pt-PT" sz="1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Socialmente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o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maracujaleiro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é: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</a:t>
            </a:r>
            <a:r>
              <a:rPr lang="pt-PT" sz="1800" u="sng" dirty="0">
                <a:solidFill>
                  <a:schemeClr val="tx1"/>
                </a:solidFill>
                <a:latin typeface="Trebuchet MS" panose="020B0603020202020204" pitchFamily="34" charset="0"/>
              </a:rPr>
              <a:t>U</a:t>
            </a:r>
            <a:r>
              <a:rPr lang="pt-PT" sz="1800" u="sng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ma </a:t>
            </a:r>
            <a:r>
              <a:rPr lang="pt-PT" sz="1800" u="sng" dirty="0">
                <a:solidFill>
                  <a:schemeClr val="tx1"/>
                </a:solidFill>
                <a:latin typeface="Trebuchet MS" panose="020B0603020202020204" pitchFamily="34" charset="0"/>
              </a:rPr>
              <a:t>alternativa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em plantações extremes ou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como consociação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em pequenas parcelas, bem como </a:t>
            </a: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para solos mais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marginais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-Permite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ao agricultor </a:t>
            </a:r>
            <a:r>
              <a:rPr lang="pt-PT" sz="1800" u="sng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começar a obter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rendimento </a:t>
            </a: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até </a:t>
            </a:r>
            <a:r>
              <a:rPr lang="pt-PT" sz="1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1 ano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ou menos, </a:t>
            </a:r>
            <a:r>
              <a:rPr lang="pt-PT" sz="1800" dirty="0">
                <a:solidFill>
                  <a:schemeClr val="tx1"/>
                </a:solidFill>
                <a:latin typeface="Trebuchet MS" panose="020B0603020202020204" pitchFamily="34" charset="0"/>
              </a:rPr>
              <a:t>logo após o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cultivo;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 Produz bem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em média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10-15 toneladas/hectare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e, </a:t>
            </a:r>
            <a:r>
              <a:rPr lang="pt-PT" sz="1800" u="sng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dependendo das variedades e tipo de condução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(em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bordadura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latada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espaldeira simples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ou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T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), tem potencial para ultrapassar as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30 toneladas/ano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;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- O período de colheita pode ser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durante todo o ano 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(“jogando” com as cotas e microclimas), e, pese o “pico” dos meses de Verão, a </a:t>
            </a:r>
            <a:r>
              <a:rPr lang="pt-PT" sz="18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colheita escalonada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, fazendo-se entre </a:t>
            </a:r>
            <a:r>
              <a:rPr lang="pt-PT" sz="1800" u="sng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1 a 3 vezes por semana</a:t>
            </a:r>
            <a:r>
              <a:rPr lang="pt-PT" sz="18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.</a:t>
            </a: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>
              <a:lnSpc>
                <a:spcPct val="150000"/>
              </a:lnSpc>
            </a:pPr>
            <a:endParaRPr lang="pt-PT" sz="18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53423" y="334612"/>
            <a:ext cx="3174966" cy="109727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502508" y="334612"/>
            <a:ext cx="7657289" cy="6692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Importância Agronómica, ambiental e social:</a:t>
            </a:r>
            <a:endParaRPr lang="pt-PT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586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28368" y="1178011"/>
            <a:ext cx="10925431" cy="4998952"/>
          </a:xfrm>
        </p:spPr>
        <p:txBody>
          <a:bodyPr/>
          <a:lstStyle/>
          <a:p>
            <a:pPr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Evolução da área </a:t>
            </a:r>
          </a:p>
          <a:p>
            <a:pPr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cultura do maracujaleiro</a:t>
            </a:r>
          </a:p>
          <a:p>
            <a:pPr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(2008 a 2015)</a:t>
            </a:r>
            <a:endParaRPr lang="pt-PT" sz="5400" dirty="0" smtClean="0">
              <a:solidFill>
                <a:schemeClr val="accent1">
                  <a:lumMod val="75000"/>
                </a:schemeClr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pt-PT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45185" y="263612"/>
            <a:ext cx="3174966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1764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7751" y="337752"/>
            <a:ext cx="10330610" cy="856734"/>
          </a:xfrm>
        </p:spPr>
        <p:txBody>
          <a:bodyPr>
            <a:noAutofit/>
          </a:bodyPr>
          <a:lstStyle/>
          <a:p>
            <a:pPr indent="0">
              <a:lnSpc>
                <a:spcPct val="150000"/>
              </a:lnSpc>
              <a:spcAft>
                <a:spcPts val="800"/>
              </a:spcAft>
            </a:pPr>
            <a:r>
              <a:rPr lang="pt-PT" sz="2800" b="1" dirty="0" smtClean="0">
                <a:solidFill>
                  <a:srgbClr val="7030A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PT" sz="2800" b="1" dirty="0" smtClean="0">
                <a:solidFill>
                  <a:srgbClr val="7030A0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Evolução da área </a:t>
            </a: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cultura do maracujaleiro </a:t>
            </a:r>
            <a:b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PT" sz="2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(2008 a 2015)</a:t>
            </a:r>
            <a:r>
              <a:rPr lang="pt-PT" sz="2800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PT" sz="2800" dirty="0" smtClean="0">
                <a:solidFill>
                  <a:schemeClr val="accent1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PT" sz="28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37751" y="1375716"/>
            <a:ext cx="10612395" cy="5346359"/>
          </a:xfrm>
        </p:spPr>
        <p:txBody>
          <a:bodyPr>
            <a:normAutofit fontScale="77500" lnSpcReduction="20000"/>
          </a:bodyPr>
          <a:lstStyle/>
          <a:p>
            <a:endParaRPr lang="pt-PT" dirty="0" smtClean="0"/>
          </a:p>
          <a:p>
            <a:endParaRPr lang="pt-PT" dirty="0" smtClean="0"/>
          </a:p>
          <a:p>
            <a:endParaRPr lang="pt-PT" dirty="0"/>
          </a:p>
          <a:p>
            <a:endParaRPr lang="pt-PT" dirty="0" smtClean="0"/>
          </a:p>
          <a:p>
            <a:endParaRPr lang="pt-PT" dirty="0"/>
          </a:p>
          <a:p>
            <a:endParaRPr lang="pt-PT" dirty="0" smtClean="0"/>
          </a:p>
          <a:p>
            <a:endParaRPr lang="pt-PT" dirty="0"/>
          </a:p>
          <a:p>
            <a:endParaRPr lang="pt-PT" dirty="0" smtClean="0"/>
          </a:p>
          <a:p>
            <a:pPr marL="0" indent="0">
              <a:buNone/>
            </a:pPr>
            <a:endParaRPr lang="pt-PT" sz="1800" dirty="0" smtClean="0"/>
          </a:p>
          <a:p>
            <a:pPr marL="0" indent="0">
              <a:buNone/>
            </a:pPr>
            <a:endParaRPr lang="pt-PT" sz="19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pt-PT" sz="1900" dirty="0" smtClean="0">
              <a:latin typeface="Trebuchet MS" panose="020B0603020202020204" pitchFamily="34" charset="0"/>
            </a:endParaRPr>
          </a:p>
          <a:p>
            <a:pPr marL="0" indent="0">
              <a:lnSpc>
                <a:spcPct val="160000"/>
              </a:lnSpc>
              <a:buNone/>
            </a:pPr>
            <a:endParaRPr lang="pt-PT" sz="1900" dirty="0" smtClean="0">
              <a:latin typeface="Trebuchet MS" panose="020B0603020202020204" pitchFamily="34" charset="0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pt-PT" sz="21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Dos </a:t>
            </a:r>
            <a:r>
              <a:rPr lang="pt-PT" sz="2100" dirty="0">
                <a:solidFill>
                  <a:schemeClr val="tx1"/>
                </a:solidFill>
                <a:latin typeface="Trebuchet MS" panose="020B0603020202020204" pitchFamily="34" charset="0"/>
              </a:rPr>
              <a:t>dados recolhidos pela Direção Regional de Agricultura, constata-se que, a partir de 2011, houve um aumento na área plantada</a:t>
            </a:r>
            <a:r>
              <a:rPr lang="pt-PT" sz="1900" dirty="0">
                <a:solidFill>
                  <a:schemeClr val="tx1"/>
                </a:solidFill>
                <a:latin typeface="Trebuchet MS" panose="020B0603020202020204" pitchFamily="34" charset="0"/>
              </a:rPr>
              <a:t>.</a:t>
            </a:r>
          </a:p>
          <a:p>
            <a:pPr marL="0" indent="0">
              <a:lnSpc>
                <a:spcPct val="160000"/>
              </a:lnSpc>
              <a:buNone/>
            </a:pPr>
            <a:endParaRPr lang="pt-PT" sz="18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80196" y="278436"/>
            <a:ext cx="3174966" cy="1097279"/>
          </a:xfrm>
          <a:prstGeom prst="rect">
            <a:avLst/>
          </a:prstGeom>
        </p:spPr>
      </p:pic>
      <p:pic>
        <p:nvPicPr>
          <p:cNvPr id="1026" name="Gráfico 1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43913" y="1375717"/>
            <a:ext cx="7257535" cy="421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7452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e">
  <a:themeElements>
    <a:clrScheme name="Roxo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Base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2032</TotalTime>
  <Words>1859</Words>
  <Application>Microsoft Office PowerPoint</Application>
  <PresentationFormat>Personalizados</PresentationFormat>
  <Paragraphs>293</Paragraphs>
  <Slides>40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40</vt:i4>
      </vt:variant>
    </vt:vector>
  </HeadingPairs>
  <TitlesOfParts>
    <vt:vector size="42" baseType="lpstr">
      <vt:lpstr>Base</vt:lpstr>
      <vt:lpstr>Gráfico</vt:lpstr>
      <vt:lpstr>Diapositivo 1</vt:lpstr>
      <vt:lpstr>Plano Estratégico      …. para o Maracujá da Madeira</vt:lpstr>
      <vt:lpstr>Diapositivo 3</vt:lpstr>
      <vt:lpstr>Importância Agronómica, económica, ambiental e social:</vt:lpstr>
      <vt:lpstr>Importância Agronómica, económica, ambiental e social:</vt:lpstr>
      <vt:lpstr>Diapositivo 6</vt:lpstr>
      <vt:lpstr>Diapositivo 7</vt:lpstr>
      <vt:lpstr>Diapositivo 8</vt:lpstr>
      <vt:lpstr> Evolução da área na cultura do maracujaleiro  (2008 a 2015) </vt:lpstr>
      <vt:lpstr>Diapositivo 10</vt:lpstr>
      <vt:lpstr> Área de maracujaleiro por concelho (2015) </vt:lpstr>
      <vt:lpstr>Diapositivo 12</vt:lpstr>
      <vt:lpstr> Evolução da produção de Maracujá (2008 a 2015) </vt:lpstr>
      <vt:lpstr>Diapositivo 14</vt:lpstr>
      <vt:lpstr>Análise Swot do Maracujá da Madeira</vt:lpstr>
      <vt:lpstr>Análise Swot do Maracujá da Madeira</vt:lpstr>
      <vt:lpstr>Análise Swot do Maracujá da Madeira</vt:lpstr>
      <vt:lpstr>Análise Swot do Maracujá da Madeira</vt:lpstr>
      <vt:lpstr>Diapositivo 19</vt:lpstr>
      <vt:lpstr>Diapositivo 20</vt:lpstr>
      <vt:lpstr> Objetivos gerais: </vt:lpstr>
      <vt:lpstr> Objetivos gerais: </vt:lpstr>
      <vt:lpstr> Objetivos gerais: </vt:lpstr>
      <vt:lpstr> Objetivos gerais: </vt:lpstr>
      <vt:lpstr>Diapositivo 25</vt:lpstr>
      <vt:lpstr> Ações, entidades envolvidas e metas a atingir </vt:lpstr>
      <vt:lpstr>Diapositivo 27</vt:lpstr>
      <vt:lpstr>   Ações do curto-prazo:</vt:lpstr>
      <vt:lpstr>Ações do curto-prazo:</vt:lpstr>
      <vt:lpstr>Ações do curto-prazo:</vt:lpstr>
      <vt:lpstr>Diapositivo 31</vt:lpstr>
      <vt:lpstr>Diapositivo 32</vt:lpstr>
      <vt:lpstr>Diapositivo 33</vt:lpstr>
      <vt:lpstr>Diapositivo 34</vt:lpstr>
      <vt:lpstr>Diapositivo 35</vt:lpstr>
      <vt:lpstr>Diapositivo 36</vt:lpstr>
      <vt:lpstr>Diapositivo 37</vt:lpstr>
      <vt:lpstr>Diapositivo 38</vt:lpstr>
      <vt:lpstr>Vigência e revisão periódica do Plano</vt:lpstr>
      <vt:lpstr>Diapositivo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Daniela Rodrigues</dc:creator>
  <cp:lastModifiedBy>Psantos</cp:lastModifiedBy>
  <cp:revision>243</cp:revision>
  <dcterms:created xsi:type="dcterms:W3CDTF">2016-01-29T14:45:42Z</dcterms:created>
  <dcterms:modified xsi:type="dcterms:W3CDTF">2016-07-13T16:41:23Z</dcterms:modified>
</cp:coreProperties>
</file>